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3" r:id="rId1"/>
    <p:sldMasterId id="2147483729" r:id="rId2"/>
    <p:sldMasterId id="2147483741" r:id="rId3"/>
    <p:sldMasterId id="2147483771" r:id="rId4"/>
    <p:sldMasterId id="2147483793" r:id="rId5"/>
    <p:sldMasterId id="2147483849" r:id="rId6"/>
    <p:sldMasterId id="2147483866" r:id="rId7"/>
    <p:sldMasterId id="2147483886" r:id="rId8"/>
  </p:sldMasterIdLst>
  <p:notesMasterIdLst>
    <p:notesMasterId r:id="rId84"/>
  </p:notesMasterIdLst>
  <p:sldIdLst>
    <p:sldId id="256" r:id="rId9"/>
    <p:sldId id="5741" r:id="rId10"/>
    <p:sldId id="5166" r:id="rId11"/>
    <p:sldId id="5169" r:id="rId12"/>
    <p:sldId id="5695" r:id="rId13"/>
    <p:sldId id="5355" r:id="rId14"/>
    <p:sldId id="739" r:id="rId15"/>
    <p:sldId id="719" r:id="rId16"/>
    <p:sldId id="1502" r:id="rId17"/>
    <p:sldId id="1503" r:id="rId18"/>
    <p:sldId id="799" r:id="rId19"/>
    <p:sldId id="5740" r:id="rId20"/>
    <p:sldId id="1496" r:id="rId21"/>
    <p:sldId id="265" r:id="rId22"/>
    <p:sldId id="5269" r:id="rId23"/>
    <p:sldId id="5681" r:id="rId24"/>
    <p:sldId id="5307" r:id="rId25"/>
    <p:sldId id="5651" r:id="rId26"/>
    <p:sldId id="5684" r:id="rId27"/>
    <p:sldId id="5683" r:id="rId28"/>
    <p:sldId id="5752" r:id="rId29"/>
    <p:sldId id="5739" r:id="rId30"/>
    <p:sldId id="5229" r:id="rId31"/>
    <p:sldId id="5742" r:id="rId32"/>
    <p:sldId id="5721" r:id="rId33"/>
    <p:sldId id="637" r:id="rId34"/>
    <p:sldId id="5725" r:id="rId35"/>
    <p:sldId id="5726" r:id="rId36"/>
    <p:sldId id="5722" r:id="rId37"/>
    <p:sldId id="291" r:id="rId38"/>
    <p:sldId id="5723" r:id="rId39"/>
    <p:sldId id="5341" r:id="rId40"/>
    <p:sldId id="5265" r:id="rId41"/>
    <p:sldId id="5748" r:id="rId42"/>
    <p:sldId id="5743" r:id="rId43"/>
    <p:sldId id="5729" r:id="rId44"/>
    <p:sldId id="5736" r:id="rId45"/>
    <p:sldId id="1506" r:id="rId46"/>
    <p:sldId id="5633" r:id="rId47"/>
    <p:sldId id="5625" r:id="rId48"/>
    <p:sldId id="5738" r:id="rId49"/>
    <p:sldId id="5731" r:id="rId50"/>
    <p:sldId id="5732" r:id="rId51"/>
    <p:sldId id="5733" r:id="rId52"/>
    <p:sldId id="5734" r:id="rId53"/>
    <p:sldId id="5750" r:id="rId54"/>
    <p:sldId id="5615" r:id="rId55"/>
    <p:sldId id="5618" r:id="rId56"/>
    <p:sldId id="5619" r:id="rId57"/>
    <p:sldId id="5620" r:id="rId58"/>
    <p:sldId id="5617" r:id="rId59"/>
    <p:sldId id="5621" r:id="rId60"/>
    <p:sldId id="5632" r:id="rId61"/>
    <p:sldId id="5636" r:id="rId62"/>
    <p:sldId id="5624" r:id="rId63"/>
    <p:sldId id="5634" r:id="rId64"/>
    <p:sldId id="5749" r:id="rId65"/>
    <p:sldId id="5585" r:id="rId66"/>
    <p:sldId id="5646" r:id="rId67"/>
    <p:sldId id="5640" r:id="rId68"/>
    <p:sldId id="5641" r:id="rId69"/>
    <p:sldId id="5648" r:id="rId70"/>
    <p:sldId id="5644" r:id="rId71"/>
    <p:sldId id="5751" r:id="rId72"/>
    <p:sldId id="5720" r:id="rId73"/>
    <p:sldId id="5642" r:id="rId74"/>
    <p:sldId id="5643" r:id="rId75"/>
    <p:sldId id="5387" r:id="rId76"/>
    <p:sldId id="318" r:id="rId77"/>
    <p:sldId id="5728" r:id="rId78"/>
    <p:sldId id="5727" r:id="rId79"/>
    <p:sldId id="5715" r:id="rId80"/>
    <p:sldId id="5713" r:id="rId81"/>
    <p:sldId id="5745" r:id="rId82"/>
    <p:sldId id="5746" r:id="rId83"/>
  </p:sldIdLst>
  <p:sldSz cx="9144000" cy="5143500" type="screen16x9"/>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964"/>
    <p:restoredTop sz="94664"/>
  </p:normalViewPr>
  <p:slideViewPr>
    <p:cSldViewPr snapToGrid="0" snapToObjects="1">
      <p:cViewPr varScale="1">
        <p:scale>
          <a:sx n="202" d="100"/>
          <a:sy n="202" d="100"/>
        </p:scale>
        <p:origin x="53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notesMaster" Target="notesMasters/notes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theme" Target="theme/theme1.xml"/><Relationship Id="rId61" Type="http://schemas.openxmlformats.org/officeDocument/2006/relationships/slide" Target="slides/slide53.xml"/><Relationship Id="rId82"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FDFB8-7F2E-0F49-B3E0-F8F6B08E57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C4AED141-9A5F-4E47-8293-7A3E6A745906}">
      <dgm:prSet phldrT="[Text]" custT="1"/>
      <dgm:spPr/>
      <dgm:t>
        <a:bodyPr/>
        <a:lstStyle/>
        <a:p>
          <a:r>
            <a:rPr lang="en-US" sz="2000" b="1" dirty="0"/>
            <a:t>Package Manager</a:t>
          </a:r>
        </a:p>
      </dgm:t>
    </dgm:pt>
    <dgm:pt modelId="{253C99EF-09AC-1945-BC37-0AF43FED9B8F}" type="parTrans" cxnId="{480DA229-E869-6E46-BA9C-B55C9BB23352}">
      <dgm:prSet/>
      <dgm:spPr/>
      <dgm:t>
        <a:bodyPr/>
        <a:lstStyle/>
        <a:p>
          <a:endParaRPr lang="en-US"/>
        </a:p>
      </dgm:t>
    </dgm:pt>
    <dgm:pt modelId="{6A26D0C2-BCAB-1E4D-98D9-35008A2CC0F1}" type="sibTrans" cxnId="{480DA229-E869-6E46-BA9C-B55C9BB23352}">
      <dgm:prSet/>
      <dgm:spPr/>
      <dgm:t>
        <a:bodyPr/>
        <a:lstStyle/>
        <a:p>
          <a:endParaRPr lang="en-US"/>
        </a:p>
      </dgm:t>
    </dgm:pt>
    <dgm:pt modelId="{1BBB5991-A00A-4840-A929-0183BEE615F2}">
      <dgm:prSet phldrT="[Text]"/>
      <dgm:spPr/>
      <dgm:t>
        <a:bodyPr/>
        <a:lstStyle/>
        <a:p>
          <a:r>
            <a:rPr lang="en-US" dirty="0"/>
            <a:t>Package installation</a:t>
          </a:r>
        </a:p>
      </dgm:t>
    </dgm:pt>
    <dgm:pt modelId="{89E965E3-58A5-254A-A907-DC8CECDE1F39}" type="parTrans" cxnId="{61837047-DAD1-F74B-82F2-0428ABC342E0}">
      <dgm:prSet/>
      <dgm:spPr/>
      <dgm:t>
        <a:bodyPr/>
        <a:lstStyle/>
        <a:p>
          <a:endParaRPr lang="en-US"/>
        </a:p>
      </dgm:t>
    </dgm:pt>
    <dgm:pt modelId="{D8C7EBB6-DAB8-D449-A4E3-49DDA8D931A2}" type="sibTrans" cxnId="{61837047-DAD1-F74B-82F2-0428ABC342E0}">
      <dgm:prSet/>
      <dgm:spPr/>
      <dgm:t>
        <a:bodyPr/>
        <a:lstStyle/>
        <a:p>
          <a:endParaRPr lang="en-US"/>
        </a:p>
      </dgm:t>
    </dgm:pt>
    <dgm:pt modelId="{53A5CD92-237D-0346-BDDC-AF6B3A60D2D3}">
      <dgm:prSet phldrT="[Text]"/>
      <dgm:spPr/>
      <dgm:t>
        <a:bodyPr/>
        <a:lstStyle/>
        <a:p>
          <a:r>
            <a:rPr lang="en-US" dirty="0"/>
            <a:t>May drive package-level build systems </a:t>
          </a:r>
        </a:p>
      </dgm:t>
    </dgm:pt>
    <dgm:pt modelId="{FD37FB36-6B10-4C4E-8896-49F0C507C0A2}" type="parTrans" cxnId="{2C0AC529-9E36-2040-A98B-E157FEF75238}">
      <dgm:prSet/>
      <dgm:spPr/>
      <dgm:t>
        <a:bodyPr/>
        <a:lstStyle/>
        <a:p>
          <a:endParaRPr lang="en-US"/>
        </a:p>
      </dgm:t>
    </dgm:pt>
    <dgm:pt modelId="{C1E84F03-4EDF-A24A-B91B-D5FC3387D0F7}" type="sibTrans" cxnId="{2C0AC529-9E36-2040-A98B-E157FEF75238}">
      <dgm:prSet/>
      <dgm:spPr/>
      <dgm:t>
        <a:bodyPr/>
        <a:lstStyle/>
        <a:p>
          <a:endParaRPr lang="en-US"/>
        </a:p>
      </dgm:t>
    </dgm:pt>
    <dgm:pt modelId="{25BCF873-BF86-244C-B298-C55266176B6B}">
      <dgm:prSet phldrT="[Text]" custT="1"/>
      <dgm:spPr/>
      <dgm:t>
        <a:bodyPr/>
        <a:lstStyle/>
        <a:p>
          <a:r>
            <a:rPr lang="en-US" sz="2000" b="1" dirty="0"/>
            <a:t>High Level Build System</a:t>
          </a:r>
        </a:p>
      </dgm:t>
    </dgm:pt>
    <dgm:pt modelId="{6B883139-7F46-2C45-9ED3-4942F49D2382}" type="parTrans" cxnId="{C34B7AE4-5A3A-0940-B3B2-C3873302B971}">
      <dgm:prSet/>
      <dgm:spPr/>
      <dgm:t>
        <a:bodyPr/>
        <a:lstStyle/>
        <a:p>
          <a:endParaRPr lang="en-US"/>
        </a:p>
      </dgm:t>
    </dgm:pt>
    <dgm:pt modelId="{19F79B31-9DD2-4544-86EA-B94E11638A12}" type="sibTrans" cxnId="{C34B7AE4-5A3A-0940-B3B2-C3873302B971}">
      <dgm:prSet/>
      <dgm:spPr/>
      <dgm:t>
        <a:bodyPr/>
        <a:lstStyle/>
        <a:p>
          <a:endParaRPr lang="en-US"/>
        </a:p>
      </dgm:t>
    </dgm:pt>
    <dgm:pt modelId="{8F429C27-826B-944D-9685-49CA44A2A075}">
      <dgm:prSet phldrT="[Text]"/>
      <dgm:spPr/>
      <dgm:t>
        <a:bodyPr/>
        <a:lstStyle/>
        <a:p>
          <a:r>
            <a:rPr lang="en-US" dirty="0" err="1"/>
            <a:t>Cmake</a:t>
          </a:r>
          <a:r>
            <a:rPr lang="en-US" dirty="0"/>
            <a:t>, </a:t>
          </a:r>
          <a:r>
            <a:rPr lang="en-US" dirty="0" err="1"/>
            <a:t>Autotools</a:t>
          </a:r>
          <a:endParaRPr lang="en-US" dirty="0"/>
        </a:p>
      </dgm:t>
    </dgm:pt>
    <dgm:pt modelId="{DB5D81CC-0B1A-614A-8C50-5ECDEDE9585D}" type="parTrans" cxnId="{A2513D3C-852E-414D-A109-D8A841DCD22E}">
      <dgm:prSet/>
      <dgm:spPr/>
      <dgm:t>
        <a:bodyPr/>
        <a:lstStyle/>
        <a:p>
          <a:endParaRPr lang="en-US"/>
        </a:p>
      </dgm:t>
    </dgm:pt>
    <dgm:pt modelId="{C675D45C-E6C8-644C-BB78-CC8E9A639E3D}" type="sibTrans" cxnId="{A2513D3C-852E-414D-A109-D8A841DCD22E}">
      <dgm:prSet/>
      <dgm:spPr/>
      <dgm:t>
        <a:bodyPr/>
        <a:lstStyle/>
        <a:p>
          <a:endParaRPr lang="en-US"/>
        </a:p>
      </dgm:t>
    </dgm:pt>
    <dgm:pt modelId="{496EA0AF-96DE-1F4A-9251-BE583D90F285}">
      <dgm:prSet phldrT="[Text]"/>
      <dgm:spPr/>
      <dgm:t>
        <a:bodyPr/>
        <a:lstStyle/>
        <a:p>
          <a:r>
            <a:rPr lang="en-US" dirty="0"/>
            <a:t>Handle library abstractions</a:t>
          </a:r>
        </a:p>
      </dgm:t>
    </dgm:pt>
    <dgm:pt modelId="{07AF3A24-D1BA-DC4C-B604-689B3CC3206C}" type="parTrans" cxnId="{5C1E08BB-D3B7-FA4F-AAFC-BADDC5ACCE86}">
      <dgm:prSet/>
      <dgm:spPr/>
      <dgm:t>
        <a:bodyPr/>
        <a:lstStyle/>
        <a:p>
          <a:endParaRPr lang="en-US"/>
        </a:p>
      </dgm:t>
    </dgm:pt>
    <dgm:pt modelId="{B7000EFE-45B9-0F41-9490-5966BE39309B}" type="sibTrans" cxnId="{5C1E08BB-D3B7-FA4F-AAFC-BADDC5ACCE86}">
      <dgm:prSet/>
      <dgm:spPr/>
      <dgm:t>
        <a:bodyPr/>
        <a:lstStyle/>
        <a:p>
          <a:endParaRPr lang="en-US"/>
        </a:p>
      </dgm:t>
    </dgm:pt>
    <dgm:pt modelId="{B1E14D51-9346-A440-823F-3FC076FFF732}">
      <dgm:prSet phldrT="[Text]" custT="1"/>
      <dgm:spPr/>
      <dgm:t>
        <a:bodyPr/>
        <a:lstStyle/>
        <a:p>
          <a:r>
            <a:rPr lang="en-US" sz="2000" b="1" dirty="0"/>
            <a:t>Low Level Build System</a:t>
          </a:r>
        </a:p>
      </dgm:t>
    </dgm:pt>
    <dgm:pt modelId="{051B850A-6E14-B341-AB89-8EC2130B177E}" type="parTrans" cxnId="{A57DB8E9-0641-0043-83C6-2DEB23380FF3}">
      <dgm:prSet/>
      <dgm:spPr/>
      <dgm:t>
        <a:bodyPr/>
        <a:lstStyle/>
        <a:p>
          <a:endParaRPr lang="en-US"/>
        </a:p>
      </dgm:t>
    </dgm:pt>
    <dgm:pt modelId="{33A13D1C-D537-4943-AEDD-5FB97DCE1140}" type="sibTrans" cxnId="{A57DB8E9-0641-0043-83C6-2DEB23380FF3}">
      <dgm:prSet/>
      <dgm:spPr/>
      <dgm:t>
        <a:bodyPr/>
        <a:lstStyle/>
        <a:p>
          <a:endParaRPr lang="en-US"/>
        </a:p>
      </dgm:t>
    </dgm:pt>
    <dgm:pt modelId="{18976112-12C4-054C-B528-EF026FA4EA4E}">
      <dgm:prSet phldrT="[Text]"/>
      <dgm:spPr/>
      <dgm:t>
        <a:bodyPr/>
        <a:lstStyle/>
        <a:p>
          <a:r>
            <a:rPr lang="en-US" dirty="0"/>
            <a:t>Make, Ninja</a:t>
          </a:r>
        </a:p>
      </dgm:t>
    </dgm:pt>
    <dgm:pt modelId="{32D68459-69B3-B040-AEA0-F3A183F25BB2}" type="parTrans" cxnId="{0194FB2D-3F1F-D64C-84EB-8222EBDCB004}">
      <dgm:prSet/>
      <dgm:spPr/>
      <dgm:t>
        <a:bodyPr/>
        <a:lstStyle/>
        <a:p>
          <a:endParaRPr lang="en-US"/>
        </a:p>
      </dgm:t>
    </dgm:pt>
    <dgm:pt modelId="{A8D7239F-FA9D-B847-8869-36B8EBEDB6D2}" type="sibTrans" cxnId="{0194FB2D-3F1F-D64C-84EB-8222EBDCB004}">
      <dgm:prSet/>
      <dgm:spPr/>
      <dgm:t>
        <a:bodyPr/>
        <a:lstStyle/>
        <a:p>
          <a:endParaRPr lang="en-US"/>
        </a:p>
      </dgm:t>
    </dgm:pt>
    <dgm:pt modelId="{06648D28-0C7D-F44A-AEA0-1BB2C173C4AC}">
      <dgm:prSet phldrT="[Text]"/>
      <dgm:spPr/>
      <dgm:t>
        <a:bodyPr/>
        <a:lstStyle/>
        <a:p>
          <a:r>
            <a:rPr lang="en-US" dirty="0"/>
            <a:t>Handles dependencies among </a:t>
          </a:r>
          <a:r>
            <a:rPr lang="en-US" i="1" dirty="0"/>
            <a:t>commands</a:t>
          </a:r>
          <a:r>
            <a:rPr lang="en-US" i="0" dirty="0"/>
            <a:t> in a single build</a:t>
          </a:r>
          <a:endParaRPr lang="en-US" dirty="0"/>
        </a:p>
      </dgm:t>
    </dgm:pt>
    <dgm:pt modelId="{20F18053-80D6-BF4E-9D2D-B79FF552F23D}" type="parTrans" cxnId="{D7BACCC7-F6C4-5D4B-B2AF-D94D911923C0}">
      <dgm:prSet/>
      <dgm:spPr/>
      <dgm:t>
        <a:bodyPr/>
        <a:lstStyle/>
        <a:p>
          <a:endParaRPr lang="en-US"/>
        </a:p>
      </dgm:t>
    </dgm:pt>
    <dgm:pt modelId="{A33335E7-5E49-5E4B-A739-60CCF364FD64}" type="sibTrans" cxnId="{D7BACCC7-F6C4-5D4B-B2AF-D94D911923C0}">
      <dgm:prSet/>
      <dgm:spPr/>
      <dgm:t>
        <a:bodyPr/>
        <a:lstStyle/>
        <a:p>
          <a:endParaRPr lang="en-US"/>
        </a:p>
      </dgm:t>
    </dgm:pt>
    <dgm:pt modelId="{F8114124-AF96-2B4B-9E35-2E83256FBFF2}">
      <dgm:prSet phldrT="[Text]"/>
      <dgm:spPr/>
      <dgm:t>
        <a:bodyPr/>
        <a:lstStyle/>
        <a:p>
          <a:r>
            <a:rPr lang="en-US" dirty="0"/>
            <a:t>Generate </a:t>
          </a:r>
          <a:r>
            <a:rPr lang="en-US" dirty="0" err="1"/>
            <a:t>Makefiles</a:t>
          </a:r>
          <a:r>
            <a:rPr lang="en-US" dirty="0"/>
            <a:t>, etc.</a:t>
          </a:r>
        </a:p>
      </dgm:t>
    </dgm:pt>
    <dgm:pt modelId="{B156C12F-2076-714D-B4B0-E9F1E568C860}" type="parTrans" cxnId="{D043E17F-7A38-DF4A-A235-6FBBC210029D}">
      <dgm:prSet/>
      <dgm:spPr/>
      <dgm:t>
        <a:bodyPr/>
        <a:lstStyle/>
        <a:p>
          <a:endParaRPr lang="en-US"/>
        </a:p>
      </dgm:t>
    </dgm:pt>
    <dgm:pt modelId="{9E4EB437-8E32-3B41-8C3A-E042A7D95769}" type="sibTrans" cxnId="{D043E17F-7A38-DF4A-A235-6FBBC210029D}">
      <dgm:prSet/>
      <dgm:spPr/>
      <dgm:t>
        <a:bodyPr/>
        <a:lstStyle/>
        <a:p>
          <a:endParaRPr lang="en-US"/>
        </a:p>
      </dgm:t>
    </dgm:pt>
    <dgm:pt modelId="{E7A890D9-23F5-554D-85EC-C5F9A841E35B}">
      <dgm:prSet phldrT="[Text]"/>
      <dgm:spPr/>
      <dgm:t>
        <a:bodyPr/>
        <a:lstStyle/>
        <a:p>
          <a:r>
            <a:rPr lang="en-US" dirty="0"/>
            <a:t>Dependency relationships, conflicts</a:t>
          </a:r>
        </a:p>
      </dgm:t>
    </dgm:pt>
    <dgm:pt modelId="{BB981EC5-17F0-9B4F-8E5A-35FD452C8034}" type="parTrans" cxnId="{A6C69A48-452D-BC49-B46E-2C506A0AA9ED}">
      <dgm:prSet/>
      <dgm:spPr/>
      <dgm:t>
        <a:bodyPr/>
        <a:lstStyle/>
        <a:p>
          <a:endParaRPr lang="en-US"/>
        </a:p>
      </dgm:t>
    </dgm:pt>
    <dgm:pt modelId="{2C330B82-ED5D-BD42-A7B5-92E139B2BCE1}" type="sibTrans" cxnId="{A6C69A48-452D-BC49-B46E-2C506A0AA9ED}">
      <dgm:prSet/>
      <dgm:spPr/>
      <dgm:t>
        <a:bodyPr/>
        <a:lstStyle/>
        <a:p>
          <a:endParaRPr lang="en-US"/>
        </a:p>
      </dgm:t>
    </dgm:pt>
    <dgm:pt modelId="{BD25EE69-5797-174C-B3E5-91D478EA1928}" type="pres">
      <dgm:prSet presAssocID="{579FDFB8-7F2E-0F49-B3E0-F8F6B08E5767}" presName="Name0" presStyleCnt="0">
        <dgm:presLayoutVars>
          <dgm:dir/>
          <dgm:animLvl val="lvl"/>
          <dgm:resizeHandles val="exact"/>
        </dgm:presLayoutVars>
      </dgm:prSet>
      <dgm:spPr/>
    </dgm:pt>
    <dgm:pt modelId="{61C76B0A-4C5E-CE4E-AE13-998D0BC3DA4C}" type="pres">
      <dgm:prSet presAssocID="{C4AED141-9A5F-4E47-8293-7A3E6A745906}" presName="linNode" presStyleCnt="0"/>
      <dgm:spPr/>
    </dgm:pt>
    <dgm:pt modelId="{EAF5A496-AACD-6F4D-827C-CEA962A64CE6}" type="pres">
      <dgm:prSet presAssocID="{C4AED141-9A5F-4E47-8293-7A3E6A745906}" presName="parentText" presStyleLbl="node1" presStyleIdx="0" presStyleCnt="3">
        <dgm:presLayoutVars>
          <dgm:chMax val="1"/>
          <dgm:bulletEnabled val="1"/>
        </dgm:presLayoutVars>
      </dgm:prSet>
      <dgm:spPr/>
    </dgm:pt>
    <dgm:pt modelId="{CD384684-8B15-0844-8F73-8AE23B4018B9}" type="pres">
      <dgm:prSet presAssocID="{C4AED141-9A5F-4E47-8293-7A3E6A745906}" presName="descendantText" presStyleLbl="alignAccFollowNode1" presStyleIdx="0" presStyleCnt="3">
        <dgm:presLayoutVars>
          <dgm:bulletEnabled val="1"/>
        </dgm:presLayoutVars>
      </dgm:prSet>
      <dgm:spPr/>
    </dgm:pt>
    <dgm:pt modelId="{CF8B922B-916A-8741-9277-3686579FBD5B}" type="pres">
      <dgm:prSet presAssocID="{6A26D0C2-BCAB-1E4D-98D9-35008A2CC0F1}" presName="sp" presStyleCnt="0"/>
      <dgm:spPr/>
    </dgm:pt>
    <dgm:pt modelId="{B062D7AB-8208-E34D-9206-9AA54FC96B54}" type="pres">
      <dgm:prSet presAssocID="{25BCF873-BF86-244C-B298-C55266176B6B}" presName="linNode" presStyleCnt="0"/>
      <dgm:spPr/>
    </dgm:pt>
    <dgm:pt modelId="{5509B3D7-D2DA-CF4B-8139-3E57887FA065}" type="pres">
      <dgm:prSet presAssocID="{25BCF873-BF86-244C-B298-C55266176B6B}" presName="parentText" presStyleLbl="node1" presStyleIdx="1" presStyleCnt="3">
        <dgm:presLayoutVars>
          <dgm:chMax val="1"/>
          <dgm:bulletEnabled val="1"/>
        </dgm:presLayoutVars>
      </dgm:prSet>
      <dgm:spPr/>
    </dgm:pt>
    <dgm:pt modelId="{9E41D7F8-831E-EC4A-A247-D2F5126E8B40}" type="pres">
      <dgm:prSet presAssocID="{25BCF873-BF86-244C-B298-C55266176B6B}" presName="descendantText" presStyleLbl="alignAccFollowNode1" presStyleIdx="1" presStyleCnt="3">
        <dgm:presLayoutVars>
          <dgm:bulletEnabled val="1"/>
        </dgm:presLayoutVars>
      </dgm:prSet>
      <dgm:spPr/>
    </dgm:pt>
    <dgm:pt modelId="{33C1078D-E1AD-BE4F-8BCC-606E60D0DB24}" type="pres">
      <dgm:prSet presAssocID="{19F79B31-9DD2-4544-86EA-B94E11638A12}" presName="sp" presStyleCnt="0"/>
      <dgm:spPr/>
    </dgm:pt>
    <dgm:pt modelId="{BEA39A4D-53C4-B540-8243-6E72B61A6886}" type="pres">
      <dgm:prSet presAssocID="{B1E14D51-9346-A440-823F-3FC076FFF732}" presName="linNode" presStyleCnt="0"/>
      <dgm:spPr/>
    </dgm:pt>
    <dgm:pt modelId="{49CE4F35-99EA-5047-8273-13B3219F500C}" type="pres">
      <dgm:prSet presAssocID="{B1E14D51-9346-A440-823F-3FC076FFF732}" presName="parentText" presStyleLbl="node1" presStyleIdx="2" presStyleCnt="3">
        <dgm:presLayoutVars>
          <dgm:chMax val="1"/>
          <dgm:bulletEnabled val="1"/>
        </dgm:presLayoutVars>
      </dgm:prSet>
      <dgm:spPr/>
    </dgm:pt>
    <dgm:pt modelId="{B4CB2AB1-C8C7-8B44-9FC6-CB7CA5AC09B3}" type="pres">
      <dgm:prSet presAssocID="{B1E14D51-9346-A440-823F-3FC076FFF732}" presName="descendantText" presStyleLbl="alignAccFollowNode1" presStyleIdx="2" presStyleCnt="3">
        <dgm:presLayoutVars>
          <dgm:bulletEnabled val="1"/>
        </dgm:presLayoutVars>
      </dgm:prSet>
      <dgm:spPr/>
    </dgm:pt>
  </dgm:ptLst>
  <dgm:cxnLst>
    <dgm:cxn modelId="{170CFB05-2D26-0F42-8287-483B3AFCD612}" type="presOf" srcId="{18976112-12C4-054C-B528-EF026FA4EA4E}" destId="{B4CB2AB1-C8C7-8B44-9FC6-CB7CA5AC09B3}" srcOrd="0" destOrd="0" presId="urn:microsoft.com/office/officeart/2005/8/layout/vList5"/>
    <dgm:cxn modelId="{09224D07-DAC2-3A4B-AD18-DAAA1E0E9BFC}" type="presOf" srcId="{496EA0AF-96DE-1F4A-9251-BE583D90F285}" destId="{9E41D7F8-831E-EC4A-A247-D2F5126E8B40}" srcOrd="0" destOrd="1" presId="urn:microsoft.com/office/officeart/2005/8/layout/vList5"/>
    <dgm:cxn modelId="{B66D360D-FFD5-5F4D-86FA-3934855AE26C}" type="presOf" srcId="{8F429C27-826B-944D-9685-49CA44A2A075}" destId="{9E41D7F8-831E-EC4A-A247-D2F5126E8B40}" srcOrd="0" destOrd="0" presId="urn:microsoft.com/office/officeart/2005/8/layout/vList5"/>
    <dgm:cxn modelId="{480DA229-E869-6E46-BA9C-B55C9BB23352}" srcId="{579FDFB8-7F2E-0F49-B3E0-F8F6B08E5767}" destId="{C4AED141-9A5F-4E47-8293-7A3E6A745906}" srcOrd="0" destOrd="0" parTransId="{253C99EF-09AC-1945-BC37-0AF43FED9B8F}" sibTransId="{6A26D0C2-BCAB-1E4D-98D9-35008A2CC0F1}"/>
    <dgm:cxn modelId="{2C0AC529-9E36-2040-A98B-E157FEF75238}" srcId="{C4AED141-9A5F-4E47-8293-7A3E6A745906}" destId="{53A5CD92-237D-0346-BDDC-AF6B3A60D2D3}" srcOrd="2" destOrd="0" parTransId="{FD37FB36-6B10-4C4E-8896-49F0C507C0A2}" sibTransId="{C1E84F03-4EDF-A24A-B91B-D5FC3387D0F7}"/>
    <dgm:cxn modelId="{0194FB2D-3F1F-D64C-84EB-8222EBDCB004}" srcId="{B1E14D51-9346-A440-823F-3FC076FFF732}" destId="{18976112-12C4-054C-B528-EF026FA4EA4E}" srcOrd="0" destOrd="0" parTransId="{32D68459-69B3-B040-AEA0-F3A183F25BB2}" sibTransId="{A8D7239F-FA9D-B847-8869-36B8EBEDB6D2}"/>
    <dgm:cxn modelId="{A2513D3C-852E-414D-A109-D8A841DCD22E}" srcId="{25BCF873-BF86-244C-B298-C55266176B6B}" destId="{8F429C27-826B-944D-9685-49CA44A2A075}" srcOrd="0" destOrd="0" parTransId="{DB5D81CC-0B1A-614A-8C50-5ECDEDE9585D}" sibTransId="{C675D45C-E6C8-644C-BB78-CC8E9A639E3D}"/>
    <dgm:cxn modelId="{61837047-DAD1-F74B-82F2-0428ABC342E0}" srcId="{C4AED141-9A5F-4E47-8293-7A3E6A745906}" destId="{1BBB5991-A00A-4840-A929-0183BEE615F2}" srcOrd="0" destOrd="0" parTransId="{89E965E3-58A5-254A-A907-DC8CECDE1F39}" sibTransId="{D8C7EBB6-DAB8-D449-A4E3-49DDA8D931A2}"/>
    <dgm:cxn modelId="{A6C69A48-452D-BC49-B46E-2C506A0AA9ED}" srcId="{C4AED141-9A5F-4E47-8293-7A3E6A745906}" destId="{E7A890D9-23F5-554D-85EC-C5F9A841E35B}" srcOrd="1" destOrd="0" parTransId="{BB981EC5-17F0-9B4F-8E5A-35FD452C8034}" sibTransId="{2C330B82-ED5D-BD42-A7B5-92E139B2BCE1}"/>
    <dgm:cxn modelId="{7E399650-E4A0-D347-A88E-CA25BEDBA8CD}" type="presOf" srcId="{F8114124-AF96-2B4B-9E35-2E83256FBFF2}" destId="{9E41D7F8-831E-EC4A-A247-D2F5126E8B40}" srcOrd="0" destOrd="2" presId="urn:microsoft.com/office/officeart/2005/8/layout/vList5"/>
    <dgm:cxn modelId="{4782625D-FE96-E044-8969-8FBDE63AE624}" type="presOf" srcId="{1BBB5991-A00A-4840-A929-0183BEE615F2}" destId="{CD384684-8B15-0844-8F73-8AE23B4018B9}" srcOrd="0" destOrd="0" presId="urn:microsoft.com/office/officeart/2005/8/layout/vList5"/>
    <dgm:cxn modelId="{7D91306D-1DF8-D045-82B8-8DB89913D024}" type="presOf" srcId="{C4AED141-9A5F-4E47-8293-7A3E6A745906}" destId="{EAF5A496-AACD-6F4D-827C-CEA962A64CE6}" srcOrd="0" destOrd="0" presId="urn:microsoft.com/office/officeart/2005/8/layout/vList5"/>
    <dgm:cxn modelId="{01E48B73-5B01-4546-AD0E-3FA6F449B681}" type="presOf" srcId="{06648D28-0C7D-F44A-AEA0-1BB2C173C4AC}" destId="{B4CB2AB1-C8C7-8B44-9FC6-CB7CA5AC09B3}" srcOrd="0" destOrd="1" presId="urn:microsoft.com/office/officeart/2005/8/layout/vList5"/>
    <dgm:cxn modelId="{D043E17F-7A38-DF4A-A235-6FBBC210029D}" srcId="{25BCF873-BF86-244C-B298-C55266176B6B}" destId="{F8114124-AF96-2B4B-9E35-2E83256FBFF2}" srcOrd="2" destOrd="0" parTransId="{B156C12F-2076-714D-B4B0-E9F1E568C860}" sibTransId="{9E4EB437-8E32-3B41-8C3A-E042A7D95769}"/>
    <dgm:cxn modelId="{BC181483-10D0-B74A-B2FC-1E35A06EEF80}" type="presOf" srcId="{B1E14D51-9346-A440-823F-3FC076FFF732}" destId="{49CE4F35-99EA-5047-8273-13B3219F500C}" srcOrd="0" destOrd="0" presId="urn:microsoft.com/office/officeart/2005/8/layout/vList5"/>
    <dgm:cxn modelId="{CF543887-AE06-7B40-A774-852D9684D314}" type="presOf" srcId="{25BCF873-BF86-244C-B298-C55266176B6B}" destId="{5509B3D7-D2DA-CF4B-8139-3E57887FA065}" srcOrd="0" destOrd="0" presId="urn:microsoft.com/office/officeart/2005/8/layout/vList5"/>
    <dgm:cxn modelId="{5C1E08BB-D3B7-FA4F-AAFC-BADDC5ACCE86}" srcId="{25BCF873-BF86-244C-B298-C55266176B6B}" destId="{496EA0AF-96DE-1F4A-9251-BE583D90F285}" srcOrd="1" destOrd="0" parTransId="{07AF3A24-D1BA-DC4C-B604-689B3CC3206C}" sibTransId="{B7000EFE-45B9-0F41-9490-5966BE39309B}"/>
    <dgm:cxn modelId="{D7BACCC7-F6C4-5D4B-B2AF-D94D911923C0}" srcId="{B1E14D51-9346-A440-823F-3FC076FFF732}" destId="{06648D28-0C7D-F44A-AEA0-1BB2C173C4AC}" srcOrd="1" destOrd="0" parTransId="{20F18053-80D6-BF4E-9D2D-B79FF552F23D}" sibTransId="{A33335E7-5E49-5E4B-A739-60CCF364FD64}"/>
    <dgm:cxn modelId="{E00275DD-24E9-584C-8BB7-4BA716607945}" type="presOf" srcId="{E7A890D9-23F5-554D-85EC-C5F9A841E35B}" destId="{CD384684-8B15-0844-8F73-8AE23B4018B9}" srcOrd="0" destOrd="1" presId="urn:microsoft.com/office/officeart/2005/8/layout/vList5"/>
    <dgm:cxn modelId="{BD5F22DF-6983-2047-B43E-18DD109B3C3F}" type="presOf" srcId="{53A5CD92-237D-0346-BDDC-AF6B3A60D2D3}" destId="{CD384684-8B15-0844-8F73-8AE23B4018B9}" srcOrd="0" destOrd="2" presId="urn:microsoft.com/office/officeart/2005/8/layout/vList5"/>
    <dgm:cxn modelId="{C34B7AE4-5A3A-0940-B3B2-C3873302B971}" srcId="{579FDFB8-7F2E-0F49-B3E0-F8F6B08E5767}" destId="{25BCF873-BF86-244C-B298-C55266176B6B}" srcOrd="1" destOrd="0" parTransId="{6B883139-7F46-2C45-9ED3-4942F49D2382}" sibTransId="{19F79B31-9DD2-4544-86EA-B94E11638A12}"/>
    <dgm:cxn modelId="{A57DB8E9-0641-0043-83C6-2DEB23380FF3}" srcId="{579FDFB8-7F2E-0F49-B3E0-F8F6B08E5767}" destId="{B1E14D51-9346-A440-823F-3FC076FFF732}" srcOrd="2" destOrd="0" parTransId="{051B850A-6E14-B341-AB89-8EC2130B177E}" sibTransId="{33A13D1C-D537-4943-AEDD-5FB97DCE1140}"/>
    <dgm:cxn modelId="{1FE43CF3-8BAB-224F-950F-D17A778F7E15}" type="presOf" srcId="{579FDFB8-7F2E-0F49-B3E0-F8F6B08E5767}" destId="{BD25EE69-5797-174C-B3E5-91D478EA1928}" srcOrd="0" destOrd="0" presId="urn:microsoft.com/office/officeart/2005/8/layout/vList5"/>
    <dgm:cxn modelId="{7D7C86CA-6FE7-F046-B3EF-DE99D3709524}" type="presParOf" srcId="{BD25EE69-5797-174C-B3E5-91D478EA1928}" destId="{61C76B0A-4C5E-CE4E-AE13-998D0BC3DA4C}" srcOrd="0" destOrd="0" presId="urn:microsoft.com/office/officeart/2005/8/layout/vList5"/>
    <dgm:cxn modelId="{96155FD6-4EB0-F14F-B45B-A190B3DB2641}" type="presParOf" srcId="{61C76B0A-4C5E-CE4E-AE13-998D0BC3DA4C}" destId="{EAF5A496-AACD-6F4D-827C-CEA962A64CE6}" srcOrd="0" destOrd="0" presId="urn:microsoft.com/office/officeart/2005/8/layout/vList5"/>
    <dgm:cxn modelId="{2B8157F2-0942-8A4C-9A53-B18A1675AB49}" type="presParOf" srcId="{61C76B0A-4C5E-CE4E-AE13-998D0BC3DA4C}" destId="{CD384684-8B15-0844-8F73-8AE23B4018B9}" srcOrd="1" destOrd="0" presId="urn:microsoft.com/office/officeart/2005/8/layout/vList5"/>
    <dgm:cxn modelId="{8E03B38E-5DA9-6241-8073-0217D3E6BB01}" type="presParOf" srcId="{BD25EE69-5797-174C-B3E5-91D478EA1928}" destId="{CF8B922B-916A-8741-9277-3686579FBD5B}" srcOrd="1" destOrd="0" presId="urn:microsoft.com/office/officeart/2005/8/layout/vList5"/>
    <dgm:cxn modelId="{1DB1D19D-179F-7442-AE75-1D47DD927D5F}" type="presParOf" srcId="{BD25EE69-5797-174C-B3E5-91D478EA1928}" destId="{B062D7AB-8208-E34D-9206-9AA54FC96B54}" srcOrd="2" destOrd="0" presId="urn:microsoft.com/office/officeart/2005/8/layout/vList5"/>
    <dgm:cxn modelId="{934B5072-1819-5A4D-8368-9C83C5F7E745}" type="presParOf" srcId="{B062D7AB-8208-E34D-9206-9AA54FC96B54}" destId="{5509B3D7-D2DA-CF4B-8139-3E57887FA065}" srcOrd="0" destOrd="0" presId="urn:microsoft.com/office/officeart/2005/8/layout/vList5"/>
    <dgm:cxn modelId="{6B367740-0B30-054A-9BA5-F5D9587D72BB}" type="presParOf" srcId="{B062D7AB-8208-E34D-9206-9AA54FC96B54}" destId="{9E41D7F8-831E-EC4A-A247-D2F5126E8B40}" srcOrd="1" destOrd="0" presId="urn:microsoft.com/office/officeart/2005/8/layout/vList5"/>
    <dgm:cxn modelId="{C7A0D1A8-FAF4-894C-B4F3-FFEAE7C256DE}" type="presParOf" srcId="{BD25EE69-5797-174C-B3E5-91D478EA1928}" destId="{33C1078D-E1AD-BE4F-8BCC-606E60D0DB24}" srcOrd="3" destOrd="0" presId="urn:microsoft.com/office/officeart/2005/8/layout/vList5"/>
    <dgm:cxn modelId="{7E03FCDC-F4C7-6841-B315-CF33686BE7A8}" type="presParOf" srcId="{BD25EE69-5797-174C-B3E5-91D478EA1928}" destId="{BEA39A4D-53C4-B540-8243-6E72B61A6886}" srcOrd="4" destOrd="0" presId="urn:microsoft.com/office/officeart/2005/8/layout/vList5"/>
    <dgm:cxn modelId="{7A4491E5-79C6-EC41-8C1F-17E4D31DE984}" type="presParOf" srcId="{BEA39A4D-53C4-B540-8243-6E72B61A6886}" destId="{49CE4F35-99EA-5047-8273-13B3219F500C}" srcOrd="0" destOrd="0" presId="urn:microsoft.com/office/officeart/2005/8/layout/vList5"/>
    <dgm:cxn modelId="{6224DAD2-A19E-C840-99E1-6CA0EFD64C73}" type="presParOf" srcId="{BEA39A4D-53C4-B540-8243-6E72B61A6886}" destId="{B4CB2AB1-C8C7-8B44-9FC6-CB7CA5AC09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84684-8B15-0844-8F73-8AE23B4018B9}">
      <dsp:nvSpPr>
        <dsp:cNvPr id="0" name=""/>
        <dsp:cNvSpPr/>
      </dsp:nvSpPr>
      <dsp:spPr>
        <a:xfrm rot="5400000">
          <a:off x="3045749" y="-1086725"/>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Package installation</a:t>
          </a:r>
        </a:p>
        <a:p>
          <a:pPr marL="114300" lvl="1" indent="-114300" algn="l" defTabSz="577850">
            <a:lnSpc>
              <a:spcPct val="90000"/>
            </a:lnSpc>
            <a:spcBef>
              <a:spcPct val="0"/>
            </a:spcBef>
            <a:spcAft>
              <a:spcPct val="15000"/>
            </a:spcAft>
            <a:buChar char="•"/>
          </a:pPr>
          <a:r>
            <a:rPr lang="en-US" sz="1300" kern="1200" dirty="0"/>
            <a:t>Dependency relationships, conflicts</a:t>
          </a:r>
        </a:p>
        <a:p>
          <a:pPr marL="114300" lvl="1" indent="-114300" algn="l" defTabSz="577850">
            <a:lnSpc>
              <a:spcPct val="90000"/>
            </a:lnSpc>
            <a:spcBef>
              <a:spcPct val="0"/>
            </a:spcBef>
            <a:spcAft>
              <a:spcPct val="15000"/>
            </a:spcAft>
            <a:buChar char="•"/>
          </a:pPr>
          <a:r>
            <a:rPr lang="en-US" sz="1300" kern="1200" dirty="0"/>
            <a:t>May drive package-level build systems </a:t>
          </a:r>
        </a:p>
      </dsp:txBody>
      <dsp:txXfrm rot="-5400000">
        <a:off x="1846722" y="155504"/>
        <a:ext cx="3239859" cy="798602"/>
      </dsp:txXfrm>
    </dsp:sp>
    <dsp:sp modelId="{EAF5A496-AACD-6F4D-827C-CEA962A64CE6}">
      <dsp:nvSpPr>
        <dsp:cNvPr id="0" name=""/>
        <dsp:cNvSpPr/>
      </dsp:nvSpPr>
      <dsp:spPr>
        <a:xfrm>
          <a:off x="0" y="1676"/>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Package Manager</a:t>
          </a:r>
        </a:p>
      </dsp:txBody>
      <dsp:txXfrm>
        <a:off x="54003" y="55679"/>
        <a:ext cx="1738716" cy="998252"/>
      </dsp:txXfrm>
    </dsp:sp>
    <dsp:sp modelId="{9E41D7F8-831E-EC4A-A247-D2F5126E8B40}">
      <dsp:nvSpPr>
        <dsp:cNvPr id="0" name=""/>
        <dsp:cNvSpPr/>
      </dsp:nvSpPr>
      <dsp:spPr>
        <a:xfrm rot="5400000">
          <a:off x="3045749" y="74845"/>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Cmake</a:t>
          </a:r>
          <a:r>
            <a:rPr lang="en-US" sz="1300" kern="1200" dirty="0"/>
            <a:t>, </a:t>
          </a:r>
          <a:r>
            <a:rPr lang="en-US" sz="1300" kern="1200" dirty="0" err="1"/>
            <a:t>Autotools</a:t>
          </a:r>
          <a:endParaRPr lang="en-US" sz="1300" kern="1200" dirty="0"/>
        </a:p>
        <a:p>
          <a:pPr marL="114300" lvl="1" indent="-114300" algn="l" defTabSz="577850">
            <a:lnSpc>
              <a:spcPct val="90000"/>
            </a:lnSpc>
            <a:spcBef>
              <a:spcPct val="0"/>
            </a:spcBef>
            <a:spcAft>
              <a:spcPct val="15000"/>
            </a:spcAft>
            <a:buChar char="•"/>
          </a:pPr>
          <a:r>
            <a:rPr lang="en-US" sz="1300" kern="1200" dirty="0"/>
            <a:t>Handle library abstractions</a:t>
          </a:r>
        </a:p>
        <a:p>
          <a:pPr marL="114300" lvl="1" indent="-114300" algn="l" defTabSz="577850">
            <a:lnSpc>
              <a:spcPct val="90000"/>
            </a:lnSpc>
            <a:spcBef>
              <a:spcPct val="0"/>
            </a:spcBef>
            <a:spcAft>
              <a:spcPct val="15000"/>
            </a:spcAft>
            <a:buChar char="•"/>
          </a:pPr>
          <a:r>
            <a:rPr lang="en-US" sz="1300" kern="1200" dirty="0"/>
            <a:t>Generate </a:t>
          </a:r>
          <a:r>
            <a:rPr lang="en-US" sz="1300" kern="1200" dirty="0" err="1"/>
            <a:t>Makefiles</a:t>
          </a:r>
          <a:r>
            <a:rPr lang="en-US" sz="1300" kern="1200" dirty="0"/>
            <a:t>, etc.</a:t>
          </a:r>
        </a:p>
      </dsp:txBody>
      <dsp:txXfrm rot="-5400000">
        <a:off x="1846722" y="1317074"/>
        <a:ext cx="3239859" cy="798602"/>
      </dsp:txXfrm>
    </dsp:sp>
    <dsp:sp modelId="{5509B3D7-D2DA-CF4B-8139-3E57887FA065}">
      <dsp:nvSpPr>
        <dsp:cNvPr id="0" name=""/>
        <dsp:cNvSpPr/>
      </dsp:nvSpPr>
      <dsp:spPr>
        <a:xfrm>
          <a:off x="0" y="1163247"/>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High Level Build System</a:t>
          </a:r>
        </a:p>
      </dsp:txBody>
      <dsp:txXfrm>
        <a:off x="54003" y="1217250"/>
        <a:ext cx="1738716" cy="998252"/>
      </dsp:txXfrm>
    </dsp:sp>
    <dsp:sp modelId="{B4CB2AB1-C8C7-8B44-9FC6-CB7CA5AC09B3}">
      <dsp:nvSpPr>
        <dsp:cNvPr id="0" name=""/>
        <dsp:cNvSpPr/>
      </dsp:nvSpPr>
      <dsp:spPr>
        <a:xfrm rot="5400000">
          <a:off x="3045749" y="1236416"/>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Make, Ninja</a:t>
          </a:r>
        </a:p>
        <a:p>
          <a:pPr marL="114300" lvl="1" indent="-114300" algn="l" defTabSz="577850">
            <a:lnSpc>
              <a:spcPct val="90000"/>
            </a:lnSpc>
            <a:spcBef>
              <a:spcPct val="0"/>
            </a:spcBef>
            <a:spcAft>
              <a:spcPct val="15000"/>
            </a:spcAft>
            <a:buChar char="•"/>
          </a:pPr>
          <a:r>
            <a:rPr lang="en-US" sz="1300" kern="1200" dirty="0"/>
            <a:t>Handles dependencies among </a:t>
          </a:r>
          <a:r>
            <a:rPr lang="en-US" sz="1300" i="1" kern="1200" dirty="0"/>
            <a:t>commands</a:t>
          </a:r>
          <a:r>
            <a:rPr lang="en-US" sz="1300" i="0" kern="1200" dirty="0"/>
            <a:t> in a single build</a:t>
          </a:r>
          <a:endParaRPr lang="en-US" sz="1300" kern="1200" dirty="0"/>
        </a:p>
      </dsp:txBody>
      <dsp:txXfrm rot="-5400000">
        <a:off x="1846722" y="2478645"/>
        <a:ext cx="3239859" cy="798602"/>
      </dsp:txXfrm>
    </dsp:sp>
    <dsp:sp modelId="{49CE4F35-99EA-5047-8273-13B3219F500C}">
      <dsp:nvSpPr>
        <dsp:cNvPr id="0" name=""/>
        <dsp:cNvSpPr/>
      </dsp:nvSpPr>
      <dsp:spPr>
        <a:xfrm>
          <a:off x="0" y="2324818"/>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Low Level Build System</a:t>
          </a:r>
        </a:p>
      </dsp:txBody>
      <dsp:txXfrm>
        <a:off x="54003" y="2378821"/>
        <a:ext cx="1738716" cy="9982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234"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35"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 </a:t>
            </a:r>
          </a:p>
        </p:txBody>
      </p:sp>
      <p:sp>
        <p:nvSpPr>
          <p:cNvPr id="236"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 </a:t>
            </a:r>
          </a:p>
        </p:txBody>
      </p:sp>
      <p:sp>
        <p:nvSpPr>
          <p:cNvPr id="237"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 </a:t>
            </a:r>
          </a:p>
        </p:txBody>
      </p:sp>
      <p:sp>
        <p:nvSpPr>
          <p:cNvPr id="238"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C0E607DB-7AA2-4ABE-BC8D-42609C0766E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b5fdbd178_5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29b5fdbd178_5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0995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22</a:t>
            </a:fld>
            <a:endParaRPr lang="en-US" dirty="0"/>
          </a:p>
        </p:txBody>
      </p:sp>
    </p:spTree>
    <p:extLst>
      <p:ext uri="{BB962C8B-B14F-4D97-AF65-F5344CB8AC3E}">
        <p14:creationId xmlns:p14="http://schemas.microsoft.com/office/powerpoint/2010/main" val="186194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29</a:t>
            </a:fld>
            <a:endParaRPr lang="en-US" sz="1400" b="0" strike="noStrike" spc="-1">
              <a:latin typeface="Times New Roman"/>
            </a:endParaRPr>
          </a:p>
        </p:txBody>
      </p:sp>
    </p:spTree>
    <p:extLst>
      <p:ext uri="{BB962C8B-B14F-4D97-AF65-F5344CB8AC3E}">
        <p14:creationId xmlns:p14="http://schemas.microsoft.com/office/powerpoint/2010/main" val="321644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62423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38</a:t>
            </a:fld>
            <a:endParaRPr lang="en-US" dirty="0"/>
          </a:p>
        </p:txBody>
      </p:sp>
    </p:spTree>
    <p:extLst>
      <p:ext uri="{BB962C8B-B14F-4D97-AF65-F5344CB8AC3E}">
        <p14:creationId xmlns:p14="http://schemas.microsoft.com/office/powerpoint/2010/main" val="526497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53</a:t>
            </a:fld>
            <a:endParaRPr lang="en-US"/>
          </a:p>
        </p:txBody>
      </p:sp>
    </p:spTree>
    <p:extLst>
      <p:ext uri="{BB962C8B-B14F-4D97-AF65-F5344CB8AC3E}">
        <p14:creationId xmlns:p14="http://schemas.microsoft.com/office/powerpoint/2010/main" val="557457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59</a:t>
            </a:fld>
            <a:endParaRPr lang="en-US" dirty="0"/>
          </a:p>
        </p:txBody>
      </p:sp>
    </p:spTree>
    <p:extLst>
      <p:ext uri="{BB962C8B-B14F-4D97-AF65-F5344CB8AC3E}">
        <p14:creationId xmlns:p14="http://schemas.microsoft.com/office/powerpoint/2010/main" val="105971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69</a:t>
            </a:fld>
            <a:endParaRPr lang="en-US" sz="1400" b="0" strike="noStrike" spc="-1">
              <a:latin typeface="Times New Roman"/>
            </a:endParaRPr>
          </a:p>
        </p:txBody>
      </p:sp>
    </p:spTree>
    <p:extLst>
      <p:ext uri="{BB962C8B-B14F-4D97-AF65-F5344CB8AC3E}">
        <p14:creationId xmlns:p14="http://schemas.microsoft.com/office/powerpoint/2010/main" val="1265518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702310" y="4421825"/>
            <a:ext cx="5618480" cy="4189095"/>
          </a:xfrm>
          <a:prstGeom prst="rect">
            <a:avLst/>
          </a:prstGeom>
        </p:spPr>
        <p:txBody>
          <a:bodyPr lIns="91425" tIns="91425" rIns="91425" bIns="91425" anchor="t" anchorCtr="0">
            <a:noAutofit/>
          </a:bodyPr>
          <a:lstStyle/>
          <a:p>
            <a:pPr lvl="0">
              <a:spcBef>
                <a:spcPts val="0"/>
              </a:spcBef>
              <a:buNone/>
            </a:pPr>
            <a:endParaRPr/>
          </a:p>
        </p:txBody>
      </p:sp>
      <p:sp>
        <p:nvSpPr>
          <p:cNvPr id="483" name="Shape 48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5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209349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77248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FD3CF7-ECE3-B945-9C4D-7B6A5D8E7448}" type="slidenum">
              <a:rPr lang="en-US" smtClean="0"/>
              <a:t>7</a:t>
            </a:fld>
            <a:endParaRPr lang="en-US"/>
          </a:p>
        </p:txBody>
      </p:sp>
    </p:spTree>
    <p:extLst>
      <p:ext uri="{BB962C8B-B14F-4D97-AF65-F5344CB8AC3E}">
        <p14:creationId xmlns:p14="http://schemas.microsoft.com/office/powerpoint/2010/main" val="357812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10</a:t>
            </a:fld>
            <a:endParaRPr lang="en-US" dirty="0"/>
          </a:p>
        </p:txBody>
      </p:sp>
    </p:spTree>
    <p:extLst>
      <p:ext uri="{BB962C8B-B14F-4D97-AF65-F5344CB8AC3E}">
        <p14:creationId xmlns:p14="http://schemas.microsoft.com/office/powerpoint/2010/main" val="349873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FD3CF7-ECE3-B945-9C4D-7B6A5D8E7448}" type="slidenum">
              <a:rPr lang="en-US" smtClean="0"/>
              <a:t>13</a:t>
            </a:fld>
            <a:endParaRPr lang="en-US"/>
          </a:p>
        </p:txBody>
      </p:sp>
    </p:spTree>
    <p:extLst>
      <p:ext uri="{BB962C8B-B14F-4D97-AF65-F5344CB8AC3E}">
        <p14:creationId xmlns:p14="http://schemas.microsoft.com/office/powerpoint/2010/main" val="1856984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69A4-BDB5-6208-329F-34EFCFBCC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175FC-F3A1-25C2-496D-18AA42D8A20F}"/>
              </a:ext>
            </a:extLst>
          </p:cNvPr>
          <p:cNvSpPr>
            <a:spLocks noGrp="1" noRot="1" noChangeAspect="1"/>
          </p:cNvSpPr>
          <p:nvPr>
            <p:ph type="sldImg"/>
          </p:nvPr>
        </p:nvSpPr>
        <p:spPr>
          <a:xfrm>
            <a:off x="533400" y="763588"/>
            <a:ext cx="6704013" cy="3771900"/>
          </a:xfrm>
        </p:spPr>
      </p:sp>
      <p:sp>
        <p:nvSpPr>
          <p:cNvPr id="3" name="Notes Placeholder 2">
            <a:extLst>
              <a:ext uri="{FF2B5EF4-FFF2-40B4-BE49-F238E27FC236}">
                <a16:creationId xmlns:a16="http://schemas.microsoft.com/office/drawing/2014/main" id="{A03B9270-95EA-9ABE-0D6D-A3FF3BAC7C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CA58C6-A315-D86D-2BC5-428C1EF265D0}"/>
              </a:ext>
            </a:extLst>
          </p:cNvPr>
          <p:cNvSpPr>
            <a:spLocks noGrp="1"/>
          </p:cNvSpPr>
          <p:nvPr>
            <p:ph type="sldNum" sz="quarter" idx="5"/>
          </p:nvPr>
        </p:nvSpPr>
        <p:spPr/>
        <p:txBody>
          <a:bodyPr/>
          <a:lstStyle/>
          <a:p>
            <a:fld id="{FFFD3CF7-ECE3-B945-9C4D-7B6A5D8E7448}" type="slidenum">
              <a:rPr lang="en-US" smtClean="0"/>
              <a:t>16</a:t>
            </a:fld>
            <a:endParaRPr lang="en-US"/>
          </a:p>
        </p:txBody>
      </p:sp>
    </p:spTree>
    <p:extLst>
      <p:ext uri="{BB962C8B-B14F-4D97-AF65-F5344CB8AC3E}">
        <p14:creationId xmlns:p14="http://schemas.microsoft.com/office/powerpoint/2010/main" val="208612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FD3CF7-ECE3-B945-9C4D-7B6A5D8E7448}" type="slidenum">
              <a:rPr kumimoji="0" lang="en-US" sz="1800" b="0" i="0" u="none" strike="noStrike" kern="120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554324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57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10.png"/><Relationship Id="rId4" Type="http://schemas.microsoft.com/office/2007/relationships/hdphoto" Target="../media/hdphoto1.wdp"/></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7.png"/><Relationship Id="rId5" Type="http://schemas.openxmlformats.org/officeDocument/2006/relationships/image" Target="../media/image10.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10.png"/><Relationship Id="rId4" Type="http://schemas.microsoft.com/office/2007/relationships/hdphoto" Target="../media/hdphoto1.wdp"/></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file:////Users/toddszymanski/Documents/01%20Work/SC23/ppt/sc23_presenter_back.png" TargetMode="External"/><Relationship Id="rId7" Type="http://schemas.openxmlformats.org/officeDocument/2006/relationships/image" Target="file:////Users/toddszymanski/Documents/01%20Work/SC23/ppt/sc23_presenter_logo@4x.png" TargetMode="External"/><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image" Target="../media/image24.png"/><Relationship Id="rId5" Type="http://schemas.openxmlformats.org/officeDocument/2006/relationships/image" Target="file:////Users/toddszymanski/Documents/01%20Work/SC23/logo/00%20logosheet/sc23_logos_transpng@4x/sc23_hor_blackcolor@4x.png" TargetMode="Externa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file:////Users/toddszymanski/Documents/01%20Work/SC22/presenter%20assets/sc22_logo@4x.png" TargetMode="External"/><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85332"/>
            <a:ext cx="9144000" cy="2743200"/>
          </a:xfrm>
          <a:prstGeom prst="rect">
            <a:avLst/>
          </a:prstGeom>
        </p:spPr>
      </p:pic>
      <p:sp>
        <p:nvSpPr>
          <p:cNvPr id="19" name="Rectangle 18"/>
          <p:cNvSpPr/>
          <p:nvPr userDrawn="1"/>
        </p:nvSpPr>
        <p:spPr>
          <a:xfrm>
            <a:off x="-378" y="4737717"/>
            <a:ext cx="9144000" cy="40866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latin typeface="Arial"/>
            </a:endParaRPr>
          </a:p>
        </p:txBody>
      </p:sp>
      <p:sp>
        <p:nvSpPr>
          <p:cNvPr id="10" name="Title 9"/>
          <p:cNvSpPr>
            <a:spLocks noGrp="1"/>
          </p:cNvSpPr>
          <p:nvPr>
            <p:ph type="title" hasCustomPrompt="1"/>
          </p:nvPr>
        </p:nvSpPr>
        <p:spPr>
          <a:xfrm>
            <a:off x="457200" y="423844"/>
            <a:ext cx="8229600" cy="1085682"/>
          </a:xfrm>
        </p:spPr>
        <p:txBody>
          <a:bodyPr anchor="b" anchorCtr="0"/>
          <a:lstStyle>
            <a:lvl1pPr>
              <a:lnSpc>
                <a:spcPts val="3800"/>
              </a:lnSpc>
              <a:defRPr sz="2800" b="1" i="0">
                <a:solidFill>
                  <a:schemeClr val="accent1">
                    <a:lumMod val="75000"/>
                  </a:schemeClr>
                </a:solidFill>
                <a:effectLst/>
                <a:latin typeface="Calibri"/>
                <a:cs typeface="Calibri"/>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1518647"/>
            <a:ext cx="5629274" cy="277416"/>
          </a:xfrm>
        </p:spPr>
        <p:txBody>
          <a:bodyPr>
            <a:noAutofit/>
          </a:bodyPr>
          <a:lstStyle>
            <a:lvl1pPr>
              <a:lnSpc>
                <a:spcPts val="2200"/>
              </a:lnSpc>
              <a:buNone/>
              <a:defRPr sz="1600" b="0">
                <a:latin typeface="Calibri"/>
                <a:cs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0" y="1812353"/>
            <a:ext cx="4572000" cy="453767"/>
          </a:xfrm>
        </p:spPr>
        <p:txBody>
          <a:bodyPr rIns="182880" anchor="b" anchorCtr="0">
            <a:noAutofit/>
          </a:bodyPr>
          <a:lstStyle>
            <a:lvl1pPr marL="57150" indent="0" algn="r">
              <a:spcBef>
                <a:spcPts val="0"/>
              </a:spcBef>
              <a:buNone/>
              <a:defRPr sz="14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20963" y="4722512"/>
            <a:ext cx="148724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600" kern="1200" dirty="0">
                <a:solidFill>
                  <a:schemeClr val="bg1"/>
                </a:solidFill>
                <a:effectLst/>
                <a:latin typeface="Arial"/>
                <a:ea typeface="+mn-ea"/>
                <a:cs typeface="Arial"/>
              </a:rPr>
              <a:t>LLNL-PRES-806064</a:t>
            </a:r>
          </a:p>
          <a:p>
            <a:pPr marL="0" algn="l" defTabSz="457200" rtl="0" eaLnBrk="1" latinLnBrk="0" hangingPunct="1">
              <a:lnSpc>
                <a:spcPct val="90000"/>
              </a:lnSpc>
              <a:spcAft>
                <a:spcPts val="600"/>
              </a:spcAft>
            </a:pPr>
            <a:r>
              <a:rPr lang="en-US" sz="400" kern="1200" dirty="0">
                <a:solidFill>
                  <a:schemeClr val="bg1"/>
                </a:solidFill>
                <a:effectLst/>
                <a:latin typeface="Arial"/>
                <a:ea typeface="+mn-ea"/>
                <a:cs typeface="Arial"/>
              </a:rPr>
              <a:t>This work was performed under the auspices of the</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U.S. Department of Energy by Lawrence Livermore National Laboratory under contract DE-AC52-07NA27344.</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5357" y="4835948"/>
            <a:ext cx="1369399" cy="231030"/>
          </a:xfrm>
          <a:prstGeom prst="rect">
            <a:avLst/>
          </a:prstGeom>
        </p:spPr>
      </p:pic>
      <p:sp>
        <p:nvSpPr>
          <p:cNvPr id="20" name="Rectangle 19"/>
          <p:cNvSpPr/>
          <p:nvPr userDrawn="1"/>
        </p:nvSpPr>
        <p:spPr>
          <a:xfrm>
            <a:off x="0" y="0"/>
            <a:ext cx="9144000" cy="84667"/>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
        <p:nvSpPr>
          <p:cNvPr id="11" name="TextBox 10"/>
          <p:cNvSpPr txBox="1"/>
          <p:nvPr userDrawn="1"/>
        </p:nvSpPr>
        <p:spPr>
          <a:xfrm>
            <a:off x="1466286" y="4788355"/>
            <a:ext cx="2011641" cy="307777"/>
          </a:xfrm>
          <a:prstGeom prst="rect">
            <a:avLst/>
          </a:prstGeom>
          <a:noFill/>
        </p:spPr>
        <p:txBody>
          <a:bodyPr wrap="none" rtlCol="0">
            <a:spAutoFit/>
          </a:bodyPr>
          <a:lstStyle/>
          <a:p>
            <a:r>
              <a:rPr lang="en-US" sz="1400" b="1" dirty="0" err="1">
                <a:solidFill>
                  <a:schemeClr val="bg1"/>
                </a:solidFill>
                <a:latin typeface="Calibri"/>
                <a:cs typeface="Calibri"/>
              </a:rPr>
              <a:t>github.com</a:t>
            </a:r>
            <a:r>
              <a:rPr lang="en-US" sz="1400" b="1" dirty="0">
                <a:solidFill>
                  <a:schemeClr val="bg1"/>
                </a:solidFill>
                <a:latin typeface="Calibri"/>
                <a:cs typeface="Calibri"/>
              </a:rPr>
              <a:t>/</a:t>
            </a:r>
            <a:r>
              <a:rPr lang="en-US" sz="1400" b="1" dirty="0" err="1">
                <a:solidFill>
                  <a:schemeClr val="bg1"/>
                </a:solidFill>
                <a:latin typeface="Calibri"/>
                <a:cs typeface="Calibri"/>
              </a:rPr>
              <a:t>spack</a:t>
            </a:r>
            <a:r>
              <a:rPr lang="en-US" sz="1400" b="1" dirty="0">
                <a:solidFill>
                  <a:schemeClr val="bg1"/>
                </a:solidFill>
                <a:latin typeface="Calibri"/>
                <a:cs typeface="Calibri"/>
              </a:rPr>
              <a:t>/</a:t>
            </a:r>
            <a:r>
              <a:rPr lang="en-US" sz="1400" b="1" dirty="0" err="1">
                <a:solidFill>
                  <a:schemeClr val="bg1"/>
                </a:solidFill>
                <a:latin typeface="Calibri"/>
                <a:cs typeface="Calibri"/>
              </a:rPr>
              <a:t>spack</a:t>
            </a:r>
            <a:endParaRPr lang="en-US" sz="1400" b="1" dirty="0">
              <a:solidFill>
                <a:schemeClr val="bg1"/>
              </a:solidFill>
              <a:latin typeface="Calibri"/>
              <a:cs typeface="Calibri"/>
            </a:endParaRPr>
          </a:p>
        </p:txBody>
      </p:sp>
      <p:pic>
        <p:nvPicPr>
          <p:cNvPr id="13" name="Picture 12" descr="LLNL_Logo_WHT-LRG.png">
            <a:extLst>
              <a:ext uri="{FF2B5EF4-FFF2-40B4-BE49-F238E27FC236}">
                <a16:creationId xmlns:a16="http://schemas.microsoft.com/office/drawing/2014/main" id="{2F7353B3-A516-AD49-9F1F-B42BA656A6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2183" y="4829932"/>
            <a:ext cx="1369399" cy="231030"/>
          </a:xfrm>
          <a:prstGeom prst="rect">
            <a:avLst/>
          </a:prstGeom>
        </p:spPr>
      </p:pic>
    </p:spTree>
    <p:extLst>
      <p:ext uri="{BB962C8B-B14F-4D97-AF65-F5344CB8AC3E}">
        <p14:creationId xmlns:p14="http://schemas.microsoft.com/office/powerpoint/2010/main" val="1544377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1852" y="4078115"/>
            <a:ext cx="2710739" cy="457322"/>
          </a:xfrm>
          <a:prstGeom prst="rect">
            <a:avLst/>
          </a:prstGeom>
        </p:spPr>
      </p:pic>
    </p:spTree>
    <p:extLst>
      <p:ext uri="{BB962C8B-B14F-4D97-AF65-F5344CB8AC3E}">
        <p14:creationId xmlns:p14="http://schemas.microsoft.com/office/powerpoint/2010/main" val="7734468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4"/>
          <p:cNvSpPr txBox="1">
            <a:spLocks noGrp="1"/>
          </p:cNvSpPr>
          <p:nvPr>
            <p:ph type="ctrTitle"/>
          </p:nvPr>
        </p:nvSpPr>
        <p:spPr>
          <a:xfrm>
            <a:off x="628650" y="727472"/>
            <a:ext cx="4400550" cy="17907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4400"/>
              <a:buFont typeface="Open Sans"/>
              <a:buNone/>
              <a:defRPr sz="33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4"/>
          <p:cNvSpPr txBox="1">
            <a:spLocks noGrp="1"/>
          </p:cNvSpPr>
          <p:nvPr>
            <p:ph type="subTitle" idx="1"/>
          </p:nvPr>
        </p:nvSpPr>
        <p:spPr>
          <a:xfrm>
            <a:off x="628650" y="2587228"/>
            <a:ext cx="4400550" cy="62841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750"/>
              </a:spcBef>
              <a:spcAft>
                <a:spcPts val="0"/>
              </a:spcAft>
              <a:buSzPts val="2800"/>
              <a:buNone/>
              <a:defRPr sz="2100">
                <a:solidFill>
                  <a:schemeClr val="lt1"/>
                </a:solidFill>
                <a:latin typeface="Open Sans"/>
                <a:ea typeface="Open Sans"/>
                <a:cs typeface="Open Sans"/>
                <a:sym typeface="Open Sans"/>
              </a:defRPr>
            </a:lvl1pPr>
            <a:lvl2pPr lvl="1" algn="ctr">
              <a:lnSpc>
                <a:spcPct val="100000"/>
              </a:lnSpc>
              <a:spcBef>
                <a:spcPts val="375"/>
              </a:spcBef>
              <a:spcAft>
                <a:spcPts val="0"/>
              </a:spcAft>
              <a:buSzPts val="2000"/>
              <a:buNone/>
              <a:defRPr sz="1500"/>
            </a:lvl2pPr>
            <a:lvl3pPr lvl="2" algn="ctr">
              <a:lnSpc>
                <a:spcPct val="100000"/>
              </a:lnSpc>
              <a:spcBef>
                <a:spcPts val="375"/>
              </a:spcBef>
              <a:spcAft>
                <a:spcPts val="0"/>
              </a:spcAft>
              <a:buSzPts val="1800"/>
              <a:buNone/>
              <a:defRPr sz="1350"/>
            </a:lvl3pPr>
            <a:lvl4pPr lvl="3" algn="ctr">
              <a:lnSpc>
                <a:spcPct val="100000"/>
              </a:lnSpc>
              <a:spcBef>
                <a:spcPts val="375"/>
              </a:spcBef>
              <a:spcAft>
                <a:spcPts val="0"/>
              </a:spcAft>
              <a:buSzPts val="1600"/>
              <a:buNone/>
              <a:defRPr sz="1200"/>
            </a:lvl4pPr>
            <a:lvl5pPr lvl="4" algn="ctr">
              <a:lnSpc>
                <a:spcPct val="100000"/>
              </a:lnSpc>
              <a:spcBef>
                <a:spcPts val="375"/>
              </a:spcBef>
              <a:spcAft>
                <a:spcPts val="0"/>
              </a:spcAft>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pic>
        <p:nvPicPr>
          <p:cNvPr id="170" name="Google Shape;170;p24" descr="A picture containing thing&#10;&#10;Description generated with high confidence"/>
          <p:cNvPicPr preferRelativeResize="0"/>
          <p:nvPr/>
        </p:nvPicPr>
        <p:blipFill rotWithShape="1">
          <a:blip r:embed="rId3">
            <a:alphaModFix/>
          </a:blip>
          <a:srcRect/>
          <a:stretch/>
        </p:blipFill>
        <p:spPr>
          <a:xfrm>
            <a:off x="628650" y="4376968"/>
            <a:ext cx="3771900" cy="225131"/>
          </a:xfrm>
          <a:prstGeom prst="rect">
            <a:avLst/>
          </a:prstGeom>
          <a:noFill/>
          <a:ln>
            <a:noFill/>
          </a:ln>
        </p:spPr>
      </p:pic>
    </p:spTree>
    <p:extLst>
      <p:ext uri="{BB962C8B-B14F-4D97-AF65-F5344CB8AC3E}">
        <p14:creationId xmlns:p14="http://schemas.microsoft.com/office/powerpoint/2010/main" val="322192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ransition Dark">
  <p:cSld name="Transition Dark">
    <p:bg>
      <p:bgPr>
        <a:solidFill>
          <a:srgbClr val="00183C"/>
        </a:soli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457200" y="1835944"/>
            <a:ext cx="8229600" cy="99417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1" name="Google Shape;191;p27"/>
          <p:cNvPicPr preferRelativeResize="0"/>
          <p:nvPr/>
        </p:nvPicPr>
        <p:blipFill rotWithShape="1">
          <a:blip r:embed="rId2">
            <a:alphaModFix/>
          </a:blip>
          <a:srcRect/>
          <a:stretch/>
        </p:blipFill>
        <p:spPr>
          <a:xfrm>
            <a:off x="3555433" y="4336514"/>
            <a:ext cx="2033132" cy="121351"/>
          </a:xfrm>
          <a:prstGeom prst="rect">
            <a:avLst/>
          </a:prstGeom>
          <a:noFill/>
          <a:ln>
            <a:noFill/>
          </a:ln>
        </p:spPr>
      </p:pic>
      <p:sp>
        <p:nvSpPr>
          <p:cNvPr id="192" name="Google Shape;192;p27"/>
          <p:cNvSpPr txBox="1">
            <a:spLocks noGrp="1"/>
          </p:cNvSpPr>
          <p:nvPr>
            <p:ph type="ftr" idx="11"/>
          </p:nvPr>
        </p:nvSpPr>
        <p:spPr>
          <a:xfrm>
            <a:off x="455537" y="4937760"/>
            <a:ext cx="2526508" cy="20574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25" b="0" i="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27"/>
          <p:cNvSpPr txBox="1">
            <a:spLocks noGrp="1"/>
          </p:cNvSpPr>
          <p:nvPr>
            <p:ph type="sldNum" idx="12"/>
          </p:nvPr>
        </p:nvSpPr>
        <p:spPr>
          <a:xfrm>
            <a:off x="8868255" y="4937760"/>
            <a:ext cx="275746" cy="20574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825" b="0" i="0" u="none" strike="noStrike" cap="none">
                <a:solidFill>
                  <a:schemeClr val="lt1"/>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
        <p:nvSpPr>
          <p:cNvPr id="194" name="Google Shape;194;p27"/>
          <p:cNvSpPr txBox="1">
            <a:spLocks noGrp="1"/>
          </p:cNvSpPr>
          <p:nvPr>
            <p:ph type="dt" idx="10"/>
          </p:nvPr>
        </p:nvSpPr>
        <p:spPr>
          <a:xfrm>
            <a:off x="8049828" y="4937760"/>
            <a:ext cx="811769" cy="20574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25" b="0" i="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016916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85332"/>
            <a:ext cx="9144000" cy="2743200"/>
          </a:xfrm>
          <a:prstGeom prst="rect">
            <a:avLst/>
          </a:prstGeom>
        </p:spPr>
      </p:pic>
      <p:sp>
        <p:nvSpPr>
          <p:cNvPr id="19" name="Rectangle 18"/>
          <p:cNvSpPr/>
          <p:nvPr userDrawn="1"/>
        </p:nvSpPr>
        <p:spPr>
          <a:xfrm>
            <a:off x="-378" y="4737717"/>
            <a:ext cx="9144000" cy="40866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latin typeface="Arial"/>
            </a:endParaRPr>
          </a:p>
        </p:txBody>
      </p:sp>
      <p:sp>
        <p:nvSpPr>
          <p:cNvPr id="10" name="Title 9"/>
          <p:cNvSpPr>
            <a:spLocks noGrp="1"/>
          </p:cNvSpPr>
          <p:nvPr>
            <p:ph type="title" hasCustomPrompt="1"/>
          </p:nvPr>
        </p:nvSpPr>
        <p:spPr>
          <a:xfrm>
            <a:off x="457200" y="423844"/>
            <a:ext cx="8229600" cy="1085682"/>
          </a:xfrm>
        </p:spPr>
        <p:txBody>
          <a:bodyPr anchor="b" anchorCtr="0"/>
          <a:lstStyle>
            <a:lvl1pPr>
              <a:lnSpc>
                <a:spcPts val="3800"/>
              </a:lnSpc>
              <a:defRPr sz="2800" b="1" i="0">
                <a:solidFill>
                  <a:schemeClr val="accent1">
                    <a:lumMod val="75000"/>
                  </a:schemeClr>
                </a:solidFill>
                <a:effectLst/>
                <a:latin typeface="Calibri"/>
                <a:cs typeface="Calibri"/>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1518647"/>
            <a:ext cx="5629274" cy="277416"/>
          </a:xfrm>
        </p:spPr>
        <p:txBody>
          <a:bodyPr>
            <a:noAutofit/>
          </a:bodyPr>
          <a:lstStyle>
            <a:lvl1pPr>
              <a:lnSpc>
                <a:spcPts val="2200"/>
              </a:lnSpc>
              <a:buNone/>
              <a:defRPr sz="1600" b="0">
                <a:latin typeface="Calibri"/>
                <a:cs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0" y="1812353"/>
            <a:ext cx="4572000" cy="453767"/>
          </a:xfrm>
        </p:spPr>
        <p:txBody>
          <a:bodyPr rIns="182880" anchor="b" anchorCtr="0">
            <a:noAutofit/>
          </a:bodyPr>
          <a:lstStyle>
            <a:lvl1pPr marL="57150" indent="0" algn="r">
              <a:spcBef>
                <a:spcPts val="0"/>
              </a:spcBef>
              <a:buNone/>
              <a:defRPr sz="14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20963" y="4722512"/>
            <a:ext cx="148724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600" kern="1200" dirty="0">
                <a:solidFill>
                  <a:schemeClr val="bg1"/>
                </a:solidFill>
                <a:effectLst/>
                <a:latin typeface="Arial"/>
                <a:ea typeface="+mn-ea"/>
                <a:cs typeface="Arial"/>
              </a:rPr>
              <a:t>LLNL-PRES-806064</a:t>
            </a:r>
          </a:p>
          <a:p>
            <a:pPr marL="0" algn="l" defTabSz="457200" rtl="0" eaLnBrk="1" latinLnBrk="0" hangingPunct="1">
              <a:lnSpc>
                <a:spcPct val="90000"/>
              </a:lnSpc>
              <a:spcAft>
                <a:spcPts val="600"/>
              </a:spcAft>
            </a:pPr>
            <a:r>
              <a:rPr lang="en-US" sz="400" kern="1200" dirty="0">
                <a:solidFill>
                  <a:schemeClr val="bg1"/>
                </a:solidFill>
                <a:effectLst/>
                <a:latin typeface="Arial"/>
                <a:ea typeface="+mn-ea"/>
                <a:cs typeface="Arial"/>
              </a:rPr>
              <a:t>This work was performed under the auspices of the</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U.S. Department of Energy by Lawrence Livermore National Laboratory under contract DE-AC52-07NA27344.</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5357" y="4835948"/>
            <a:ext cx="1369399" cy="231030"/>
          </a:xfrm>
          <a:prstGeom prst="rect">
            <a:avLst/>
          </a:prstGeom>
        </p:spPr>
      </p:pic>
      <p:sp>
        <p:nvSpPr>
          <p:cNvPr id="20" name="Rectangle 19"/>
          <p:cNvSpPr/>
          <p:nvPr userDrawn="1"/>
        </p:nvSpPr>
        <p:spPr>
          <a:xfrm>
            <a:off x="0" y="0"/>
            <a:ext cx="9144000" cy="84667"/>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
        <p:nvSpPr>
          <p:cNvPr id="11" name="TextBox 10"/>
          <p:cNvSpPr txBox="1"/>
          <p:nvPr userDrawn="1"/>
        </p:nvSpPr>
        <p:spPr>
          <a:xfrm>
            <a:off x="1466286" y="4788355"/>
            <a:ext cx="2011641" cy="307777"/>
          </a:xfrm>
          <a:prstGeom prst="rect">
            <a:avLst/>
          </a:prstGeom>
          <a:noFill/>
        </p:spPr>
        <p:txBody>
          <a:bodyPr wrap="none" rtlCol="0">
            <a:spAutoFit/>
          </a:bodyPr>
          <a:lstStyle/>
          <a:p>
            <a:r>
              <a:rPr lang="en-US" sz="1400" b="1" dirty="0" err="1">
                <a:solidFill>
                  <a:schemeClr val="bg1"/>
                </a:solidFill>
                <a:latin typeface="Calibri"/>
                <a:cs typeface="Calibri"/>
              </a:rPr>
              <a:t>github.com</a:t>
            </a:r>
            <a:r>
              <a:rPr lang="en-US" sz="1400" b="1" dirty="0">
                <a:solidFill>
                  <a:schemeClr val="bg1"/>
                </a:solidFill>
                <a:latin typeface="Calibri"/>
                <a:cs typeface="Calibri"/>
              </a:rPr>
              <a:t>/</a:t>
            </a:r>
            <a:r>
              <a:rPr lang="en-US" sz="1400" b="1" dirty="0" err="1">
                <a:solidFill>
                  <a:schemeClr val="bg1"/>
                </a:solidFill>
                <a:latin typeface="Calibri"/>
                <a:cs typeface="Calibri"/>
              </a:rPr>
              <a:t>spack</a:t>
            </a:r>
            <a:r>
              <a:rPr lang="en-US" sz="1400" b="1" dirty="0">
                <a:solidFill>
                  <a:schemeClr val="bg1"/>
                </a:solidFill>
                <a:latin typeface="Calibri"/>
                <a:cs typeface="Calibri"/>
              </a:rPr>
              <a:t>/</a:t>
            </a:r>
            <a:r>
              <a:rPr lang="en-US" sz="1400" b="1" dirty="0" err="1">
                <a:solidFill>
                  <a:schemeClr val="bg1"/>
                </a:solidFill>
                <a:latin typeface="Calibri"/>
                <a:cs typeface="Calibri"/>
              </a:rPr>
              <a:t>spack</a:t>
            </a:r>
            <a:endParaRPr lang="en-US" sz="1400" b="1" dirty="0">
              <a:solidFill>
                <a:schemeClr val="bg1"/>
              </a:solidFill>
              <a:latin typeface="Calibri"/>
              <a:cs typeface="Calibri"/>
            </a:endParaRPr>
          </a:p>
        </p:txBody>
      </p:sp>
      <p:pic>
        <p:nvPicPr>
          <p:cNvPr id="13" name="Picture 12" descr="LLNL_Logo_WHT-LRG.png">
            <a:extLst>
              <a:ext uri="{FF2B5EF4-FFF2-40B4-BE49-F238E27FC236}">
                <a16:creationId xmlns:a16="http://schemas.microsoft.com/office/drawing/2014/main" id="{2F7353B3-A516-AD49-9F1F-B42BA656A6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2183" y="4829932"/>
            <a:ext cx="1369399" cy="231030"/>
          </a:xfrm>
          <a:prstGeom prst="rect">
            <a:avLst/>
          </a:prstGeom>
        </p:spPr>
      </p:pic>
    </p:spTree>
    <p:extLst>
      <p:ext uri="{BB962C8B-B14F-4D97-AF65-F5344CB8AC3E}">
        <p14:creationId xmlns:p14="http://schemas.microsoft.com/office/powerpoint/2010/main" val="12512883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3491926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5450804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6495063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470593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217589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
        <p:nvSpPr>
          <p:cNvPr id="6" name="Title 5"/>
          <p:cNvSpPr>
            <a:spLocks noGrp="1"/>
          </p:cNvSpPr>
          <p:nvPr>
            <p:ph type="title"/>
          </p:nvPr>
        </p:nvSpPr>
        <p:spPr>
          <a:xfrm>
            <a:off x="1" y="1"/>
            <a:ext cx="9143999" cy="921680"/>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4832581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Tree>
    <p:extLst>
      <p:ext uri="{BB962C8B-B14F-4D97-AF65-F5344CB8AC3E}">
        <p14:creationId xmlns:p14="http://schemas.microsoft.com/office/powerpoint/2010/main" val="384478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08D2-08D6-4399-AC13-CC151472003C}"/>
              </a:ext>
            </a:extLst>
          </p:cNvPr>
          <p:cNvSpPr>
            <a:spLocks noGrp="1"/>
          </p:cNvSpPr>
          <p:nvPr>
            <p:ph type="title"/>
          </p:nvPr>
        </p:nvSpPr>
        <p:spPr>
          <a:xfrm>
            <a:off x="457200" y="165102"/>
            <a:ext cx="7706616" cy="7543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ADD22D-D3A3-4D4F-B909-F99968B60D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F84CB-ED64-4CEA-8BB9-23EDE285CC4A}"/>
              </a:ext>
            </a:extLst>
          </p:cNvPr>
          <p:cNvSpPr>
            <a:spLocks noGrp="1"/>
          </p:cNvSpPr>
          <p:nvPr>
            <p:ph type="dt" sz="half" idx="10"/>
          </p:nvPr>
        </p:nvSpPr>
        <p:spPr>
          <a:xfrm>
            <a:off x="628650" y="4767263"/>
            <a:ext cx="2057400" cy="273844"/>
          </a:xfrm>
          <a:prstGeom prst="rect">
            <a:avLst/>
          </a:prstGeom>
        </p:spPr>
        <p:txBody>
          <a:bodyPr/>
          <a:lstStyle/>
          <a:p>
            <a:fld id="{D635829C-D34F-4DD5-A919-9493081B6381}" type="datetimeFigureOut">
              <a:rPr lang="en-US" smtClean="0"/>
              <a:t>8/1/24</a:t>
            </a:fld>
            <a:endParaRPr lang="en-US"/>
          </a:p>
        </p:txBody>
      </p:sp>
      <p:sp>
        <p:nvSpPr>
          <p:cNvPr id="5" name="Footer Placeholder 4">
            <a:extLst>
              <a:ext uri="{FF2B5EF4-FFF2-40B4-BE49-F238E27FC236}">
                <a16:creationId xmlns:a16="http://schemas.microsoft.com/office/drawing/2014/main" id="{95FD2409-CF65-4A7C-AFF0-D6CB89D4793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CB9FF53-0F4F-41AD-A847-80BE64E3678E}"/>
              </a:ext>
            </a:extLst>
          </p:cNvPr>
          <p:cNvSpPr>
            <a:spLocks noGrp="1"/>
          </p:cNvSpPr>
          <p:nvPr>
            <p:ph type="sldNum" sz="quarter" idx="12"/>
          </p:nvPr>
        </p:nvSpPr>
        <p:spPr>
          <a:xfrm>
            <a:off x="6457950" y="4767263"/>
            <a:ext cx="2057400" cy="273844"/>
          </a:xfrm>
          <a:prstGeom prst="rect">
            <a:avLst/>
          </a:prstGeom>
        </p:spPr>
        <p:txBody>
          <a:bodyPr/>
          <a:lstStyle/>
          <a:p>
            <a:fld id="{656DD0A8-37ED-4D8A-B942-F1985A0D543B}" type="slidenum">
              <a:rPr lang="en-US" smtClean="0"/>
              <a:t>‹#›</a:t>
            </a:fld>
            <a:endParaRPr lang="en-US"/>
          </a:p>
        </p:txBody>
      </p:sp>
    </p:spTree>
    <p:extLst>
      <p:ext uri="{BB962C8B-B14F-4D97-AF65-F5344CB8AC3E}">
        <p14:creationId xmlns:p14="http://schemas.microsoft.com/office/powerpoint/2010/main" val="2644377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7748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1852" y="4078115"/>
            <a:ext cx="2710739" cy="457322"/>
          </a:xfrm>
          <a:prstGeom prst="rect">
            <a:avLst/>
          </a:prstGeom>
        </p:spPr>
      </p:pic>
    </p:spTree>
    <p:extLst>
      <p:ext uri="{BB962C8B-B14F-4D97-AF65-F5344CB8AC3E}">
        <p14:creationId xmlns:p14="http://schemas.microsoft.com/office/powerpoint/2010/main" val="14085121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674360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1761652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6"/>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410412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3737-B29C-12F2-47B7-4542D4F4ECE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E105B5A-BD79-DFDD-8A3D-68C0971ADB4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CC3D418-3ECC-10E9-8B68-E3B03916B35C}"/>
              </a:ext>
            </a:extLst>
          </p:cNvPr>
          <p:cNvSpPr>
            <a:spLocks noGrp="1"/>
          </p:cNvSpPr>
          <p:nvPr>
            <p:ph type="dt" sz="half" idx="10"/>
          </p:nvPr>
        </p:nvSpPr>
        <p:spPr/>
        <p:txBody>
          <a:bodyPr/>
          <a:lstStyle/>
          <a:p>
            <a:fld id="{2A92E559-183A-1A47-AF39-F15F9A68F7D4}" type="datetimeFigureOut">
              <a:rPr lang="en-US" smtClean="0"/>
              <a:t>8/1/24</a:t>
            </a:fld>
            <a:endParaRPr lang="en-US"/>
          </a:p>
        </p:txBody>
      </p:sp>
      <p:sp>
        <p:nvSpPr>
          <p:cNvPr id="5" name="Footer Placeholder 4">
            <a:extLst>
              <a:ext uri="{FF2B5EF4-FFF2-40B4-BE49-F238E27FC236}">
                <a16:creationId xmlns:a16="http://schemas.microsoft.com/office/drawing/2014/main" id="{1827F542-C6C8-7971-353E-FA75C1020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F909A-C197-FDF6-8990-4EF76B1E083C}"/>
              </a:ext>
            </a:extLst>
          </p:cNvPr>
          <p:cNvSpPr>
            <a:spLocks noGrp="1"/>
          </p:cNvSpPr>
          <p:nvPr>
            <p:ph type="sldNum" sz="quarter" idx="12"/>
          </p:nvPr>
        </p:nvSpPr>
        <p:spPr/>
        <p:txBody>
          <a:bodyPr/>
          <a:lstStyle/>
          <a:p>
            <a:fld id="{BD18FB51-EBEE-3041-AED7-EB4B5CF49E20}" type="slidenum">
              <a:rPr lang="en-US" smtClean="0"/>
              <a:t>‹#›</a:t>
            </a:fld>
            <a:endParaRPr lang="en-US"/>
          </a:p>
        </p:txBody>
      </p:sp>
    </p:spTree>
    <p:extLst>
      <p:ext uri="{BB962C8B-B14F-4D97-AF65-F5344CB8AC3E}">
        <p14:creationId xmlns:p14="http://schemas.microsoft.com/office/powerpoint/2010/main" val="873162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7"/>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617364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7"/>
            <a:ext cx="3968496" cy="3661149"/>
          </a:xfrm>
        </p:spPr>
        <p:txBody>
          <a:bodyPr/>
          <a:lstStyle>
            <a:lvl1pPr>
              <a:spcBef>
                <a:spcPts val="900"/>
              </a:spcBef>
              <a:spcAft>
                <a:spcPts val="450"/>
              </a:spcAft>
              <a:defRPr/>
            </a:lvl1pPr>
            <a:lvl2pPr>
              <a:spcAft>
                <a:spcPts val="450"/>
              </a:spcAft>
              <a:defRPr/>
            </a:lvl2pPr>
            <a:lvl3pPr>
              <a:spcAft>
                <a:spcPts val="450"/>
              </a:spcAft>
              <a:defRPr/>
            </a:lvl3pPr>
            <a:lvl4pPr>
              <a:spcAft>
                <a:spcPts val="450"/>
              </a:spcAft>
              <a:defRPr/>
            </a:lvl4pPr>
            <a:lvl5pPr>
              <a:spcAft>
                <a:spcPts val="45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132494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431-7B78-4945-8444-2D306858023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4AA3B-7750-0349-B11C-217B49B5F13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14C0D6-8FAF-D14B-BEB5-0E1127BB47EA}"/>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B67B1172-54AB-D647-B443-E9AF25FBE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15A20-A66D-9749-8F8F-53D3DCDADD91}"/>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9852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A9D0-FC97-CF41-9D0A-E199D0386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31136-2C80-1342-BE71-F4ADDA0F25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B36B1-20E5-BB40-9E22-893CA653087B}"/>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B48E959F-53B2-D640-BBFB-C33687E4A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4904B-748C-9647-B5B1-348A7A9D282F}"/>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648412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4800-93B3-8B4C-AD9A-105947397216}"/>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984FF-5930-DA4A-AB0D-6CC095B6F09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5FF6C6-FBDF-0E46-973C-38D620EF0BEE}"/>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C313AFD8-0A7F-7641-8115-229C56741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2F258-7EA3-964A-A075-64FF182B18DB}"/>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505246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7456636"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880047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69F3-C879-E743-985A-A8040C4C8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6B4ED-F5F7-5048-B2A7-619634C97AA5}"/>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89503-5AD1-8047-938E-22B2CCA35A5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A839D-35F5-984B-B33D-10A75BD5894C}"/>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6" name="Footer Placeholder 5">
            <a:extLst>
              <a:ext uri="{FF2B5EF4-FFF2-40B4-BE49-F238E27FC236}">
                <a16:creationId xmlns:a16="http://schemas.microsoft.com/office/drawing/2014/main" id="{5EC1FB54-585D-DC40-81E9-4673DF4FAC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1D5552-59ED-8E44-8715-E420CE9921AC}"/>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436617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D83C-3CBD-3F4D-AC83-6E7B66C59F6A}"/>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B2DDD6-F8E3-B54E-88E2-415D4AF9719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3D356E-1525-0F47-9E5D-D1F766F98716}"/>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DD937-AC85-5F49-835D-CE610AEDB41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E45E3-2A20-754B-B98D-BC3CD8D70657}"/>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62A329-D855-8E4C-86ED-083D8F7D410C}"/>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8" name="Footer Placeholder 7">
            <a:extLst>
              <a:ext uri="{FF2B5EF4-FFF2-40B4-BE49-F238E27FC236}">
                <a16:creationId xmlns:a16="http://schemas.microsoft.com/office/drawing/2014/main" id="{9990A401-4CAC-8B4C-BF0B-014352878F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5CA96A-10EC-0544-B3AA-3AE7D62376C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552691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6D9F-DA7C-1443-9688-E4A88748CD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0D2A28-79C8-2340-953D-D63042829EB1}"/>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4" name="Footer Placeholder 3">
            <a:extLst>
              <a:ext uri="{FF2B5EF4-FFF2-40B4-BE49-F238E27FC236}">
                <a16:creationId xmlns:a16="http://schemas.microsoft.com/office/drawing/2014/main" id="{F62B7127-79F0-D447-882E-E7FE79701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6358E6-2A87-1248-8CE9-41CB56F6B004}"/>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2040624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04133-8B82-BA46-A405-6DEE123987D3}"/>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3" name="Footer Placeholder 2">
            <a:extLst>
              <a:ext uri="{FF2B5EF4-FFF2-40B4-BE49-F238E27FC236}">
                <a16:creationId xmlns:a16="http://schemas.microsoft.com/office/drawing/2014/main" id="{13D4D4BE-61F7-DA45-93AB-29C62D96EC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23B903-D70B-C24F-B0EC-C916C5768633}"/>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39120436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A4A8-C40B-C841-99C1-20FB8CDB0C2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6EE08F-4B53-7C4E-AD58-5DE3E10F700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42080E-CAAD-5A45-8352-EFE8CA7410F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A5FA8-2E29-654D-9839-BAEB2A3C2207}"/>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6" name="Footer Placeholder 5">
            <a:extLst>
              <a:ext uri="{FF2B5EF4-FFF2-40B4-BE49-F238E27FC236}">
                <a16:creationId xmlns:a16="http://schemas.microsoft.com/office/drawing/2014/main" id="{3DA220E5-B8EE-8F4D-9D66-70438690D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E524-73F7-3743-A400-12F44253C8F5}"/>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263846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9FEE-EC27-424A-B48E-A6CC7FC0CAF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070EF2-32DE-E24F-9C98-E7A7C59A3F4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86AAB-685D-3748-A2FD-C0E963AB793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811F4-287C-454C-9DED-A459A150BB0E}"/>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6" name="Footer Placeholder 5">
            <a:extLst>
              <a:ext uri="{FF2B5EF4-FFF2-40B4-BE49-F238E27FC236}">
                <a16:creationId xmlns:a16="http://schemas.microsoft.com/office/drawing/2014/main" id="{1EC8D3D3-99DE-584A-957F-363823740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4B313-BF48-FA45-BB91-F8EDC76F658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3020549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4430-5A90-5F4E-A4D4-0246C72A7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31920F-D254-304E-8BCC-FD9EB6F0E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A9250-933A-2643-B470-11D73D9A4ACD}"/>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E855A020-E7E6-074C-B9B0-A821E0E67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DCD3F-90C5-7F4C-91D1-FE7803222CB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4036581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6C4E-686B-654F-9BE1-DB94B08B501B}"/>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E706E5-CCE5-3F46-BD21-E646785F7FD7}"/>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4E50A-DDA1-BE4A-8B8B-D4583BC5C0BB}"/>
              </a:ext>
            </a:extLst>
          </p:cNvPr>
          <p:cNvSpPr>
            <a:spLocks noGrp="1"/>
          </p:cNvSpPr>
          <p:nvPr>
            <p:ph type="dt" sz="half" idx="10"/>
          </p:nvPr>
        </p:nvSpPr>
        <p:spPr/>
        <p:txBody>
          <a:body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40CA0196-A6A1-D046-9891-22F995310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236CD-876C-F643-A51F-E3959E1CB9F2}"/>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687829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85332"/>
            <a:ext cx="9144000" cy="2743200"/>
          </a:xfrm>
          <a:prstGeom prst="rect">
            <a:avLst/>
          </a:prstGeom>
        </p:spPr>
      </p:pic>
      <p:sp>
        <p:nvSpPr>
          <p:cNvPr id="19" name="Rectangle 18"/>
          <p:cNvSpPr/>
          <p:nvPr userDrawn="1"/>
        </p:nvSpPr>
        <p:spPr>
          <a:xfrm>
            <a:off x="-378" y="4737717"/>
            <a:ext cx="9144000" cy="40866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latin typeface="Arial"/>
            </a:endParaRPr>
          </a:p>
        </p:txBody>
      </p:sp>
      <p:sp>
        <p:nvSpPr>
          <p:cNvPr id="10" name="Title 9"/>
          <p:cNvSpPr>
            <a:spLocks noGrp="1"/>
          </p:cNvSpPr>
          <p:nvPr>
            <p:ph type="title" hasCustomPrompt="1"/>
          </p:nvPr>
        </p:nvSpPr>
        <p:spPr>
          <a:xfrm>
            <a:off x="457200" y="423844"/>
            <a:ext cx="8229600" cy="1085682"/>
          </a:xfrm>
        </p:spPr>
        <p:txBody>
          <a:bodyPr anchor="b" anchorCtr="0"/>
          <a:lstStyle>
            <a:lvl1pPr>
              <a:lnSpc>
                <a:spcPts val="3800"/>
              </a:lnSpc>
              <a:defRPr sz="2800" b="1" i="0">
                <a:solidFill>
                  <a:schemeClr val="accent1">
                    <a:lumMod val="75000"/>
                  </a:schemeClr>
                </a:solidFill>
                <a:effectLst/>
                <a:latin typeface="Calibri"/>
                <a:cs typeface="Calibri"/>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1518647"/>
            <a:ext cx="5629274" cy="277416"/>
          </a:xfrm>
        </p:spPr>
        <p:txBody>
          <a:bodyPr>
            <a:noAutofit/>
          </a:bodyPr>
          <a:lstStyle>
            <a:lvl1pPr>
              <a:lnSpc>
                <a:spcPts val="2200"/>
              </a:lnSpc>
              <a:buNone/>
              <a:defRPr sz="1600" b="0">
                <a:latin typeface="Calibri"/>
                <a:cs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0" y="1812353"/>
            <a:ext cx="4572000" cy="453767"/>
          </a:xfrm>
        </p:spPr>
        <p:txBody>
          <a:bodyPr rIns="182880" anchor="b" anchorCtr="0">
            <a:noAutofit/>
          </a:bodyPr>
          <a:lstStyle>
            <a:lvl1pPr marL="57150" indent="0" algn="r">
              <a:spcBef>
                <a:spcPts val="0"/>
              </a:spcBef>
              <a:buNone/>
              <a:defRPr sz="14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20963" y="4722512"/>
            <a:ext cx="148724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600" kern="1200" dirty="0">
                <a:solidFill>
                  <a:schemeClr val="bg1"/>
                </a:solidFill>
                <a:effectLst/>
                <a:latin typeface="Arial"/>
                <a:ea typeface="+mn-ea"/>
                <a:cs typeface="Arial"/>
              </a:rPr>
              <a:t>LLNL-PRES-806064</a:t>
            </a:r>
          </a:p>
          <a:p>
            <a:pPr marL="0" algn="l" defTabSz="457200" rtl="0" eaLnBrk="1" latinLnBrk="0" hangingPunct="1">
              <a:lnSpc>
                <a:spcPct val="90000"/>
              </a:lnSpc>
              <a:spcAft>
                <a:spcPts val="600"/>
              </a:spcAft>
            </a:pPr>
            <a:r>
              <a:rPr lang="en-US" sz="400" kern="1200" dirty="0">
                <a:solidFill>
                  <a:schemeClr val="bg1"/>
                </a:solidFill>
                <a:effectLst/>
                <a:latin typeface="Arial"/>
                <a:ea typeface="+mn-ea"/>
                <a:cs typeface="Arial"/>
              </a:rPr>
              <a:t>This work was performed under the auspices of the</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U.S. Department of Energy by Lawrence Livermore National Laboratory under contract DE-AC52-07NA27344.</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56167" y="4829932"/>
            <a:ext cx="1369399" cy="231030"/>
          </a:xfrm>
          <a:prstGeom prst="rect">
            <a:avLst/>
          </a:prstGeom>
        </p:spPr>
      </p:pic>
      <p:sp>
        <p:nvSpPr>
          <p:cNvPr id="20" name="Rectangle 19"/>
          <p:cNvSpPr/>
          <p:nvPr userDrawn="1"/>
        </p:nvSpPr>
        <p:spPr>
          <a:xfrm>
            <a:off x="0" y="0"/>
            <a:ext cx="9144000" cy="84667"/>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
        <p:nvSpPr>
          <p:cNvPr id="11" name="TextBox 10"/>
          <p:cNvSpPr txBox="1"/>
          <p:nvPr userDrawn="1"/>
        </p:nvSpPr>
        <p:spPr>
          <a:xfrm>
            <a:off x="1466286" y="4788355"/>
            <a:ext cx="2011641" cy="307777"/>
          </a:xfrm>
          <a:prstGeom prst="rect">
            <a:avLst/>
          </a:prstGeom>
          <a:noFill/>
        </p:spPr>
        <p:txBody>
          <a:bodyPr wrap="none" rtlCol="0">
            <a:spAutoFit/>
          </a:bodyPr>
          <a:lstStyle/>
          <a:p>
            <a:r>
              <a:rPr lang="en-US" sz="1400" b="1" dirty="0" err="1">
                <a:solidFill>
                  <a:schemeClr val="bg1"/>
                </a:solidFill>
                <a:latin typeface="Calibri"/>
                <a:cs typeface="Calibri"/>
              </a:rPr>
              <a:t>github.com</a:t>
            </a:r>
            <a:r>
              <a:rPr lang="en-US" sz="1400" b="1" dirty="0">
                <a:solidFill>
                  <a:schemeClr val="bg1"/>
                </a:solidFill>
                <a:latin typeface="Calibri"/>
                <a:cs typeface="Calibri"/>
              </a:rPr>
              <a:t>/</a:t>
            </a:r>
            <a:r>
              <a:rPr lang="en-US" sz="1400" b="1" dirty="0" err="1">
                <a:solidFill>
                  <a:schemeClr val="bg1"/>
                </a:solidFill>
                <a:latin typeface="Calibri"/>
                <a:cs typeface="Calibri"/>
              </a:rPr>
              <a:t>spack</a:t>
            </a:r>
            <a:r>
              <a:rPr lang="en-US" sz="1400" b="1" dirty="0">
                <a:solidFill>
                  <a:schemeClr val="bg1"/>
                </a:solidFill>
                <a:latin typeface="Calibri"/>
                <a:cs typeface="Calibri"/>
              </a:rPr>
              <a:t>/</a:t>
            </a:r>
            <a:r>
              <a:rPr lang="en-US" sz="1400" b="1" dirty="0" err="1">
                <a:solidFill>
                  <a:schemeClr val="bg1"/>
                </a:solidFill>
                <a:latin typeface="Calibri"/>
                <a:cs typeface="Calibri"/>
              </a:rPr>
              <a:t>spack</a:t>
            </a:r>
            <a:endParaRPr lang="en-US" sz="1400" b="1" dirty="0">
              <a:solidFill>
                <a:schemeClr val="bg1"/>
              </a:solidFill>
              <a:latin typeface="Calibri"/>
              <a:cs typeface="Calibri"/>
            </a:endParaRPr>
          </a:p>
        </p:txBody>
      </p:sp>
    </p:spTree>
    <p:extLst>
      <p:ext uri="{BB962C8B-B14F-4D97-AF65-F5344CB8AC3E}">
        <p14:creationId xmlns:p14="http://schemas.microsoft.com/office/powerpoint/2010/main" val="3108811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41804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337031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353636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183512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0843824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903487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
        <p:nvSpPr>
          <p:cNvPr id="6" name="Title 5"/>
          <p:cNvSpPr>
            <a:spLocks noGrp="1"/>
          </p:cNvSpPr>
          <p:nvPr>
            <p:ph type="title"/>
          </p:nvPr>
        </p:nvSpPr>
        <p:spPr>
          <a:xfrm>
            <a:off x="1" y="1"/>
            <a:ext cx="9143999" cy="921680"/>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3872886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Tree>
    <p:extLst>
      <p:ext uri="{BB962C8B-B14F-4D97-AF65-F5344CB8AC3E}">
        <p14:creationId xmlns:p14="http://schemas.microsoft.com/office/powerpoint/2010/main" val="15419670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159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1852" y="4078115"/>
            <a:ext cx="2710739" cy="457322"/>
          </a:xfrm>
          <a:prstGeom prst="rect">
            <a:avLst/>
          </a:prstGeom>
        </p:spPr>
      </p:pic>
    </p:spTree>
    <p:extLst>
      <p:ext uri="{BB962C8B-B14F-4D97-AF65-F5344CB8AC3E}">
        <p14:creationId xmlns:p14="http://schemas.microsoft.com/office/powerpoint/2010/main" val="64261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390901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1707130490"/>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59917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9855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1062189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6165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26286820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3035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296885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4117719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0467874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1259829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674207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5171689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8/1/24</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118084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8/1/24</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15825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231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7"/>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5947384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93" y="0"/>
            <a:ext cx="8531576" cy="44196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274393" y="807720"/>
            <a:ext cx="8529578" cy="368343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112044" indent="-166688">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7709977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3 content boxes with reverse headers" type="twoTxTwoObj">
  <p:cSld name="2_3 content boxes with reverse headers">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144018" y="178308"/>
            <a:ext cx="8828532" cy="67894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25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2" name="Google Shape;22;p2"/>
          <p:cNvSpPr txBox="1">
            <a:spLocks noGrp="1"/>
          </p:cNvSpPr>
          <p:nvPr>
            <p:ph type="body" idx="1"/>
          </p:nvPr>
        </p:nvSpPr>
        <p:spPr>
          <a:xfrm>
            <a:off x="228600" y="1089463"/>
            <a:ext cx="2741184"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3" name="Google Shape;23;p2"/>
          <p:cNvSpPr txBox="1">
            <a:spLocks noGrp="1"/>
          </p:cNvSpPr>
          <p:nvPr>
            <p:ph type="body" idx="2"/>
          </p:nvPr>
        </p:nvSpPr>
        <p:spPr>
          <a:xfrm>
            <a:off x="228600" y="1705357"/>
            <a:ext cx="2741184"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Font typeface="Arial"/>
              <a:buChar char="•"/>
              <a:defRPr sz="105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4" name="Google Shape;24;p2"/>
          <p:cNvSpPr txBox="1">
            <a:spLocks noGrp="1"/>
          </p:cNvSpPr>
          <p:nvPr>
            <p:ph type="body" idx="3"/>
          </p:nvPr>
        </p:nvSpPr>
        <p:spPr>
          <a:xfrm>
            <a:off x="3191467" y="1089463"/>
            <a:ext cx="2743200"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5" name="Google Shape;25;p2"/>
          <p:cNvSpPr txBox="1">
            <a:spLocks noGrp="1"/>
          </p:cNvSpPr>
          <p:nvPr>
            <p:ph type="body" idx="4"/>
          </p:nvPr>
        </p:nvSpPr>
        <p:spPr>
          <a:xfrm>
            <a:off x="3191467" y="1708651"/>
            <a:ext cx="2743200"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solidFill>
                  <a:schemeClr val="dk1"/>
                </a:solidFill>
                <a:latin typeface="Century Gothic"/>
                <a:ea typeface="Century Gothic"/>
                <a:cs typeface="Century Gothic"/>
                <a:sym typeface="Century Gothic"/>
              </a:defRPr>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Char char="»"/>
              <a:defRPr sz="1050">
                <a:solidFill>
                  <a:schemeClr val="dk1"/>
                </a:solidFill>
                <a:latin typeface="Arial"/>
                <a:ea typeface="Arial"/>
                <a:cs typeface="Arial"/>
                <a:sym typeface="Arial"/>
              </a:defRPr>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6" name="Google Shape;26;p2"/>
          <p:cNvSpPr txBox="1">
            <a:spLocks noGrp="1"/>
          </p:cNvSpPr>
          <p:nvPr>
            <p:ph type="body" idx="5"/>
          </p:nvPr>
        </p:nvSpPr>
        <p:spPr>
          <a:xfrm>
            <a:off x="6156350" y="1089463"/>
            <a:ext cx="2743200"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7" name="Google Shape;27;p2"/>
          <p:cNvSpPr txBox="1">
            <a:spLocks noGrp="1"/>
          </p:cNvSpPr>
          <p:nvPr>
            <p:ph type="body" idx="6"/>
          </p:nvPr>
        </p:nvSpPr>
        <p:spPr>
          <a:xfrm>
            <a:off x="6156350" y="1708651"/>
            <a:ext cx="2743200"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solidFill>
                  <a:schemeClr val="dk1"/>
                </a:solidFill>
                <a:latin typeface="Century Gothic"/>
                <a:ea typeface="Century Gothic"/>
                <a:cs typeface="Century Gothic"/>
                <a:sym typeface="Century Gothic"/>
              </a:defRPr>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Char char="»"/>
              <a:defRPr sz="1050">
                <a:solidFill>
                  <a:schemeClr val="dk1"/>
                </a:solidFill>
                <a:latin typeface="Arial"/>
                <a:ea typeface="Arial"/>
                <a:cs typeface="Arial"/>
                <a:sym typeface="Arial"/>
              </a:defRPr>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8" name="Google Shape;28;p2"/>
          <p:cNvSpPr txBox="1"/>
          <p:nvPr/>
        </p:nvSpPr>
        <p:spPr>
          <a:xfrm>
            <a:off x="6007712" y="4937760"/>
            <a:ext cx="2895600" cy="136922"/>
          </a:xfrm>
          <a:prstGeom prst="rect">
            <a:avLst/>
          </a:prstGeom>
          <a:noFill/>
          <a:ln>
            <a:noFill/>
          </a:ln>
        </p:spPr>
        <p:txBody>
          <a:bodyPr spcFirstLastPara="1" wrap="square" lIns="68569" tIns="34275" rIns="68569" bIns="34275" anchor="ctr" anchorCtr="0">
            <a:noAutofit/>
          </a:bodyPr>
          <a:lstStyle/>
          <a:p>
            <a:pPr marL="0" marR="0" lvl="0" indent="0" algn="r" rtl="0">
              <a:spcBef>
                <a:spcPts val="0"/>
              </a:spcBef>
              <a:spcAft>
                <a:spcPts val="0"/>
              </a:spcAft>
              <a:buNone/>
            </a:pPr>
            <a:r>
              <a:rPr lang="en-US" sz="750" b="0" i="0" u="none" strike="noStrike" cap="none">
                <a:solidFill>
                  <a:srgbClr val="BFBFBF"/>
                </a:solidFill>
                <a:latin typeface="Arial"/>
                <a:ea typeface="Arial"/>
                <a:cs typeface="Arial"/>
                <a:sym typeface="Arial"/>
              </a:rPr>
              <a:t> </a:t>
            </a:r>
            <a:endParaRPr sz="1350"/>
          </a:p>
        </p:txBody>
      </p:sp>
    </p:spTree>
    <p:extLst>
      <p:ext uri="{BB962C8B-B14F-4D97-AF65-F5344CB8AC3E}">
        <p14:creationId xmlns:p14="http://schemas.microsoft.com/office/powerpoint/2010/main" val="12426452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9320034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41514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1982572454"/>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168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2161485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10482726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7263854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27565218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5850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39802984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4878732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41875260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6378412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5219697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8/1/24</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5542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
        <p:nvSpPr>
          <p:cNvPr id="6" name="Title 5"/>
          <p:cNvSpPr>
            <a:spLocks noGrp="1"/>
          </p:cNvSpPr>
          <p:nvPr>
            <p:ph type="title"/>
          </p:nvPr>
        </p:nvSpPr>
        <p:spPr>
          <a:xfrm>
            <a:off x="1" y="1"/>
            <a:ext cx="9143999" cy="921680"/>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9892664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8/1/24</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22409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1658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1023738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0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90712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0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354756731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67412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353461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6012252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31943796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48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Tree>
    <p:extLst>
      <p:ext uri="{BB962C8B-B14F-4D97-AF65-F5344CB8AC3E}">
        <p14:creationId xmlns:p14="http://schemas.microsoft.com/office/powerpoint/2010/main" val="27918278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40967807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2333930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4805129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1127030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8492868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8/1/24</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42828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8/1/24</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261811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E7127B3-326B-8EE3-1A65-C7626C1F9EA5}"/>
              </a:ext>
            </a:extLst>
          </p:cNvPr>
          <p:cNvPicPr>
            <a:picLocks noChangeAspect="1"/>
          </p:cNvPicPr>
          <p:nvPr userDrawn="1"/>
        </p:nvPicPr>
        <p:blipFill>
          <a:blip r:embed="rId2" r:link="rId3"/>
          <a:stretch>
            <a:fillRect/>
          </a:stretch>
        </p:blipFill>
        <p:spPr>
          <a:xfrm>
            <a:off x="0" y="-13930"/>
            <a:ext cx="9144000" cy="3257550"/>
          </a:xfrm>
          <a:prstGeom prst="rect">
            <a:avLst/>
          </a:prstGeom>
        </p:spPr>
      </p:pic>
      <p:sp>
        <p:nvSpPr>
          <p:cNvPr id="8" name="Rectangle 7">
            <a:extLst>
              <a:ext uri="{FF2B5EF4-FFF2-40B4-BE49-F238E27FC236}">
                <a16:creationId xmlns:a16="http://schemas.microsoft.com/office/drawing/2014/main" id="{647C2399-A039-5779-00C9-04FB33AC7A05}"/>
              </a:ext>
            </a:extLst>
          </p:cNvPr>
          <p:cNvSpPr/>
          <p:nvPr userDrawn="1"/>
        </p:nvSpPr>
        <p:spPr>
          <a:xfrm>
            <a:off x="0" y="3206839"/>
            <a:ext cx="9144000" cy="1936661"/>
          </a:xfrm>
          <a:prstGeom prst="rect">
            <a:avLst/>
          </a:prstGeom>
          <a:solidFill>
            <a:srgbClr val="48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p:nvPr>
        </p:nvSpPr>
        <p:spPr>
          <a:xfrm>
            <a:off x="511348" y="1430248"/>
            <a:ext cx="8118302" cy="1687529"/>
          </a:xfrm>
        </p:spPr>
        <p:txBody>
          <a:bodyPr wrap="none" anchor="b">
            <a:normAutofit/>
          </a:bodyPr>
          <a:lstStyle>
            <a:lvl1pPr algn="l">
              <a:defRPr sz="2700" b="1" i="0" cap="none" baseline="0">
                <a:effectLst/>
              </a:defRPr>
            </a:lvl1pPr>
          </a:lstStyle>
          <a:p>
            <a:r>
              <a:rPr lang="en-US" dirty="0"/>
              <a:t>Click to edit Master title style</a:t>
            </a:r>
          </a:p>
        </p:txBody>
      </p:sp>
      <p:sp>
        <p:nvSpPr>
          <p:cNvPr id="3" name="Subtitle 2"/>
          <p:cNvSpPr>
            <a:spLocks noGrp="1"/>
          </p:cNvSpPr>
          <p:nvPr>
            <p:ph type="subTitle" idx="1" hasCustomPrompt="1"/>
          </p:nvPr>
        </p:nvSpPr>
        <p:spPr>
          <a:xfrm>
            <a:off x="511347" y="3322749"/>
            <a:ext cx="8118301" cy="1413354"/>
          </a:xfrm>
        </p:spPr>
        <p:txBody>
          <a:bodyPr wrap="square" anchor="t" anchorCtr="0">
            <a:noAutofit/>
          </a:bodyPr>
          <a:lstStyle>
            <a:lvl1pPr marL="0" indent="0" algn="l">
              <a:buNone/>
              <a:defRPr sz="1350" cap="none"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authors and/or presenters</a:t>
            </a:r>
          </a:p>
        </p:txBody>
      </p:sp>
      <p:pic>
        <p:nvPicPr>
          <p:cNvPr id="7" name="Picture 6">
            <a:extLst>
              <a:ext uri="{FF2B5EF4-FFF2-40B4-BE49-F238E27FC236}">
                <a16:creationId xmlns:a16="http://schemas.microsoft.com/office/drawing/2014/main" id="{67356410-ABCD-9F80-F32E-9E3C2F71AE94}"/>
              </a:ext>
            </a:extLst>
          </p:cNvPr>
          <p:cNvPicPr>
            <a:picLocks noChangeAspect="1"/>
          </p:cNvPicPr>
          <p:nvPr userDrawn="1"/>
        </p:nvPicPr>
        <p:blipFill>
          <a:blip r:embed="rId4" r:link="rId5"/>
          <a:srcRect/>
          <a:stretch>
            <a:fillRect/>
          </a:stretch>
        </p:blipFill>
        <p:spPr>
          <a:xfrm>
            <a:off x="6115050" y="397424"/>
            <a:ext cx="2400300" cy="847867"/>
          </a:xfrm>
          <a:prstGeom prst="rect">
            <a:avLst/>
          </a:prstGeom>
        </p:spPr>
      </p:pic>
      <p:sp>
        <p:nvSpPr>
          <p:cNvPr id="13" name="Date Placeholder 3">
            <a:extLst>
              <a:ext uri="{FF2B5EF4-FFF2-40B4-BE49-F238E27FC236}">
                <a16:creationId xmlns:a16="http://schemas.microsoft.com/office/drawing/2014/main" id="{F5DA24FF-6611-6926-2C9A-E0E546194D92}"/>
              </a:ext>
            </a:extLst>
          </p:cNvPr>
          <p:cNvSpPr>
            <a:spLocks noGrp="1"/>
          </p:cNvSpPr>
          <p:nvPr>
            <p:ph type="dt" sz="half" idx="2"/>
          </p:nvPr>
        </p:nvSpPr>
        <p:spPr>
          <a:xfrm>
            <a:off x="511347" y="4816603"/>
            <a:ext cx="1200150" cy="253746"/>
          </a:xfrm>
          <a:prstGeom prst="rect">
            <a:avLst/>
          </a:prstGeom>
        </p:spPr>
        <p:txBody>
          <a:bodyPr vert="horz" lIns="91440" tIns="45720" rIns="91440" bIns="45720" rtlCol="0" anchor="ctr"/>
          <a:lstStyle>
            <a:lvl1pPr algn="l">
              <a:defRPr sz="750" b="0" i="0">
                <a:solidFill>
                  <a:srgbClr val="000000"/>
                </a:solidFill>
                <a:effectLst/>
                <a:latin typeface="+mn-lt"/>
              </a:defRPr>
            </a:lvl1pPr>
          </a:lstStyle>
          <a:p>
            <a:fld id="{DEB177B6-8116-EB44-AD78-42A45D43F559}" type="datetime1">
              <a:rPr lang="en-US" smtClean="0"/>
              <a:pPr/>
              <a:t>8/1/24</a:t>
            </a:fld>
            <a:endParaRPr lang="en-US" dirty="0"/>
          </a:p>
        </p:txBody>
      </p:sp>
      <p:sp>
        <p:nvSpPr>
          <p:cNvPr id="15" name="Slide Number Placeholder 5">
            <a:extLst>
              <a:ext uri="{FF2B5EF4-FFF2-40B4-BE49-F238E27FC236}">
                <a16:creationId xmlns:a16="http://schemas.microsoft.com/office/drawing/2014/main" id="{E69637F2-8D3B-F392-76D4-518311CEFEFA}"/>
              </a:ext>
            </a:extLst>
          </p:cNvPr>
          <p:cNvSpPr>
            <a:spLocks noGrp="1"/>
          </p:cNvSpPr>
          <p:nvPr>
            <p:ph type="sldNum" sz="quarter" idx="4"/>
          </p:nvPr>
        </p:nvSpPr>
        <p:spPr>
          <a:xfrm>
            <a:off x="8216275" y="4816603"/>
            <a:ext cx="413375" cy="253746"/>
          </a:xfrm>
          <a:prstGeom prst="rect">
            <a:avLst/>
          </a:prstGeom>
        </p:spPr>
        <p:txBody>
          <a:bodyPr vert="horz" lIns="91440" tIns="45720" rIns="91440" bIns="45720" rtlCol="0" anchor="ctr"/>
          <a:lstStyle>
            <a:lvl1pPr algn="r">
              <a:defRPr sz="750" b="0" i="0">
                <a:solidFill>
                  <a:srgbClr val="000000"/>
                </a:solidFill>
                <a:effectLst/>
                <a:latin typeface="+mn-lt"/>
              </a:defRPr>
            </a:lvl1pPr>
          </a:lstStyle>
          <a:p>
            <a:fld id="{D57F1E4F-1CFF-5643-939E-217C01CDF565}" type="slidenum">
              <a:rPr lang="en-US" smtClean="0"/>
              <a:pPr/>
              <a:t>‹#›</a:t>
            </a:fld>
            <a:endParaRPr lang="en-US" dirty="0"/>
          </a:p>
        </p:txBody>
      </p:sp>
      <p:pic>
        <p:nvPicPr>
          <p:cNvPr id="22" name="Picture 21">
            <a:extLst>
              <a:ext uri="{FF2B5EF4-FFF2-40B4-BE49-F238E27FC236}">
                <a16:creationId xmlns:a16="http://schemas.microsoft.com/office/drawing/2014/main" id="{8F6489A9-4A70-4708-2F78-88B47874A9D5}"/>
              </a:ext>
            </a:extLst>
          </p:cNvPr>
          <p:cNvPicPr>
            <a:picLocks noChangeAspect="1"/>
          </p:cNvPicPr>
          <p:nvPr userDrawn="1"/>
        </p:nvPicPr>
        <p:blipFill>
          <a:blip r:embed="rId6" r:link="rId7"/>
          <a:srcRect/>
          <a:stretch>
            <a:fillRect/>
          </a:stretch>
        </p:blipFill>
        <p:spPr>
          <a:xfrm>
            <a:off x="309472" y="4863935"/>
            <a:ext cx="154305" cy="154305"/>
          </a:xfrm>
          <a:prstGeom prst="rect">
            <a:avLst/>
          </a:prstGeom>
        </p:spPr>
      </p:pic>
    </p:spTree>
    <p:extLst>
      <p:ext uri="{BB962C8B-B14F-4D97-AF65-F5344CB8AC3E}">
        <p14:creationId xmlns:p14="http://schemas.microsoft.com/office/powerpoint/2010/main" val="4282612239"/>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1" y="293542"/>
            <a:ext cx="8115299" cy="749300"/>
          </a:xfrm>
        </p:spPr>
        <p:txBody>
          <a:bodyPr/>
          <a:lstStyle/>
          <a:p>
            <a:r>
              <a:rPr lang="en-US"/>
              <a:t>Click to edit Master title style</a:t>
            </a:r>
            <a:endParaRPr lang="en-US" dirty="0"/>
          </a:p>
        </p:txBody>
      </p:sp>
      <p:sp>
        <p:nvSpPr>
          <p:cNvPr id="3" name="Content Placeholder 2"/>
          <p:cNvSpPr>
            <a:spLocks noGrp="1"/>
          </p:cNvSpPr>
          <p:nvPr>
            <p:ph idx="1"/>
          </p:nvPr>
        </p:nvSpPr>
        <p:spPr>
          <a:xfrm>
            <a:off x="514351" y="1106632"/>
            <a:ext cx="8115299" cy="323676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4351" y="4819400"/>
            <a:ext cx="1200150" cy="242038"/>
          </a:xfrm>
        </p:spPr>
        <p:txBody>
          <a:bodyPr/>
          <a:lstStyle>
            <a:lvl1pPr>
              <a:defRPr>
                <a:solidFill>
                  <a:srgbClr val="000000"/>
                </a:solidFill>
              </a:defRPr>
            </a:lvl1pPr>
          </a:lstStyle>
          <a:p>
            <a:fld id="{2F0FD9E0-E380-3B44-BCCB-530A1FF37C6C}" type="datetime1">
              <a:rPr lang="en-US" smtClean="0"/>
              <a:t>8/1/24</a:t>
            </a:fld>
            <a:endParaRPr lang="en-US" dirty="0"/>
          </a:p>
        </p:txBody>
      </p:sp>
      <p:sp>
        <p:nvSpPr>
          <p:cNvPr id="6" name="Slide Number Placeholder 5"/>
          <p:cNvSpPr>
            <a:spLocks noGrp="1"/>
          </p:cNvSpPr>
          <p:nvPr>
            <p:ph type="sldNum" sz="quarter" idx="12"/>
          </p:nvPr>
        </p:nvSpPr>
        <p:spPr>
          <a:xfrm>
            <a:off x="8216275" y="4819400"/>
            <a:ext cx="413375" cy="242038"/>
          </a:xfrm>
        </p:spPr>
        <p:txBody>
          <a:bodyPr/>
          <a:lstStyle>
            <a:lvl1pPr>
              <a:defRPr>
                <a:solidFill>
                  <a:srgbClr val="00000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62046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4351" y="293542"/>
            <a:ext cx="8115299" cy="749300"/>
          </a:xfrm>
        </p:spPr>
        <p:txBody>
          <a:bodyPr/>
          <a:lstStyle/>
          <a:p>
            <a:r>
              <a:rPr lang="en-US"/>
              <a:t>Click to edit Master title style</a:t>
            </a:r>
            <a:endParaRPr lang="en-US" dirty="0"/>
          </a:p>
        </p:txBody>
      </p:sp>
      <p:sp>
        <p:nvSpPr>
          <p:cNvPr id="3" name="Content Placeholder 2"/>
          <p:cNvSpPr>
            <a:spLocks noGrp="1"/>
          </p:cNvSpPr>
          <p:nvPr>
            <p:ph idx="1"/>
          </p:nvPr>
        </p:nvSpPr>
        <p:spPr>
          <a:xfrm>
            <a:off x="514351" y="1106632"/>
            <a:ext cx="8115299" cy="323676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14351" y="4819400"/>
            <a:ext cx="1200150" cy="242038"/>
          </a:xfrm>
        </p:spPr>
        <p:txBody>
          <a:bodyPr/>
          <a:lstStyle>
            <a:lvl1pPr>
              <a:defRPr>
                <a:solidFill>
                  <a:srgbClr val="000000"/>
                </a:solidFill>
              </a:defRPr>
            </a:lvl1pPr>
          </a:lstStyle>
          <a:p>
            <a:fld id="{2F0FD9E0-E380-3B44-BCCB-530A1FF37C6C}" type="datetime1">
              <a:rPr lang="en-US" smtClean="0"/>
              <a:t>8/1/24</a:t>
            </a:fld>
            <a:endParaRPr lang="en-US" dirty="0"/>
          </a:p>
        </p:txBody>
      </p:sp>
      <p:sp>
        <p:nvSpPr>
          <p:cNvPr id="6" name="Slide Number Placeholder 5"/>
          <p:cNvSpPr>
            <a:spLocks noGrp="1"/>
          </p:cNvSpPr>
          <p:nvPr>
            <p:ph type="sldNum" sz="quarter" idx="12"/>
          </p:nvPr>
        </p:nvSpPr>
        <p:spPr>
          <a:xfrm>
            <a:off x="8216275" y="4819400"/>
            <a:ext cx="413375" cy="242038"/>
          </a:xfrm>
        </p:spPr>
        <p:txBody>
          <a:bodyPr/>
          <a:lstStyle>
            <a:lvl1pPr>
              <a:defRPr>
                <a:solidFill>
                  <a:srgbClr val="000000"/>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377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1786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14351" y="4819399"/>
            <a:ext cx="1200150" cy="234245"/>
          </a:xfrm>
        </p:spPr>
        <p:txBody>
          <a:bodyPr/>
          <a:lstStyle/>
          <a:p>
            <a:fld id="{B64D55A2-3D9D-084F-AAD5-AF9BBA396BBE}" type="datetime1">
              <a:rPr lang="en-US" smtClean="0"/>
              <a:t>8/1/24</a:t>
            </a:fld>
            <a:endParaRPr lang="en-US" dirty="0"/>
          </a:p>
        </p:txBody>
      </p:sp>
      <p:sp>
        <p:nvSpPr>
          <p:cNvPr id="4" name="Slide Number Placeholder 3"/>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28359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4350" y="2481436"/>
            <a:ext cx="7598570" cy="1101600"/>
          </a:xfrm>
        </p:spPr>
        <p:txBody>
          <a:bodyPr anchor="b"/>
          <a:lstStyle>
            <a:lvl1pPr algn="l">
              <a:defRPr sz="3000" b="0" cap="none" baseline="0"/>
            </a:lvl1pPr>
          </a:lstStyle>
          <a:p>
            <a:r>
              <a:rPr lang="en-US" dirty="0"/>
              <a:t>Click to edit Master title style</a:t>
            </a:r>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rgbClr val="000000"/>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14349" y="4819399"/>
            <a:ext cx="1200150" cy="234245"/>
          </a:xfrm>
        </p:spPr>
        <p:txBody>
          <a:bodyPr/>
          <a:lstStyle/>
          <a:p>
            <a:fld id="{08D7D8DA-9465-DD4A-800F-272899D8D7BD}" type="datetime1">
              <a:rPr lang="en-US" smtClean="0"/>
              <a:t>8/1/24</a:t>
            </a:fld>
            <a:endParaRPr lang="en-US" dirty="0"/>
          </a:p>
        </p:txBody>
      </p:sp>
      <p:sp>
        <p:nvSpPr>
          <p:cNvPr id="6" name="Slide Number Placeholder 5"/>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58064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11348" y="4819399"/>
            <a:ext cx="1200150" cy="234245"/>
          </a:xfrm>
        </p:spPr>
        <p:txBody>
          <a:bodyPr/>
          <a:lstStyle/>
          <a:p>
            <a:fld id="{889F9916-D29A-0B4E-ABD7-51608927E3AB}" type="datetime1">
              <a:rPr lang="en-US" smtClean="0"/>
              <a:t>8/1/24</a:t>
            </a:fld>
            <a:endParaRPr lang="en-US" dirty="0"/>
          </a:p>
        </p:txBody>
      </p:sp>
      <p:sp>
        <p:nvSpPr>
          <p:cNvPr id="7" name="Slide Number Placeholder 6"/>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pic>
        <p:nvPicPr>
          <p:cNvPr id="8" name="Picture 7">
            <a:extLst>
              <a:ext uri="{FF2B5EF4-FFF2-40B4-BE49-F238E27FC236}">
                <a16:creationId xmlns:a16="http://schemas.microsoft.com/office/drawing/2014/main" id="{77A392BF-22B0-0461-CF08-DA7B982A1D32}"/>
              </a:ext>
            </a:extLst>
          </p:cNvPr>
          <p:cNvPicPr>
            <a:picLocks noChangeAspect="1"/>
          </p:cNvPicPr>
          <p:nvPr userDrawn="1"/>
        </p:nvPicPr>
        <p:blipFill>
          <a:blip r:embed="rId2" r:link="rId3"/>
          <a:stretch>
            <a:fillRect/>
          </a:stretch>
        </p:blipFill>
        <p:spPr>
          <a:xfrm>
            <a:off x="273844" y="4892552"/>
            <a:ext cx="237504" cy="237504"/>
          </a:xfrm>
          <a:prstGeom prst="rect">
            <a:avLst/>
          </a:prstGeom>
        </p:spPr>
      </p:pic>
    </p:spTree>
    <p:extLst>
      <p:ext uri="{BB962C8B-B14F-4D97-AF65-F5344CB8AC3E}">
        <p14:creationId xmlns:p14="http://schemas.microsoft.com/office/powerpoint/2010/main" val="7776903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lvl1pPr>
              <a:buClr>
                <a:srgbClr val="000000"/>
              </a:buClr>
              <a:defRPr/>
            </a:lvl1pPr>
            <a:lvl2pPr>
              <a:buClr>
                <a:srgbClr val="000000"/>
              </a:buClr>
              <a:defRPr/>
            </a:lvl2pPr>
            <a:lvl3pPr>
              <a:buClr>
                <a:srgbClr val="000000"/>
              </a:buClr>
              <a:defRPr/>
            </a:lvl3pPr>
            <a:lvl4pPr>
              <a:buClr>
                <a:srgbClr val="000000"/>
              </a:buClr>
              <a:defRPr/>
            </a:lvl4pPr>
            <a:lvl5pPr>
              <a:buClr>
                <a:srgbClr val="00000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lvl1pPr>
              <a:buClr>
                <a:srgbClr val="000000"/>
              </a:buClr>
              <a:defRPr/>
            </a:lvl1pPr>
            <a:lvl2pPr>
              <a:buClr>
                <a:srgbClr val="000000"/>
              </a:buClr>
              <a:defRPr/>
            </a:lvl2pPr>
            <a:lvl3pPr>
              <a:buClr>
                <a:srgbClr val="000000"/>
              </a:buClr>
              <a:defRPr/>
            </a:lvl3pPr>
            <a:lvl4pPr>
              <a:buClr>
                <a:srgbClr val="000000"/>
              </a:buClr>
              <a:defRPr/>
            </a:lvl4pPr>
            <a:lvl5pPr>
              <a:buClr>
                <a:srgbClr val="000000"/>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514351" y="4819399"/>
            <a:ext cx="1200150" cy="234245"/>
          </a:xfrm>
        </p:spPr>
        <p:txBody>
          <a:bodyPr/>
          <a:lstStyle/>
          <a:p>
            <a:fld id="{CF810A9F-E58F-0A4F-BB86-00D0C675F7F6}" type="datetime1">
              <a:rPr lang="en-US" smtClean="0"/>
              <a:t>8/1/24</a:t>
            </a:fld>
            <a:endParaRPr lang="en-US" dirty="0"/>
          </a:p>
        </p:txBody>
      </p:sp>
      <p:sp>
        <p:nvSpPr>
          <p:cNvPr id="9" name="Slide Number Placeholder 8"/>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706244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14351" y="4819399"/>
            <a:ext cx="1200150" cy="234245"/>
          </a:xfrm>
        </p:spPr>
        <p:txBody>
          <a:bodyPr/>
          <a:lstStyle/>
          <a:p>
            <a:fld id="{A9022B69-CCDB-4C49-82FF-93A849C8A861}" type="datetime1">
              <a:rPr lang="en-US" smtClean="0"/>
              <a:t>8/1/24</a:t>
            </a:fld>
            <a:endParaRPr lang="en-US" dirty="0"/>
          </a:p>
        </p:txBody>
      </p:sp>
      <p:sp>
        <p:nvSpPr>
          <p:cNvPr id="5" name="Slide Number Placeholder 4"/>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69210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486150" y="457201"/>
            <a:ext cx="4626770" cy="3886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514350" y="4819399"/>
            <a:ext cx="1200150" cy="234245"/>
          </a:xfrm>
        </p:spPr>
        <p:txBody>
          <a:bodyPr/>
          <a:lstStyle/>
          <a:p>
            <a:fld id="{D0CC3993-0B90-1C4D-9555-54A97F187C36}" type="datetime1">
              <a:rPr lang="en-US" smtClean="0"/>
              <a:t>8/1/24</a:t>
            </a:fld>
            <a:endParaRPr lang="en-US" dirty="0"/>
          </a:p>
        </p:txBody>
      </p:sp>
      <p:sp>
        <p:nvSpPr>
          <p:cNvPr id="7" name="Slide Number Placeholder 6"/>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1146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514350" y="4819399"/>
            <a:ext cx="1200150" cy="234245"/>
          </a:xfrm>
        </p:spPr>
        <p:txBody>
          <a:bodyPr/>
          <a:lstStyle/>
          <a:p>
            <a:fld id="{E9A1C34C-64B9-3742-AC3A-DF7437F603FA}" type="datetime1">
              <a:rPr lang="en-US" smtClean="0"/>
              <a:t>8/1/24</a:t>
            </a:fld>
            <a:endParaRPr lang="en-US" dirty="0"/>
          </a:p>
        </p:txBody>
      </p:sp>
      <p:sp>
        <p:nvSpPr>
          <p:cNvPr id="7" name="Slide Number Placeholder 6"/>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37335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3549649"/>
            <a:ext cx="759857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8700"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0"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514350" y="4819399"/>
            <a:ext cx="1200150" cy="234245"/>
          </a:xfrm>
        </p:spPr>
        <p:txBody>
          <a:bodyPr/>
          <a:lstStyle/>
          <a:p>
            <a:fld id="{436B20EC-8654-A240-8289-E083C39C2D04}" type="datetime1">
              <a:rPr lang="en-US" smtClean="0"/>
              <a:t>8/1/24</a:t>
            </a:fld>
            <a:endParaRPr lang="en-US" dirty="0"/>
          </a:p>
        </p:txBody>
      </p:sp>
      <p:sp>
        <p:nvSpPr>
          <p:cNvPr id="7" name="Slide Number Placeholder 6"/>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1062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rgbClr val="000000"/>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14350" y="4819399"/>
            <a:ext cx="1200150" cy="234245"/>
          </a:xfrm>
        </p:spPr>
        <p:txBody>
          <a:bodyPr/>
          <a:lstStyle/>
          <a:p>
            <a:fld id="{03B69DD4-E621-6142-8193-CAA658C361AD}" type="datetime1">
              <a:rPr lang="en-US" smtClean="0"/>
              <a:t>8/1/24</a:t>
            </a:fld>
            <a:endParaRPr lang="en-US" dirty="0"/>
          </a:p>
        </p:txBody>
      </p:sp>
      <p:sp>
        <p:nvSpPr>
          <p:cNvPr id="6" name="Slide Number Placeholder 5"/>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28058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rgbClr val="000000"/>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rgbClr val="000000"/>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rgbClr val="000000"/>
                </a:solidFill>
              </a:defRPr>
            </a:lvl1pPr>
          </a:lstStyle>
          <a:p>
            <a:r>
              <a:rPr lang="en-US" dirty="0"/>
              <a:t>Click to edit Master title style</a:t>
            </a:r>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rgbClr val="000000"/>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514351" y="4819399"/>
            <a:ext cx="1200150" cy="234245"/>
          </a:xfrm>
        </p:spPr>
        <p:txBody>
          <a:bodyPr/>
          <a:lstStyle/>
          <a:p>
            <a:fld id="{D10FD46D-C6EA-6B4C-BF2F-A13F55B253BC}" type="datetime1">
              <a:rPr lang="en-US" smtClean="0"/>
              <a:t>8/1/24</a:t>
            </a:fld>
            <a:endParaRPr lang="en-US" dirty="0"/>
          </a:p>
        </p:txBody>
      </p:sp>
      <p:sp>
        <p:nvSpPr>
          <p:cNvPr id="6" name="Slide Number Placeholder 5"/>
          <p:cNvSpPr>
            <a:spLocks noGrp="1"/>
          </p:cNvSpPr>
          <p:nvPr>
            <p:ph type="sldNum" sz="quarter" idx="12"/>
          </p:nvPr>
        </p:nvSpPr>
        <p:spPr>
          <a:xfrm>
            <a:off x="8216275" y="4819399"/>
            <a:ext cx="413375" cy="23424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833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2.wmf"/><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3.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6.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4.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6.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theme" Target="../theme/theme5.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7.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image" Target="../media/image7.png"/><Relationship Id="rId2" Type="http://schemas.openxmlformats.org/officeDocument/2006/relationships/slideLayout" Target="../slideLayouts/slideLayout74.xml"/><Relationship Id="rId16" Type="http://schemas.openxmlformats.org/officeDocument/2006/relationships/image" Target="../media/image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6.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file:////Users/toddszymanski/Documents/01%20Work/SC23/ppt/sc23_presenter_logo@4x.png" TargetMode="Externa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image" Target="../media/image24.png"/><Relationship Id="rId2" Type="http://schemas.openxmlformats.org/officeDocument/2006/relationships/slideLayout" Target="../slideLayouts/slideLayout88.xml"/><Relationship Id="rId16" Type="http://schemas.openxmlformats.org/officeDocument/2006/relationships/theme" Target="../theme/theme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2.wmf"/><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4766310"/>
            <a:ext cx="9144000" cy="3771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dirty="0">
              <a:latin typeface="Arial"/>
            </a:endParaRPr>
          </a:p>
        </p:txBody>
      </p:sp>
      <p:sp>
        <p:nvSpPr>
          <p:cNvPr id="2" name="Title Placeholder 1"/>
          <p:cNvSpPr>
            <a:spLocks noGrp="1"/>
          </p:cNvSpPr>
          <p:nvPr>
            <p:ph type="title"/>
          </p:nvPr>
        </p:nvSpPr>
        <p:spPr>
          <a:xfrm>
            <a:off x="457200" y="165102"/>
            <a:ext cx="7581626" cy="75438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081143"/>
            <a:ext cx="8229600" cy="3680167"/>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TextBox 13"/>
          <p:cNvSpPr txBox="1"/>
          <p:nvPr/>
        </p:nvSpPr>
        <p:spPr>
          <a:xfrm>
            <a:off x="63693" y="5030159"/>
            <a:ext cx="873871" cy="76944"/>
          </a:xfrm>
          <a:prstGeom prst="rect">
            <a:avLst/>
          </a:prstGeom>
          <a:noFill/>
        </p:spPr>
        <p:txBody>
          <a:bodyPr wrap="square" lIns="0" tIns="0" rIns="0" bIns="0" rtlCol="0" anchor="b" anchorCtr="0">
            <a:spAutoFit/>
          </a:bodyPr>
          <a:lstStyle/>
          <a:p>
            <a:pPr algn="l"/>
            <a:r>
              <a:rPr lang="en-US" sz="500" dirty="0">
                <a:latin typeface="Arial"/>
                <a:cs typeface="Arial"/>
              </a:rPr>
              <a:t>LLNL-PRES-806064</a:t>
            </a:r>
          </a:p>
        </p:txBody>
      </p:sp>
      <p:sp>
        <p:nvSpPr>
          <p:cNvPr id="19" name="Slide Number Placeholder 7"/>
          <p:cNvSpPr txBox="1">
            <a:spLocks/>
          </p:cNvSpPr>
          <p:nvPr/>
        </p:nvSpPr>
        <p:spPr>
          <a:xfrm>
            <a:off x="8826124" y="4802440"/>
            <a:ext cx="317877" cy="341060"/>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950366"/>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5">
            <a:extLst>
              <a:ext uri="{FF2B5EF4-FFF2-40B4-BE49-F238E27FC236}">
                <a16:creationId xmlns:a16="http://schemas.microsoft.com/office/drawing/2014/main" id="{BA2FD47A-9959-0341-A635-6AB0B5FEBF7B}"/>
              </a:ext>
            </a:extLst>
          </p:cNvPr>
          <p:cNvPicPr/>
          <p:nvPr userDrawn="1"/>
        </p:nvPicPr>
        <p:blipFill>
          <a:blip r:embed="rId18"/>
          <a:stretch/>
        </p:blipFill>
        <p:spPr>
          <a:xfrm>
            <a:off x="8554646" y="4820173"/>
            <a:ext cx="260687" cy="260014"/>
          </a:xfrm>
          <a:prstGeom prst="rect">
            <a:avLst/>
          </a:prstGeom>
          <a:ln>
            <a:noFill/>
          </a:ln>
        </p:spPr>
      </p:pic>
      <p:sp>
        <p:nvSpPr>
          <p:cNvPr id="4" name="TextBox 3">
            <a:extLst>
              <a:ext uri="{FF2B5EF4-FFF2-40B4-BE49-F238E27FC236}">
                <a16:creationId xmlns:a16="http://schemas.microsoft.com/office/drawing/2014/main" id="{FB64E7BF-EAB0-72F0-616A-451FF635CB93}"/>
              </a:ext>
            </a:extLst>
          </p:cNvPr>
          <p:cNvSpPr txBox="1"/>
          <p:nvPr userDrawn="1"/>
        </p:nvSpPr>
        <p:spPr>
          <a:xfrm>
            <a:off x="7424928" y="4765514"/>
            <a:ext cx="1031051" cy="369332"/>
          </a:xfrm>
          <a:prstGeom prst="rect">
            <a:avLst/>
          </a:prstGeom>
          <a:noFill/>
        </p:spPr>
        <p:txBody>
          <a:bodyPr wrap="none" rtlCol="0">
            <a:spAutoFit/>
          </a:bodyPr>
          <a:lstStyle/>
          <a:p>
            <a:r>
              <a:rPr lang="en-US" dirty="0" err="1"/>
              <a:t>spack.io</a:t>
            </a:r>
            <a:endParaRPr lang="en-US" dirty="0"/>
          </a:p>
        </p:txBody>
      </p:sp>
    </p:spTree>
    <p:extLst>
      <p:ext uri="{BB962C8B-B14F-4D97-AF65-F5344CB8AC3E}">
        <p14:creationId xmlns:p14="http://schemas.microsoft.com/office/powerpoint/2010/main" val="279660483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864" r:id="rId13"/>
    <p:sldLayoutId id="2147483865" r:id="rId14"/>
    <p:sldLayoutId id="2147483882" r:id="rId15"/>
    <p:sldLayoutId id="2147483885" r:id="rId16"/>
  </p:sldLayoutIdLst>
  <p:hf hdr="0" ftr="0" dt="0"/>
  <p:txStyles>
    <p:titleStyle>
      <a:lvl1pPr algn="l" rtl="0" eaLnBrk="1" latinLnBrk="0" hangingPunct="1">
        <a:lnSpc>
          <a:spcPct val="90000"/>
        </a:lnSpc>
        <a:spcBef>
          <a:spcPct val="0"/>
        </a:spcBef>
        <a:buNone/>
        <a:defRPr kumimoji="0" sz="24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41AB5-9027-8E4D-A057-14149D6B7019}"/>
              </a:ext>
            </a:extLst>
          </p:cNvPr>
          <p:cNvSpPr>
            <a:spLocks noGrp="1"/>
          </p:cNvSpPr>
          <p:nvPr>
            <p:ph type="title"/>
          </p:nvPr>
        </p:nvSpPr>
        <p:spPr>
          <a:xfrm>
            <a:off x="628650" y="274638"/>
            <a:ext cx="7291764"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185262-C24C-4140-808C-75258009566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9D275-7394-D24E-B4A4-10C80CDA10D5}"/>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D346B94-9056-5F4E-A72F-FFC8A0468427}" type="datetimeFigureOut">
              <a:rPr lang="en-US" smtClean="0"/>
              <a:t>8/1/24</a:t>
            </a:fld>
            <a:endParaRPr lang="en-US"/>
          </a:p>
        </p:txBody>
      </p:sp>
      <p:sp>
        <p:nvSpPr>
          <p:cNvPr id="5" name="Footer Placeholder 4">
            <a:extLst>
              <a:ext uri="{FF2B5EF4-FFF2-40B4-BE49-F238E27FC236}">
                <a16:creationId xmlns:a16="http://schemas.microsoft.com/office/drawing/2014/main" id="{697515ED-0FEA-D543-8FA2-D3B49E5E83E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E94841-10BA-6041-BD77-CAF977F9605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3C83E00-366E-CB4C-8847-39962DC7C003}" type="slidenum">
              <a:rPr lang="en-US" smtClean="0"/>
              <a:t>‹#›</a:t>
            </a:fld>
            <a:endParaRPr lang="en-US"/>
          </a:p>
        </p:txBody>
      </p:sp>
    </p:spTree>
    <p:extLst>
      <p:ext uri="{BB962C8B-B14F-4D97-AF65-F5344CB8AC3E}">
        <p14:creationId xmlns:p14="http://schemas.microsoft.com/office/powerpoint/2010/main" val="30162565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5102"/>
            <a:ext cx="7575047" cy="75438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081143"/>
            <a:ext cx="8229600" cy="3680167"/>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cxnSp>
        <p:nvCxnSpPr>
          <p:cNvPr id="5" name="Straight Connector 4"/>
          <p:cNvCxnSpPr/>
          <p:nvPr/>
        </p:nvCxnSpPr>
        <p:spPr>
          <a:xfrm>
            <a:off x="-6059" y="950366"/>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CustomShape 1">
            <a:extLst>
              <a:ext uri="{FF2B5EF4-FFF2-40B4-BE49-F238E27FC236}">
                <a16:creationId xmlns:a16="http://schemas.microsoft.com/office/drawing/2014/main" id="{DA1D481F-3CDC-164B-9AB7-30B0A28216D4}"/>
              </a:ext>
            </a:extLst>
          </p:cNvPr>
          <p:cNvSpPr/>
          <p:nvPr userDrawn="1"/>
        </p:nvSpPr>
        <p:spPr>
          <a:xfrm>
            <a:off x="0" y="4766400"/>
            <a:ext cx="9142920" cy="376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p:style>
      </p:sp>
      <p:sp>
        <p:nvSpPr>
          <p:cNvPr id="15" name="CustomShape 2">
            <a:extLst>
              <a:ext uri="{FF2B5EF4-FFF2-40B4-BE49-F238E27FC236}">
                <a16:creationId xmlns:a16="http://schemas.microsoft.com/office/drawing/2014/main" id="{2C9F0071-CAFF-BB46-BD2B-3AE2A29928EE}"/>
              </a:ext>
            </a:extLst>
          </p:cNvPr>
          <p:cNvSpPr/>
          <p:nvPr userDrawn="1"/>
        </p:nvSpPr>
        <p:spPr>
          <a:xfrm>
            <a:off x="63720" y="5030640"/>
            <a:ext cx="872640" cy="7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spAutoFit/>
          </a:bodyPr>
          <a:lstStyle/>
          <a:p>
            <a:pPr>
              <a:lnSpc>
                <a:spcPct val="100000"/>
              </a:lnSpc>
            </a:pPr>
            <a:r>
              <a:rPr lang="en-US" sz="500" b="0" strike="noStrike" spc="-1">
                <a:solidFill>
                  <a:srgbClr val="000000"/>
                </a:solidFill>
                <a:latin typeface="Arial"/>
                <a:ea typeface="DejaVu Sans"/>
              </a:rPr>
              <a:t>LLNL-PRES-806064</a:t>
            </a:r>
            <a:endParaRPr lang="en-US" sz="500" b="0" strike="noStrike" spc="-1">
              <a:latin typeface="Arial"/>
            </a:endParaRPr>
          </a:p>
        </p:txBody>
      </p:sp>
      <p:sp>
        <p:nvSpPr>
          <p:cNvPr id="21" name="CustomShape 3">
            <a:extLst>
              <a:ext uri="{FF2B5EF4-FFF2-40B4-BE49-F238E27FC236}">
                <a16:creationId xmlns:a16="http://schemas.microsoft.com/office/drawing/2014/main" id="{776CDF7E-72EE-974C-8D3F-7FC423AC4110}"/>
              </a:ext>
            </a:extLst>
          </p:cNvPr>
          <p:cNvSpPr/>
          <p:nvPr userDrawn="1"/>
        </p:nvSpPr>
        <p:spPr>
          <a:xfrm>
            <a:off x="8826120" y="4802400"/>
            <a:ext cx="316800" cy="33984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noAutofit/>
          </a:bodyPr>
          <a:lstStyle/>
          <a:p>
            <a:pPr algn="r">
              <a:lnSpc>
                <a:spcPct val="100000"/>
              </a:lnSpc>
            </a:pPr>
            <a:fld id="{FF3EE81C-604E-4854-8A0D-CB3EC7B60322}" type="slidenum">
              <a:rPr lang="en-US" sz="1000" b="0" strike="noStrike" spc="-1">
                <a:solidFill>
                  <a:srgbClr val="595959"/>
                </a:solidFill>
                <a:latin typeface="Calibri"/>
                <a:ea typeface="DejaVu Sans"/>
              </a:rPr>
              <a:t>‹#›</a:t>
            </a:fld>
            <a:endParaRPr lang="en-US" sz="1000" b="0" strike="noStrike" spc="-1">
              <a:latin typeface="Arial"/>
            </a:endParaRPr>
          </a:p>
        </p:txBody>
      </p:sp>
      <p:pic>
        <p:nvPicPr>
          <p:cNvPr id="18" name="Picture 5">
            <a:extLst>
              <a:ext uri="{FF2B5EF4-FFF2-40B4-BE49-F238E27FC236}">
                <a16:creationId xmlns:a16="http://schemas.microsoft.com/office/drawing/2014/main" id="{7B20C392-22E0-E347-BFCA-ED4966597728}"/>
              </a:ext>
            </a:extLst>
          </p:cNvPr>
          <p:cNvPicPr/>
          <p:nvPr userDrawn="1"/>
        </p:nvPicPr>
        <p:blipFill>
          <a:blip r:embed="rId12"/>
          <a:stretch/>
        </p:blipFill>
        <p:spPr>
          <a:xfrm>
            <a:off x="8600695" y="4826188"/>
            <a:ext cx="260687" cy="260014"/>
          </a:xfrm>
          <a:prstGeom prst="rect">
            <a:avLst/>
          </a:prstGeom>
          <a:ln>
            <a:noFill/>
          </a:ln>
        </p:spPr>
      </p:pic>
      <p:sp>
        <p:nvSpPr>
          <p:cNvPr id="4" name="TextBox 3">
            <a:extLst>
              <a:ext uri="{FF2B5EF4-FFF2-40B4-BE49-F238E27FC236}">
                <a16:creationId xmlns:a16="http://schemas.microsoft.com/office/drawing/2014/main" id="{958E93D2-526F-59D4-1550-286F7854341D}"/>
              </a:ext>
            </a:extLst>
          </p:cNvPr>
          <p:cNvSpPr txBox="1"/>
          <p:nvPr userDrawn="1"/>
        </p:nvSpPr>
        <p:spPr>
          <a:xfrm>
            <a:off x="7516721" y="4761310"/>
            <a:ext cx="1031051" cy="369332"/>
          </a:xfrm>
          <a:prstGeom prst="rect">
            <a:avLst/>
          </a:prstGeom>
          <a:noFill/>
        </p:spPr>
        <p:txBody>
          <a:bodyPr wrap="none" rtlCol="0">
            <a:spAutoFit/>
          </a:bodyPr>
          <a:lstStyle/>
          <a:p>
            <a:r>
              <a:rPr lang="en-US" dirty="0" err="1"/>
              <a:t>spack.io</a:t>
            </a:r>
            <a:endParaRPr lang="en-US" dirty="0"/>
          </a:p>
        </p:txBody>
      </p:sp>
    </p:spTree>
    <p:extLst>
      <p:ext uri="{BB962C8B-B14F-4D97-AF65-F5344CB8AC3E}">
        <p14:creationId xmlns:p14="http://schemas.microsoft.com/office/powerpoint/2010/main" val="93067208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Lst>
  <p:hf hdr="0" ftr="0" dt="0"/>
  <p:txStyles>
    <p:titleStyle>
      <a:lvl1pPr algn="l" rtl="0" eaLnBrk="1" latinLnBrk="0" hangingPunct="1">
        <a:lnSpc>
          <a:spcPct val="90000"/>
        </a:lnSpc>
        <a:spcBef>
          <a:spcPct val="0"/>
        </a:spcBef>
        <a:buNone/>
        <a:defRPr kumimoji="0" sz="24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7859809"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64022503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7" r:id="rId15"/>
    <p:sldLayoutId id="2147483788" r:id="rId16"/>
    <p:sldLayoutId id="2147483789" r:id="rId17"/>
    <p:sldLayoutId id="2147483790" r:id="rId18"/>
    <p:sldLayoutId id="2147483791" r:id="rId19"/>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8044004"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7714175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9" r:id="rId15"/>
    <p:sldLayoutId id="2147483811" r:id="rId16"/>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8740700"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964223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48BEB7">
                <a:alpha val="35000"/>
              </a:srgbClr>
            </a:gs>
            <a:gs pos="100000">
              <a:srgbClr val="80C46E">
                <a:alpha val="35000"/>
              </a:srgbClr>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14351" y="4816603"/>
            <a:ext cx="1200150" cy="253746"/>
          </a:xfrm>
          <a:prstGeom prst="rect">
            <a:avLst/>
          </a:prstGeom>
        </p:spPr>
        <p:txBody>
          <a:bodyPr vert="horz" lIns="91440" tIns="45720" rIns="91440" bIns="45720" rtlCol="0" anchor="ctr"/>
          <a:lstStyle>
            <a:lvl1pPr algn="l">
              <a:defRPr sz="750" b="0" i="0">
                <a:solidFill>
                  <a:srgbClr val="000000"/>
                </a:solidFill>
                <a:effectLst/>
                <a:latin typeface="+mn-lt"/>
              </a:defRPr>
            </a:lvl1pPr>
          </a:lstStyle>
          <a:p>
            <a:fld id="{C411B51A-ED12-F344-8388-02D0098F41E0}" type="datetime1">
              <a:rPr lang="en-US" smtClean="0"/>
              <a:t>8/1/24</a:t>
            </a:fld>
            <a:endParaRPr lang="en-US" dirty="0"/>
          </a:p>
        </p:txBody>
      </p:sp>
      <p:sp>
        <p:nvSpPr>
          <p:cNvPr id="6" name="Slide Number Placeholder 5"/>
          <p:cNvSpPr>
            <a:spLocks noGrp="1"/>
          </p:cNvSpPr>
          <p:nvPr>
            <p:ph type="sldNum" sz="quarter" idx="4"/>
          </p:nvPr>
        </p:nvSpPr>
        <p:spPr>
          <a:xfrm>
            <a:off x="8216275" y="4816603"/>
            <a:ext cx="413375" cy="253746"/>
          </a:xfrm>
          <a:prstGeom prst="rect">
            <a:avLst/>
          </a:prstGeom>
        </p:spPr>
        <p:txBody>
          <a:bodyPr vert="horz" lIns="91440" tIns="45720" rIns="91440" bIns="45720" rtlCol="0" anchor="ctr"/>
          <a:lstStyle>
            <a:lvl1pPr algn="r">
              <a:defRPr sz="750" b="0" i="0">
                <a:solidFill>
                  <a:srgbClr val="000000"/>
                </a:solidFill>
                <a:effectLst/>
                <a:latin typeface="+mn-lt"/>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6A5073F6-E5C9-80CB-5149-AA71B271D79E}"/>
              </a:ext>
            </a:extLst>
          </p:cNvPr>
          <p:cNvPicPr>
            <a:picLocks noChangeAspect="1"/>
          </p:cNvPicPr>
          <p:nvPr userDrawn="1"/>
        </p:nvPicPr>
        <p:blipFill>
          <a:blip r:embed="rId17" r:link="rId18"/>
          <a:srcRect/>
          <a:stretch>
            <a:fillRect/>
          </a:stretch>
        </p:blipFill>
        <p:spPr>
          <a:xfrm>
            <a:off x="309472" y="4863935"/>
            <a:ext cx="154305" cy="154305"/>
          </a:xfrm>
          <a:prstGeom prst="rect">
            <a:avLst/>
          </a:prstGeom>
        </p:spPr>
      </p:pic>
    </p:spTree>
    <p:extLst>
      <p:ext uri="{BB962C8B-B14F-4D97-AF65-F5344CB8AC3E}">
        <p14:creationId xmlns:p14="http://schemas.microsoft.com/office/powerpoint/2010/main" val="3124966557"/>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hf hdr="0" ftr="0"/>
  <p:txStyles>
    <p:titleStyle>
      <a:lvl1pPr algn="l" defTabSz="342900" rtl="0" eaLnBrk="1" latinLnBrk="0" hangingPunct="1">
        <a:spcBef>
          <a:spcPct val="0"/>
        </a:spcBef>
        <a:buNone/>
        <a:defRPr sz="2700" kern="1200" cap="none" baseline="0">
          <a:ln w="3175" cmpd="sng">
            <a:noFill/>
          </a:ln>
          <a:solidFill>
            <a:srgbClr val="000000"/>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rgbClr val="000000"/>
        </a:buClr>
        <a:buSzPct val="100000"/>
        <a:buFont typeface="Arial"/>
        <a:buChar char="•"/>
        <a:defRPr sz="1350" kern="1200" cap="none">
          <a:solidFill>
            <a:srgbClr val="000000"/>
          </a:solidFill>
          <a:effectLst/>
          <a:latin typeface="+mn-lt"/>
          <a:ea typeface="+mn-ea"/>
          <a:cs typeface="+mn-cs"/>
        </a:defRPr>
      </a:lvl1pPr>
      <a:lvl2pPr marL="557213" indent="-214313" algn="l" defTabSz="342900" rtl="0" eaLnBrk="1" latinLnBrk="0" hangingPunct="1">
        <a:spcBef>
          <a:spcPts val="0"/>
        </a:spcBef>
        <a:spcAft>
          <a:spcPts val="750"/>
        </a:spcAft>
        <a:buClr>
          <a:srgbClr val="000000"/>
        </a:buClr>
        <a:buSzPct val="100000"/>
        <a:buFont typeface="Arial"/>
        <a:buChar char="•"/>
        <a:defRPr sz="1200" kern="1200" cap="none">
          <a:solidFill>
            <a:srgbClr val="000000"/>
          </a:solidFill>
          <a:effectLst/>
          <a:latin typeface="+mn-lt"/>
          <a:ea typeface="+mn-ea"/>
          <a:cs typeface="+mn-cs"/>
        </a:defRPr>
      </a:lvl2pPr>
      <a:lvl3pPr marL="900113" indent="-214313" algn="l" defTabSz="342900" rtl="0" eaLnBrk="1" latinLnBrk="0" hangingPunct="1">
        <a:spcBef>
          <a:spcPts val="0"/>
        </a:spcBef>
        <a:spcAft>
          <a:spcPts val="750"/>
        </a:spcAft>
        <a:buClr>
          <a:srgbClr val="000000"/>
        </a:buClr>
        <a:buSzPct val="100000"/>
        <a:buFont typeface="Arial"/>
        <a:buChar char="•"/>
        <a:defRPr sz="1050" kern="1200" cap="none">
          <a:solidFill>
            <a:srgbClr val="000000"/>
          </a:solidFill>
          <a:effectLst/>
          <a:latin typeface="+mn-lt"/>
          <a:ea typeface="+mn-ea"/>
          <a:cs typeface="+mn-cs"/>
        </a:defRPr>
      </a:lvl3pPr>
      <a:lvl4pPr marL="1157288" indent="-128588" algn="l" defTabSz="342900" rtl="0" eaLnBrk="1" latinLnBrk="0" hangingPunct="1">
        <a:spcBef>
          <a:spcPts val="0"/>
        </a:spcBef>
        <a:spcAft>
          <a:spcPts val="750"/>
        </a:spcAft>
        <a:buClr>
          <a:srgbClr val="000000"/>
        </a:buClr>
        <a:buSzPct val="100000"/>
        <a:buFont typeface="Arial"/>
        <a:buChar char="•"/>
        <a:defRPr sz="900" kern="1200" cap="none">
          <a:solidFill>
            <a:srgbClr val="000000"/>
          </a:solidFill>
          <a:effectLst/>
          <a:latin typeface="+mn-lt"/>
          <a:ea typeface="+mn-ea"/>
          <a:cs typeface="+mn-cs"/>
        </a:defRPr>
      </a:lvl4pPr>
      <a:lvl5pPr marL="1500188" indent="-128588" algn="l" defTabSz="342900" rtl="0" eaLnBrk="1" latinLnBrk="0" hangingPunct="1">
        <a:spcBef>
          <a:spcPts val="0"/>
        </a:spcBef>
        <a:spcAft>
          <a:spcPts val="750"/>
        </a:spcAft>
        <a:buClr>
          <a:srgbClr val="000000"/>
        </a:buClr>
        <a:buSzPct val="100000"/>
        <a:buFont typeface="Arial"/>
        <a:buChar char="•"/>
        <a:defRPr sz="900" kern="1200" cap="none">
          <a:solidFill>
            <a:srgbClr val="000000"/>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4766310"/>
            <a:ext cx="9144000" cy="3771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dirty="0">
              <a:latin typeface="Arial"/>
            </a:endParaRPr>
          </a:p>
        </p:txBody>
      </p:sp>
      <p:sp>
        <p:nvSpPr>
          <p:cNvPr id="2" name="Title Placeholder 1"/>
          <p:cNvSpPr>
            <a:spLocks noGrp="1"/>
          </p:cNvSpPr>
          <p:nvPr>
            <p:ph type="title"/>
          </p:nvPr>
        </p:nvSpPr>
        <p:spPr>
          <a:xfrm>
            <a:off x="457200" y="165102"/>
            <a:ext cx="8229600" cy="75438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081143"/>
            <a:ext cx="8229600" cy="3680167"/>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TextBox 13"/>
          <p:cNvSpPr txBox="1"/>
          <p:nvPr/>
        </p:nvSpPr>
        <p:spPr>
          <a:xfrm>
            <a:off x="63693" y="5030159"/>
            <a:ext cx="873871" cy="76944"/>
          </a:xfrm>
          <a:prstGeom prst="rect">
            <a:avLst/>
          </a:prstGeom>
          <a:noFill/>
        </p:spPr>
        <p:txBody>
          <a:bodyPr wrap="square" lIns="0" tIns="0" rIns="0" bIns="0" rtlCol="0" anchor="b" anchorCtr="0">
            <a:spAutoFit/>
          </a:bodyPr>
          <a:lstStyle/>
          <a:p>
            <a:pPr algn="l"/>
            <a:r>
              <a:rPr lang="en-US" sz="500" dirty="0">
                <a:latin typeface="Arial"/>
                <a:cs typeface="Arial"/>
              </a:rPr>
              <a:t>LLNL-PRES-806064</a:t>
            </a:r>
          </a:p>
        </p:txBody>
      </p:sp>
      <p:sp>
        <p:nvSpPr>
          <p:cNvPr id="19" name="Slide Number Placeholder 7"/>
          <p:cNvSpPr txBox="1">
            <a:spLocks/>
          </p:cNvSpPr>
          <p:nvPr/>
        </p:nvSpPr>
        <p:spPr>
          <a:xfrm>
            <a:off x="8826124" y="4802440"/>
            <a:ext cx="317877" cy="341060"/>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950366"/>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5">
            <a:extLst>
              <a:ext uri="{FF2B5EF4-FFF2-40B4-BE49-F238E27FC236}">
                <a16:creationId xmlns:a16="http://schemas.microsoft.com/office/drawing/2014/main" id="{BA2FD47A-9959-0341-A635-6AB0B5FEBF7B}"/>
              </a:ext>
            </a:extLst>
          </p:cNvPr>
          <p:cNvPicPr/>
          <p:nvPr userDrawn="1"/>
        </p:nvPicPr>
        <p:blipFill>
          <a:blip r:embed="rId13"/>
          <a:stretch/>
        </p:blipFill>
        <p:spPr>
          <a:xfrm>
            <a:off x="8554646" y="4820173"/>
            <a:ext cx="260687" cy="260014"/>
          </a:xfrm>
          <a:prstGeom prst="rect">
            <a:avLst/>
          </a:prstGeom>
          <a:ln>
            <a:noFill/>
          </a:ln>
        </p:spPr>
      </p:pic>
    </p:spTree>
    <p:extLst>
      <p:ext uri="{BB962C8B-B14F-4D97-AF65-F5344CB8AC3E}">
        <p14:creationId xmlns:p14="http://schemas.microsoft.com/office/powerpoint/2010/main" val="117478318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ftr="0" dt="0"/>
  <p:txStyles>
    <p:titleStyle>
      <a:lvl1pPr algn="l" rtl="0" eaLnBrk="1" latinLnBrk="0" hangingPunct="1">
        <a:lnSpc>
          <a:spcPct val="90000"/>
        </a:lnSpc>
        <a:spcBef>
          <a:spcPct val="0"/>
        </a:spcBef>
        <a:buNone/>
        <a:defRPr kumimoji="0" sz="24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00.xml"/><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tiff"/></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e4s.io/" TargetMode="External"/><Relationship Id="rId7" Type="http://schemas.openxmlformats.org/officeDocument/2006/relationships/image" Target="../media/image68.png"/><Relationship Id="rId2" Type="http://schemas.openxmlformats.org/officeDocument/2006/relationships/image" Target="../media/image64.tiff"/><Relationship Id="rId1" Type="http://schemas.openxmlformats.org/officeDocument/2006/relationships/slideLayout" Target="../slideLayouts/slideLayout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1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4.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3.png"/><Relationship Id="rId2" Type="http://schemas.openxmlformats.org/officeDocument/2006/relationships/notesSlide" Target="../notesSlides/notesSlide10.xml"/><Relationship Id="rId16" Type="http://schemas.openxmlformats.org/officeDocument/2006/relationships/image" Target="../media/image2.wmf"/><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63.emf"/><Relationship Id="rId10" Type="http://schemas.openxmlformats.org/officeDocument/2006/relationships/image" Target="../media/image88.png"/><Relationship Id="rId19" Type="http://schemas.openxmlformats.org/officeDocument/2006/relationships/image" Target="../media/image95.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hyperlink" Target="https://easybuild.io/" TargetMode="External"/><Relationship Id="rId13" Type="http://schemas.openxmlformats.org/officeDocument/2006/relationships/image" Target="../media/image103.png"/><Relationship Id="rId18" Type="http://schemas.openxmlformats.org/officeDocument/2006/relationships/image" Target="../media/image108.png"/><Relationship Id="rId3" Type="http://schemas.openxmlformats.org/officeDocument/2006/relationships/hyperlink" Target="https://nixos.org/" TargetMode="External"/><Relationship Id="rId7" Type="http://schemas.openxmlformats.org/officeDocument/2006/relationships/hyperlink" Target="https://gentoo.org/" TargetMode="External"/><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101.png"/><Relationship Id="rId16" Type="http://schemas.openxmlformats.org/officeDocument/2006/relationships/image" Target="../media/image106.sv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hyperlink" Target="https://www.macports.org/" TargetMode="External"/><Relationship Id="rId11" Type="http://schemas.openxmlformats.org/officeDocument/2006/relationships/hyperlink" Target="https://prefix.dev/" TargetMode="External"/><Relationship Id="rId5" Type="http://schemas.openxmlformats.org/officeDocument/2006/relationships/hyperlink" Target="https://brew.sh/" TargetMode="External"/><Relationship Id="rId15" Type="http://schemas.openxmlformats.org/officeDocument/2006/relationships/image" Target="../media/image105.png"/><Relationship Id="rId10" Type="http://schemas.openxmlformats.org/officeDocument/2006/relationships/hyperlink" Target="https://mamba.readthedocs.io/" TargetMode="External"/><Relationship Id="rId19" Type="http://schemas.openxmlformats.org/officeDocument/2006/relationships/image" Target="../media/image109.png"/><Relationship Id="rId4" Type="http://schemas.openxmlformats.org/officeDocument/2006/relationships/hyperlink" Target="https://hpc.guix.info/" TargetMode="External"/><Relationship Id="rId9" Type="http://schemas.openxmlformats.org/officeDocument/2006/relationships/hyperlink" Target="https://conda.io/" TargetMode="External"/><Relationship Id="rId14" Type="http://schemas.openxmlformats.org/officeDocument/2006/relationships/image" Target="../media/image1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3.wmf"/></Relationships>
</file>

<file path=ppt/slides/_rels/slide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2.tiff"/></Relationships>
</file>

<file path=ppt/slides/_rels/slide30.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7.png"/><Relationship Id="rId7" Type="http://schemas.openxmlformats.org/officeDocument/2006/relationships/image" Target="../media/image6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121.png"/></Relationships>
</file>

<file path=ppt/slides/_rels/slide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5.emf"/><Relationship Id="rId5" Type="http://schemas.openxmlformats.org/officeDocument/2006/relationships/image" Target="../media/image34.emf"/><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33.emf"/><Relationship Id="rId7" Type="http://schemas.openxmlformats.org/officeDocument/2006/relationships/hyperlink" Target="https://potassco.org/" TargetMode="External"/><Relationship Id="rId2"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wmf"/><Relationship Id="rId7"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63.emf"/><Relationship Id="rId4" Type="http://schemas.openxmlformats.org/officeDocument/2006/relationships/image" Target="../media/image155.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324"/>
        <p:cNvGrpSpPr/>
        <p:nvPr/>
      </p:nvGrpSpPr>
      <p:grpSpPr>
        <a:xfrm>
          <a:off x="0" y="0"/>
          <a:ext cx="0" cy="0"/>
          <a:chOff x="0" y="0"/>
          <a:chExt cx="0" cy="0"/>
        </a:xfrm>
      </p:grpSpPr>
      <p:sp>
        <p:nvSpPr>
          <p:cNvPr id="325" name="Google Shape;325;p45"/>
          <p:cNvSpPr txBox="1"/>
          <p:nvPr/>
        </p:nvSpPr>
        <p:spPr>
          <a:xfrm>
            <a:off x="2059414" y="581356"/>
            <a:ext cx="6545843" cy="1154036"/>
          </a:xfrm>
          <a:prstGeom prst="rect">
            <a:avLst/>
          </a:prstGeom>
          <a:noFill/>
          <a:ln>
            <a:noFill/>
          </a:ln>
        </p:spPr>
        <p:txBody>
          <a:bodyPr spcFirstLastPara="1" wrap="square" lIns="68569" tIns="34275" rIns="68569" bIns="34275" anchor="ctr" anchorCtr="0">
            <a:noAutofit/>
          </a:bodyPr>
          <a:lstStyle/>
          <a:p>
            <a:pPr>
              <a:buClr>
                <a:schemeClr val="lt1"/>
              </a:buClr>
              <a:buSzPts val="4400"/>
            </a:pPr>
            <a:r>
              <a:rPr lang="en-US" sz="4000" dirty="0"/>
              <a:t>Spack: </a:t>
            </a:r>
            <a:br>
              <a:rPr lang="en-US" sz="4000" dirty="0"/>
            </a:br>
            <a:r>
              <a:rPr lang="en-US" sz="4000" dirty="0"/>
              <a:t>Package Management</a:t>
            </a:r>
            <a:br>
              <a:rPr lang="en-US" sz="4000" dirty="0"/>
            </a:br>
            <a:r>
              <a:rPr lang="en-US" sz="4000" dirty="0"/>
              <a:t>for HPC</a:t>
            </a:r>
            <a:endParaRPr sz="2400" dirty="0">
              <a:solidFill>
                <a:schemeClr val="lt1"/>
              </a:solidFill>
              <a:latin typeface="Tw Cen MT" panose="020B0602020104020603" pitchFamily="34" charset="77"/>
              <a:ea typeface="Twentieth Century"/>
              <a:cs typeface="Twentieth Century"/>
              <a:sym typeface="Twentieth Century"/>
            </a:endParaRPr>
          </a:p>
        </p:txBody>
      </p:sp>
      <p:sp>
        <p:nvSpPr>
          <p:cNvPr id="326" name="Google Shape;326;p45"/>
          <p:cNvSpPr txBox="1"/>
          <p:nvPr/>
        </p:nvSpPr>
        <p:spPr>
          <a:xfrm>
            <a:off x="354474" y="2374361"/>
            <a:ext cx="6645415" cy="1857819"/>
          </a:xfrm>
          <a:prstGeom prst="rect">
            <a:avLst/>
          </a:prstGeom>
          <a:noFill/>
          <a:ln>
            <a:noFill/>
          </a:ln>
        </p:spPr>
        <p:txBody>
          <a:bodyPr spcFirstLastPara="1" wrap="square" lIns="68569" tIns="34275" rIns="68569" bIns="34275" anchor="ctr" anchorCtr="0">
            <a:noAutofit/>
          </a:bodyPr>
          <a:lstStyle/>
          <a:p>
            <a:pPr>
              <a:lnSpc>
                <a:spcPct val="80000"/>
              </a:lnSpc>
              <a:spcBef>
                <a:spcPts val="750"/>
              </a:spcBef>
              <a:buClr>
                <a:srgbClr val="168FDF"/>
              </a:buClr>
              <a:buSzPts val="2380"/>
            </a:pPr>
            <a:r>
              <a:rPr lang="en-US" sz="1785" dirty="0">
                <a:solidFill>
                  <a:schemeClr val="lt1"/>
                </a:solidFill>
                <a:latin typeface="Open Sans"/>
                <a:ea typeface="Open Sans"/>
                <a:cs typeface="Open Sans"/>
                <a:sym typeface="Open Sans"/>
              </a:rPr>
              <a:t>ATPESC 2024 Software Track</a:t>
            </a:r>
            <a:endParaRPr sz="1350" dirty="0"/>
          </a:p>
          <a:p>
            <a:pPr>
              <a:lnSpc>
                <a:spcPct val="80000"/>
              </a:lnSpc>
              <a:spcBef>
                <a:spcPts val="750"/>
              </a:spcBef>
              <a:buClr>
                <a:srgbClr val="168FDF"/>
              </a:buClr>
              <a:buSzPts val="2380"/>
            </a:pPr>
            <a:endParaRPr lang="en-US" sz="1785" dirty="0">
              <a:solidFill>
                <a:schemeClr val="lt1"/>
              </a:solidFill>
              <a:latin typeface="Open Sans"/>
              <a:ea typeface="Open Sans"/>
              <a:cs typeface="Open Sans"/>
              <a:sym typeface="Open Sans"/>
            </a:endParaRPr>
          </a:p>
          <a:p>
            <a:pPr>
              <a:lnSpc>
                <a:spcPct val="80000"/>
              </a:lnSpc>
              <a:spcBef>
                <a:spcPts val="750"/>
              </a:spcBef>
              <a:buClr>
                <a:srgbClr val="168FDF"/>
              </a:buClr>
              <a:buSzPts val="2380"/>
            </a:pPr>
            <a:r>
              <a:rPr lang="en-US" sz="1785" dirty="0">
                <a:solidFill>
                  <a:schemeClr val="lt1"/>
                </a:solidFill>
                <a:latin typeface="Open Sans"/>
                <a:ea typeface="Open Sans"/>
                <a:cs typeface="Open Sans"/>
                <a:sym typeface="Open Sans"/>
              </a:rPr>
              <a:t>Todd </a:t>
            </a:r>
            <a:r>
              <a:rPr lang="en-US" sz="1785" dirty="0" err="1">
                <a:solidFill>
                  <a:schemeClr val="lt1"/>
                </a:solidFill>
                <a:latin typeface="Open Sans"/>
                <a:ea typeface="Open Sans"/>
                <a:cs typeface="Open Sans"/>
                <a:sym typeface="Open Sans"/>
              </a:rPr>
              <a:t>Gamblin</a:t>
            </a:r>
            <a:endParaRPr lang="en-US" sz="1785" dirty="0">
              <a:solidFill>
                <a:schemeClr val="lt1"/>
              </a:solidFill>
              <a:latin typeface="Open Sans"/>
              <a:ea typeface="Open Sans"/>
              <a:cs typeface="Open Sans"/>
              <a:sym typeface="Open Sans"/>
            </a:endParaRPr>
          </a:p>
          <a:p>
            <a:pPr>
              <a:lnSpc>
                <a:spcPct val="80000"/>
              </a:lnSpc>
              <a:spcBef>
                <a:spcPts val="750"/>
              </a:spcBef>
              <a:buClr>
                <a:srgbClr val="168FDF"/>
              </a:buClr>
              <a:buSzPts val="2380"/>
            </a:pPr>
            <a:r>
              <a:rPr lang="en-US" sz="1785" dirty="0">
                <a:solidFill>
                  <a:schemeClr val="lt1"/>
                </a:solidFill>
                <a:latin typeface="Open Sans"/>
                <a:ea typeface="Open Sans"/>
                <a:cs typeface="Open Sans"/>
                <a:sym typeface="Open Sans"/>
              </a:rPr>
              <a:t>Spack Project Lead</a:t>
            </a:r>
            <a:br>
              <a:rPr lang="en-US" sz="1785" dirty="0">
                <a:solidFill>
                  <a:schemeClr val="lt1"/>
                </a:solidFill>
                <a:latin typeface="Open Sans"/>
                <a:ea typeface="Open Sans"/>
                <a:cs typeface="Open Sans"/>
                <a:sym typeface="Open Sans"/>
              </a:rPr>
            </a:br>
            <a:r>
              <a:rPr lang="en-US" sz="1785" dirty="0">
                <a:solidFill>
                  <a:schemeClr val="lt1"/>
                </a:solidFill>
                <a:latin typeface="Open Sans"/>
                <a:ea typeface="Open Sans"/>
                <a:cs typeface="Open Sans"/>
                <a:sym typeface="Open Sans"/>
              </a:rPr>
              <a:t>Distinguished Member of Technical Staff</a:t>
            </a:r>
            <a:br>
              <a:rPr lang="en-US" sz="1785" dirty="0">
                <a:solidFill>
                  <a:schemeClr val="lt1"/>
                </a:solidFill>
                <a:latin typeface="Open Sans"/>
                <a:ea typeface="Open Sans"/>
                <a:cs typeface="Open Sans"/>
                <a:sym typeface="Open Sans"/>
              </a:rPr>
            </a:br>
            <a:r>
              <a:rPr lang="en-US" sz="1785" dirty="0">
                <a:solidFill>
                  <a:schemeClr val="lt1"/>
                </a:solidFill>
                <a:latin typeface="Open Sans"/>
                <a:ea typeface="Open Sans"/>
                <a:cs typeface="Open Sans"/>
                <a:sym typeface="Open Sans"/>
              </a:rPr>
              <a:t>Lawrence Livermore National Laboratory</a:t>
            </a:r>
          </a:p>
        </p:txBody>
      </p:sp>
      <p:pic>
        <p:nvPicPr>
          <p:cNvPr id="2" name="Picture 5">
            <a:extLst>
              <a:ext uri="{FF2B5EF4-FFF2-40B4-BE49-F238E27FC236}">
                <a16:creationId xmlns:a16="http://schemas.microsoft.com/office/drawing/2014/main" id="{A4D0237A-2AAC-A290-17CC-EA0EF55E7D4C}"/>
              </a:ext>
            </a:extLst>
          </p:cNvPr>
          <p:cNvPicPr/>
          <p:nvPr/>
        </p:nvPicPr>
        <p:blipFill>
          <a:blip r:embed="rId4"/>
          <a:stretch/>
        </p:blipFill>
        <p:spPr>
          <a:xfrm>
            <a:off x="204511" y="313667"/>
            <a:ext cx="1756718" cy="1752182"/>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DC29-B0F4-4944-9F49-92D79C667631}"/>
              </a:ext>
            </a:extLst>
          </p:cNvPr>
          <p:cNvSpPr>
            <a:spLocks noGrp="1"/>
          </p:cNvSpPr>
          <p:nvPr>
            <p:ph idx="1"/>
          </p:nvPr>
        </p:nvSpPr>
        <p:spPr>
          <a:xfrm>
            <a:off x="150014" y="1077544"/>
            <a:ext cx="4830587" cy="3590564"/>
          </a:xfrm>
        </p:spPr>
        <p:txBody>
          <a:bodyPr>
            <a:normAutofit fontScale="85000" lnSpcReduction="20000"/>
          </a:bodyPr>
          <a:lstStyle/>
          <a:p>
            <a:r>
              <a:rPr lang="en-US" b="1" dirty="0"/>
              <a:t>Code is typically distributed as source</a:t>
            </a:r>
          </a:p>
          <a:p>
            <a:pPr lvl="1"/>
            <a:r>
              <a:rPr lang="en-US" dirty="0"/>
              <a:t>With exception of vendor libraries, compilers</a:t>
            </a:r>
          </a:p>
          <a:p>
            <a:r>
              <a:rPr lang="en-US" b="1" dirty="0"/>
              <a:t>Often build many variants of the same package</a:t>
            </a:r>
          </a:p>
          <a:p>
            <a:pPr lvl="1"/>
            <a:r>
              <a:rPr lang="en-US" dirty="0"/>
              <a:t>Developers’ builds may be very different</a:t>
            </a:r>
          </a:p>
          <a:p>
            <a:pPr lvl="1"/>
            <a:r>
              <a:rPr lang="en-US" dirty="0"/>
              <a:t>Many first-time builds when machines are new</a:t>
            </a:r>
          </a:p>
          <a:p>
            <a:r>
              <a:rPr lang="en-US" b="1" dirty="0"/>
              <a:t>Code is optimized for the processor and GPU</a:t>
            </a:r>
          </a:p>
          <a:p>
            <a:pPr lvl="1"/>
            <a:r>
              <a:rPr lang="en-US" dirty="0"/>
              <a:t>Must make effective use of the hardware</a:t>
            </a:r>
          </a:p>
          <a:p>
            <a:pPr lvl="1"/>
            <a:r>
              <a:rPr lang="en-US" dirty="0"/>
              <a:t>Can make 10-100x perf difference</a:t>
            </a:r>
          </a:p>
          <a:p>
            <a:r>
              <a:rPr lang="en-US" b="1" dirty="0"/>
              <a:t>Rely heavily on system packages</a:t>
            </a:r>
          </a:p>
          <a:p>
            <a:pPr lvl="1"/>
            <a:r>
              <a:rPr lang="en-US" dirty="0"/>
              <a:t>Need to use optimized libraries that come with machines</a:t>
            </a:r>
          </a:p>
          <a:p>
            <a:pPr lvl="1"/>
            <a:r>
              <a:rPr lang="en-US" dirty="0"/>
              <a:t>Need to use host GPU libraries and network</a:t>
            </a:r>
          </a:p>
          <a:p>
            <a:r>
              <a:rPr lang="en-US" b="1" dirty="0"/>
              <a:t>Multi-language</a:t>
            </a:r>
          </a:p>
          <a:p>
            <a:pPr lvl="1"/>
            <a:r>
              <a:rPr lang="en-US" dirty="0"/>
              <a:t>C, C++, Fortran, Python, others </a:t>
            </a:r>
            <a:br>
              <a:rPr lang="en-US" dirty="0"/>
            </a:br>
            <a:r>
              <a:rPr lang="en-US" dirty="0"/>
              <a:t>all in the same ecosystem</a:t>
            </a:r>
          </a:p>
          <a:p>
            <a:endParaRPr lang="en-US" dirty="0"/>
          </a:p>
        </p:txBody>
      </p:sp>
      <p:sp>
        <p:nvSpPr>
          <p:cNvPr id="3" name="Title 2">
            <a:extLst>
              <a:ext uri="{FF2B5EF4-FFF2-40B4-BE49-F238E27FC236}">
                <a16:creationId xmlns:a16="http://schemas.microsoft.com/office/drawing/2014/main" id="{E2AD8147-0128-4C41-80AA-934B50C2B395}"/>
              </a:ext>
            </a:extLst>
          </p:cNvPr>
          <p:cNvSpPr>
            <a:spLocks noGrp="1"/>
          </p:cNvSpPr>
          <p:nvPr>
            <p:ph type="title"/>
          </p:nvPr>
        </p:nvSpPr>
        <p:spPr/>
        <p:txBody>
          <a:bodyPr/>
          <a:lstStyle/>
          <a:p>
            <a:r>
              <a:rPr lang="en-US" dirty="0"/>
              <a:t>High Performance Computing (HPC) </a:t>
            </a:r>
            <a:br>
              <a:rPr lang="en-US" dirty="0"/>
            </a:br>
            <a:r>
              <a:rPr lang="en-US" dirty="0"/>
              <a:t>violates many of these assumptions</a:t>
            </a:r>
          </a:p>
        </p:txBody>
      </p:sp>
      <p:grpSp>
        <p:nvGrpSpPr>
          <p:cNvPr id="5" name="Group 4">
            <a:extLst>
              <a:ext uri="{FF2B5EF4-FFF2-40B4-BE49-F238E27FC236}">
                <a16:creationId xmlns:a16="http://schemas.microsoft.com/office/drawing/2014/main" id="{FE8C88F9-762C-3E4F-9D12-9E27FC3EE985}"/>
              </a:ext>
            </a:extLst>
          </p:cNvPr>
          <p:cNvGrpSpPr/>
          <p:nvPr/>
        </p:nvGrpSpPr>
        <p:grpSpPr>
          <a:xfrm>
            <a:off x="5325326" y="1457340"/>
            <a:ext cx="1959770" cy="1010489"/>
            <a:chOff x="7334353" y="3632597"/>
            <a:chExt cx="2613027" cy="1347319"/>
          </a:xfrm>
        </p:grpSpPr>
        <p:sp>
          <p:nvSpPr>
            <p:cNvPr id="110" name="TextBox 109">
              <a:extLst>
                <a:ext uri="{FF2B5EF4-FFF2-40B4-BE49-F238E27FC236}">
                  <a16:creationId xmlns:a16="http://schemas.microsoft.com/office/drawing/2014/main" id="{16B0E3F0-60E9-724F-9847-CB28E933EE83}"/>
                </a:ext>
              </a:extLst>
            </p:cNvPr>
            <p:cNvSpPr txBox="1"/>
            <p:nvPr/>
          </p:nvSpPr>
          <p:spPr>
            <a:xfrm>
              <a:off x="7334353" y="4379752"/>
              <a:ext cx="2613027" cy="600164"/>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Oak Ridge National Lab</a:t>
              </a:r>
            </a:p>
            <a:p>
              <a:pPr algn="ctr" defTabSz="685783" fontAlgn="base">
                <a:lnSpc>
                  <a:spcPct val="90000"/>
                </a:lnSpc>
                <a:spcBef>
                  <a:spcPct val="0"/>
                </a:spcBef>
                <a:spcAft>
                  <a:spcPct val="0"/>
                </a:spcAft>
                <a:defRPr/>
              </a:pPr>
              <a:r>
                <a:rPr lang="en-US" sz="1050" b="1" dirty="0">
                  <a:solidFill>
                    <a:srgbClr val="D68F10"/>
                  </a:solidFill>
                  <a:cs typeface="Arial" charset="0"/>
                </a:rPr>
                <a:t>Power9 </a:t>
              </a:r>
              <a:r>
                <a:rPr lang="en-US" sz="1050" dirty="0">
                  <a:solidFill>
                    <a:prstClr val="black"/>
                  </a:solidFill>
                  <a:cs typeface="Arial" charset="0"/>
                </a:rPr>
                <a:t>/ </a:t>
              </a:r>
              <a:r>
                <a:rPr lang="en-US" sz="1050" b="1" dirty="0">
                  <a:solidFill>
                    <a:srgbClr val="00B050"/>
                  </a:solidFill>
                  <a:cs typeface="Arial" charset="0"/>
                </a:rPr>
                <a:t>NVIDIA</a:t>
              </a:r>
            </a:p>
          </p:txBody>
        </p:sp>
        <p:grpSp>
          <p:nvGrpSpPr>
            <p:cNvPr id="114" name="Group 113">
              <a:extLst>
                <a:ext uri="{FF2B5EF4-FFF2-40B4-BE49-F238E27FC236}">
                  <a16:creationId xmlns:a16="http://schemas.microsoft.com/office/drawing/2014/main" id="{428C2F1A-47A2-1246-B184-EDD42264BB8D}"/>
                </a:ext>
              </a:extLst>
            </p:cNvPr>
            <p:cNvGrpSpPr/>
            <p:nvPr/>
          </p:nvGrpSpPr>
          <p:grpSpPr>
            <a:xfrm>
              <a:off x="7896060" y="3632597"/>
              <a:ext cx="1498986" cy="830091"/>
              <a:chOff x="4020343" y="1491033"/>
              <a:chExt cx="1498986" cy="830090"/>
            </a:xfrm>
          </p:grpSpPr>
          <p:pic>
            <p:nvPicPr>
              <p:cNvPr id="115" name="Picture 114">
                <a:extLst>
                  <a:ext uri="{FF2B5EF4-FFF2-40B4-BE49-F238E27FC236}">
                    <a16:creationId xmlns:a16="http://schemas.microsoft.com/office/drawing/2014/main" id="{DA7A2139-C729-B942-886E-A0F243D5F87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4106698" y="1491033"/>
                <a:ext cx="1412631" cy="790650"/>
              </a:xfrm>
              <a:prstGeom prst="rect">
                <a:avLst/>
              </a:prstGeom>
            </p:spPr>
          </p:pic>
          <p:sp>
            <p:nvSpPr>
              <p:cNvPr id="116" name="TextBox 115">
                <a:extLst>
                  <a:ext uri="{FF2B5EF4-FFF2-40B4-BE49-F238E27FC236}">
                    <a16:creationId xmlns:a16="http://schemas.microsoft.com/office/drawing/2014/main" id="{10B46523-ED61-E543-9604-633838BA07F2}"/>
                  </a:ext>
                </a:extLst>
              </p:cNvPr>
              <p:cNvSpPr txBox="1"/>
              <p:nvPr/>
            </p:nvSpPr>
            <p:spPr>
              <a:xfrm>
                <a:off x="4020343" y="1887158"/>
                <a:ext cx="1086451"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dirty="0">
                    <a:solidFill>
                      <a:prstClr val="white"/>
                    </a:solidFill>
                    <a:cs typeface="Arial" charset="0"/>
                  </a:rPr>
                  <a:t>Summit</a:t>
                </a:r>
                <a:endParaRPr lang="en-US" sz="1050" b="1" dirty="0">
                  <a:solidFill>
                    <a:prstClr val="white"/>
                  </a:solidFill>
                  <a:cs typeface="Arial" charset="0"/>
                </a:endParaRPr>
              </a:p>
            </p:txBody>
          </p:sp>
        </p:grpSp>
      </p:grpSp>
      <p:grpSp>
        <p:nvGrpSpPr>
          <p:cNvPr id="7" name="Group 6">
            <a:extLst>
              <a:ext uri="{FF2B5EF4-FFF2-40B4-BE49-F238E27FC236}">
                <a16:creationId xmlns:a16="http://schemas.microsoft.com/office/drawing/2014/main" id="{9A4E2E7B-6834-294A-A5E3-CE8705CC9E59}"/>
              </a:ext>
            </a:extLst>
          </p:cNvPr>
          <p:cNvGrpSpPr/>
          <p:nvPr/>
        </p:nvGrpSpPr>
        <p:grpSpPr>
          <a:xfrm>
            <a:off x="5413294" y="2605552"/>
            <a:ext cx="1737857" cy="1062598"/>
            <a:chOff x="9833286" y="589971"/>
            <a:chExt cx="2317143" cy="1416796"/>
          </a:xfrm>
        </p:grpSpPr>
        <p:sp>
          <p:nvSpPr>
            <p:cNvPr id="105" name="TextBox 104">
              <a:extLst>
                <a:ext uri="{FF2B5EF4-FFF2-40B4-BE49-F238E27FC236}">
                  <a16:creationId xmlns:a16="http://schemas.microsoft.com/office/drawing/2014/main" id="{D0313248-CBD7-B04D-89D8-B8C68BFA7399}"/>
                </a:ext>
              </a:extLst>
            </p:cNvPr>
            <p:cNvSpPr txBox="1"/>
            <p:nvPr/>
          </p:nvSpPr>
          <p:spPr>
            <a:xfrm>
              <a:off x="9833286" y="1185004"/>
              <a:ext cx="2317143" cy="8217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Lawrence Berkeley National Lab</a:t>
              </a:r>
            </a:p>
            <a:p>
              <a:pPr algn="ctr" defTabSz="685783" fontAlgn="base">
                <a:lnSpc>
                  <a:spcPct val="90000"/>
                </a:lnSpc>
                <a:spcBef>
                  <a:spcPct val="0"/>
                </a:spcBef>
                <a:spcAft>
                  <a:spcPct val="0"/>
                </a:spcAft>
                <a:defRPr/>
              </a:pPr>
              <a:r>
                <a:rPr lang="en-US" sz="1050" dirty="0">
                  <a:solidFill>
                    <a:prstClr val="black"/>
                  </a:solidFill>
                  <a:cs typeface="Arial" charset="0"/>
                </a:rPr>
                <a:t>AMD </a:t>
              </a:r>
              <a:r>
                <a:rPr lang="en-US" sz="1050" b="1" dirty="0">
                  <a:solidFill>
                    <a:srgbClr val="D68F10"/>
                  </a:solidFill>
                  <a:cs typeface="Arial" charset="0"/>
                </a:rPr>
                <a:t>Zen</a:t>
              </a:r>
              <a:r>
                <a:rPr lang="en-US" sz="1050" dirty="0">
                  <a:solidFill>
                    <a:prstClr val="black"/>
                  </a:solidFill>
                  <a:cs typeface="Arial" charset="0"/>
                </a:rPr>
                <a:t> / </a:t>
              </a:r>
              <a:r>
                <a:rPr lang="en-US" sz="1050" b="1" dirty="0">
                  <a:solidFill>
                    <a:srgbClr val="00B050"/>
                  </a:solidFill>
                  <a:cs typeface="Arial" charset="0"/>
                </a:rPr>
                <a:t>NVIDIA</a:t>
              </a:r>
              <a:endParaRPr lang="en-US" sz="900" b="1" dirty="0">
                <a:solidFill>
                  <a:srgbClr val="00B050"/>
                </a:solidFill>
                <a:cs typeface="Arial" charset="0"/>
              </a:endParaRPr>
            </a:p>
          </p:txBody>
        </p:sp>
        <p:grpSp>
          <p:nvGrpSpPr>
            <p:cNvPr id="117" name="Group 116">
              <a:extLst>
                <a:ext uri="{FF2B5EF4-FFF2-40B4-BE49-F238E27FC236}">
                  <a16:creationId xmlns:a16="http://schemas.microsoft.com/office/drawing/2014/main" id="{9B803CC4-88C4-4E43-AE46-C90B71D450B9}"/>
                </a:ext>
              </a:extLst>
            </p:cNvPr>
            <p:cNvGrpSpPr/>
            <p:nvPr/>
          </p:nvGrpSpPr>
          <p:grpSpPr>
            <a:xfrm>
              <a:off x="10112565" y="589971"/>
              <a:ext cx="1723437" cy="689743"/>
              <a:chOff x="5681540" y="3420282"/>
              <a:chExt cx="1723437" cy="689742"/>
            </a:xfrm>
          </p:grpSpPr>
          <p:sp>
            <p:nvSpPr>
              <p:cNvPr id="118" name="TextBox 117">
                <a:extLst>
                  <a:ext uri="{FF2B5EF4-FFF2-40B4-BE49-F238E27FC236}">
                    <a16:creationId xmlns:a16="http://schemas.microsoft.com/office/drawing/2014/main" id="{266CE2D6-4EB3-1941-AA8F-EEF047C12161}"/>
                  </a:ext>
                </a:extLst>
              </p:cNvPr>
              <p:cNvSpPr txBox="1"/>
              <p:nvPr/>
            </p:nvSpPr>
            <p:spPr>
              <a:xfrm>
                <a:off x="5777991" y="3442446"/>
                <a:ext cx="1626986" cy="581546"/>
              </a:xfrm>
              <a:prstGeom prst="rect">
                <a:avLst/>
              </a:prstGeom>
              <a:solidFill>
                <a:srgbClr val="1CA9C0">
                  <a:lumMod val="60000"/>
                  <a:lumOff val="40000"/>
                </a:srgbClr>
              </a:solidFill>
              <a:ln>
                <a:solidFill>
                  <a:srgbClr val="206C9E"/>
                </a:solidFill>
              </a:ln>
            </p:spPr>
            <p:txBody>
              <a:bodyPr wrap="square" lIns="89154" tIns="68580" rIns="89154" bIns="68580" rtlCol="0" anchor="ctr" anchorCtr="0">
                <a:noAutofit/>
              </a:bodyPr>
              <a:lstStyle/>
              <a:p>
                <a:pPr algn="ctr" defTabSz="685783" fontAlgn="base">
                  <a:lnSpc>
                    <a:spcPct val="90000"/>
                  </a:lnSpc>
                  <a:spcBef>
                    <a:spcPct val="0"/>
                  </a:spcBef>
                  <a:spcAft>
                    <a:spcPct val="0"/>
                  </a:spcAft>
                  <a:defRPr/>
                </a:pPr>
                <a:r>
                  <a:rPr lang="en-US" sz="1350" b="1" kern="0" dirty="0">
                    <a:solidFill>
                      <a:prstClr val="white"/>
                    </a:solidFill>
                    <a:cs typeface="Arial" charset="0"/>
                  </a:rPr>
                  <a:t>NERSC-9</a:t>
                </a:r>
              </a:p>
            </p:txBody>
          </p:sp>
          <p:pic>
            <p:nvPicPr>
              <p:cNvPr id="119" name="Shape 240" descr="cascade">
                <a:extLst>
                  <a:ext uri="{FF2B5EF4-FFF2-40B4-BE49-F238E27FC236}">
                    <a16:creationId xmlns:a16="http://schemas.microsoft.com/office/drawing/2014/main" id="{7788EA7B-7FB3-E84D-A219-3BA353400F5B}"/>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5847176" y="3420282"/>
                <a:ext cx="1434777" cy="640080"/>
              </a:xfrm>
              <a:prstGeom prst="rect">
                <a:avLst/>
              </a:prstGeom>
              <a:noFill/>
              <a:ln>
                <a:noFill/>
              </a:ln>
            </p:spPr>
          </p:pic>
          <p:sp>
            <p:nvSpPr>
              <p:cNvPr id="120" name="TextBox 119">
                <a:extLst>
                  <a:ext uri="{FF2B5EF4-FFF2-40B4-BE49-F238E27FC236}">
                    <a16:creationId xmlns:a16="http://schemas.microsoft.com/office/drawing/2014/main" id="{2960DC77-BF74-2342-A560-8752AA9F465C}"/>
                  </a:ext>
                </a:extLst>
              </p:cNvPr>
              <p:cNvSpPr txBox="1"/>
              <p:nvPr/>
            </p:nvSpPr>
            <p:spPr>
              <a:xfrm>
                <a:off x="5681540" y="3676059"/>
                <a:ext cx="1394228"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kern="0" dirty="0">
                    <a:solidFill>
                      <a:prstClr val="white"/>
                    </a:solidFill>
                    <a:cs typeface="Arial" charset="0"/>
                  </a:rPr>
                  <a:t>Perlmutter</a:t>
                </a:r>
                <a:endParaRPr lang="en-US" sz="1050" b="1" kern="0" dirty="0">
                  <a:solidFill>
                    <a:prstClr val="white"/>
                  </a:solidFill>
                  <a:cs typeface="Arial" charset="0"/>
                </a:endParaRPr>
              </a:p>
            </p:txBody>
          </p:sp>
        </p:grpSp>
      </p:grpSp>
      <p:grpSp>
        <p:nvGrpSpPr>
          <p:cNvPr id="9" name="Group 8">
            <a:extLst>
              <a:ext uri="{FF2B5EF4-FFF2-40B4-BE49-F238E27FC236}">
                <a16:creationId xmlns:a16="http://schemas.microsoft.com/office/drawing/2014/main" id="{34A8464A-84FD-8D4B-B3C6-2835B29AD1F0}"/>
              </a:ext>
            </a:extLst>
          </p:cNvPr>
          <p:cNvGrpSpPr/>
          <p:nvPr/>
        </p:nvGrpSpPr>
        <p:grpSpPr>
          <a:xfrm>
            <a:off x="5413294" y="3827428"/>
            <a:ext cx="1963379" cy="926369"/>
            <a:chOff x="9752792" y="3237196"/>
            <a:chExt cx="2617839" cy="1235158"/>
          </a:xfrm>
        </p:grpSpPr>
        <p:sp>
          <p:nvSpPr>
            <p:cNvPr id="107" name="TextBox 106">
              <a:extLst>
                <a:ext uri="{FF2B5EF4-FFF2-40B4-BE49-F238E27FC236}">
                  <a16:creationId xmlns:a16="http://schemas.microsoft.com/office/drawing/2014/main" id="{41473DEA-DF20-E640-8909-16979EF486C4}"/>
                </a:ext>
              </a:extLst>
            </p:cNvPr>
            <p:cNvSpPr txBox="1"/>
            <p:nvPr/>
          </p:nvSpPr>
          <p:spPr>
            <a:xfrm>
              <a:off x="9752792" y="3872191"/>
              <a:ext cx="2617839" cy="6001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Oak Ridge National Lab</a:t>
              </a:r>
            </a:p>
            <a:p>
              <a:pPr algn="ctr" defTabSz="685783" fontAlgn="base">
                <a:lnSpc>
                  <a:spcPct val="90000"/>
                </a:lnSpc>
                <a:spcBef>
                  <a:spcPct val="0"/>
                </a:spcBef>
                <a:spcAft>
                  <a:spcPct val="0"/>
                </a:spcAft>
                <a:defRPr/>
              </a:pPr>
              <a:r>
                <a:rPr lang="en-US" sz="1050" dirty="0">
                  <a:solidFill>
                    <a:prstClr val="black"/>
                  </a:solidFill>
                  <a:cs typeface="Arial" charset="0"/>
                </a:rPr>
                <a:t>AMD </a:t>
              </a:r>
              <a:r>
                <a:rPr lang="en-US" sz="1050" b="1" dirty="0">
                  <a:solidFill>
                    <a:srgbClr val="D68F10"/>
                  </a:solidFill>
                  <a:cs typeface="Arial" charset="0"/>
                </a:rPr>
                <a:t>Zen</a:t>
              </a:r>
              <a:r>
                <a:rPr lang="en-US" sz="1050" dirty="0">
                  <a:solidFill>
                    <a:prstClr val="black"/>
                  </a:solidFill>
                  <a:cs typeface="Arial" charset="0"/>
                </a:rPr>
                <a:t> / </a:t>
              </a:r>
              <a:r>
                <a:rPr lang="en-US" sz="1050" b="1" dirty="0">
                  <a:solidFill>
                    <a:srgbClr val="00B050"/>
                  </a:solidFill>
                  <a:cs typeface="Arial" charset="0"/>
                </a:rPr>
                <a:t>Radeon</a:t>
              </a:r>
            </a:p>
          </p:txBody>
        </p:sp>
        <p:pic>
          <p:nvPicPr>
            <p:cNvPr id="121" name="Picture 120">
              <a:extLst>
                <a:ext uri="{FF2B5EF4-FFF2-40B4-BE49-F238E27FC236}">
                  <a16:creationId xmlns:a16="http://schemas.microsoft.com/office/drawing/2014/main" id="{C2134137-FB80-7B45-9A56-BDE4472703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49000" y="3237196"/>
              <a:ext cx="2075688" cy="587192"/>
            </a:xfrm>
            <a:prstGeom prst="rect">
              <a:avLst/>
            </a:prstGeom>
          </p:spPr>
        </p:pic>
      </p:grpSp>
      <p:grpSp>
        <p:nvGrpSpPr>
          <p:cNvPr id="10" name="Group 9">
            <a:extLst>
              <a:ext uri="{FF2B5EF4-FFF2-40B4-BE49-F238E27FC236}">
                <a16:creationId xmlns:a16="http://schemas.microsoft.com/office/drawing/2014/main" id="{9FDFEB77-B698-E441-8759-7419E8DEF0FF}"/>
              </a:ext>
            </a:extLst>
          </p:cNvPr>
          <p:cNvGrpSpPr/>
          <p:nvPr/>
        </p:nvGrpSpPr>
        <p:grpSpPr>
          <a:xfrm>
            <a:off x="7376673" y="3565792"/>
            <a:ext cx="1725620" cy="1166328"/>
            <a:chOff x="9891173" y="4514105"/>
            <a:chExt cx="2300827" cy="1555103"/>
          </a:xfrm>
        </p:grpSpPr>
        <p:sp>
          <p:nvSpPr>
            <p:cNvPr id="108" name="TextBox 107">
              <a:extLst>
                <a:ext uri="{FF2B5EF4-FFF2-40B4-BE49-F238E27FC236}">
                  <a16:creationId xmlns:a16="http://schemas.microsoft.com/office/drawing/2014/main" id="{B19CFAF1-2964-114B-B4DD-5BB974C625F2}"/>
                </a:ext>
              </a:extLst>
            </p:cNvPr>
            <p:cNvSpPr txBox="1"/>
            <p:nvPr/>
          </p:nvSpPr>
          <p:spPr>
            <a:xfrm>
              <a:off x="9891173" y="5247444"/>
              <a:ext cx="2300827" cy="821764"/>
            </a:xfrm>
            <a:prstGeom prst="rect">
              <a:avLst/>
            </a:prstGeom>
            <a:solidFill>
              <a:srgbClr val="FFFFFF"/>
            </a:solid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kern="0" dirty="0">
                  <a:solidFill>
                    <a:prstClr val="black"/>
                  </a:solidFill>
                  <a:cs typeface="Arial" charset="0"/>
                </a:rPr>
                <a:t>Lawrence Livermore</a:t>
              </a:r>
              <a:br>
                <a:rPr lang="en-US" sz="1200" b="1" kern="0" dirty="0">
                  <a:solidFill>
                    <a:prstClr val="black"/>
                  </a:solidFill>
                  <a:cs typeface="Arial" charset="0"/>
                </a:rPr>
              </a:br>
              <a:r>
                <a:rPr lang="en-US" sz="1200" b="1" kern="0" dirty="0">
                  <a:solidFill>
                    <a:prstClr val="black"/>
                  </a:solidFill>
                  <a:cs typeface="Arial" charset="0"/>
                </a:rPr>
                <a:t>National Lab</a:t>
              </a:r>
              <a:br>
                <a:rPr lang="en-US" sz="1200" b="1" kern="0" dirty="0">
                  <a:solidFill>
                    <a:prstClr val="black"/>
                  </a:solidFill>
                  <a:cs typeface="Arial" charset="0"/>
                </a:rPr>
              </a:br>
              <a:r>
                <a:rPr lang="en-US" sz="1050" kern="0" dirty="0">
                  <a:cs typeface="Arial" charset="0"/>
                </a:rPr>
                <a:t>AMD</a:t>
              </a:r>
              <a:r>
                <a:rPr lang="en-US" sz="1050" b="1" kern="0" dirty="0">
                  <a:solidFill>
                    <a:srgbClr val="D68F10"/>
                  </a:solidFill>
                  <a:cs typeface="Arial" charset="0"/>
                </a:rPr>
                <a:t> Zen</a:t>
              </a:r>
              <a:r>
                <a:rPr lang="en-US" sz="1050" kern="0" dirty="0">
                  <a:solidFill>
                    <a:prstClr val="black"/>
                  </a:solidFill>
                  <a:cs typeface="Arial" charset="0"/>
                </a:rPr>
                <a:t> / </a:t>
              </a:r>
              <a:r>
                <a:rPr lang="en-US" sz="1050" b="1" kern="0" dirty="0">
                  <a:solidFill>
                    <a:srgbClr val="00B050"/>
                  </a:solidFill>
                  <a:cs typeface="Arial" charset="0"/>
                </a:rPr>
                <a:t>Radeon</a:t>
              </a:r>
              <a:endParaRPr lang="en-US" sz="1050" kern="0" dirty="0">
                <a:solidFill>
                  <a:prstClr val="black"/>
                </a:solidFill>
                <a:cs typeface="Arial" charset="0"/>
              </a:endParaRPr>
            </a:p>
          </p:txBody>
        </p:sp>
        <p:pic>
          <p:nvPicPr>
            <p:cNvPr id="122" name="Picture 121">
              <a:extLst>
                <a:ext uri="{FF2B5EF4-FFF2-40B4-BE49-F238E27FC236}">
                  <a16:creationId xmlns:a16="http://schemas.microsoft.com/office/drawing/2014/main" id="{6D367D7F-F2F7-FE4F-BEFC-2F88BB8C47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3009" y="4514105"/>
              <a:ext cx="1372615" cy="914400"/>
            </a:xfrm>
            <a:prstGeom prst="rect">
              <a:avLst/>
            </a:prstGeom>
          </p:spPr>
        </p:pic>
      </p:grpSp>
      <p:grpSp>
        <p:nvGrpSpPr>
          <p:cNvPr id="8" name="Group 7">
            <a:extLst>
              <a:ext uri="{FF2B5EF4-FFF2-40B4-BE49-F238E27FC236}">
                <a16:creationId xmlns:a16="http://schemas.microsoft.com/office/drawing/2014/main" id="{A58BED3F-6336-D649-9084-77AD870E199B}"/>
              </a:ext>
            </a:extLst>
          </p:cNvPr>
          <p:cNvGrpSpPr/>
          <p:nvPr/>
        </p:nvGrpSpPr>
        <p:grpSpPr>
          <a:xfrm>
            <a:off x="7192216" y="2476141"/>
            <a:ext cx="1936227" cy="971300"/>
            <a:chOff x="9814537" y="1904978"/>
            <a:chExt cx="2581636" cy="1295066"/>
          </a:xfrm>
        </p:grpSpPr>
        <p:sp>
          <p:nvSpPr>
            <p:cNvPr id="106" name="TextBox 105">
              <a:extLst>
                <a:ext uri="{FF2B5EF4-FFF2-40B4-BE49-F238E27FC236}">
                  <a16:creationId xmlns:a16="http://schemas.microsoft.com/office/drawing/2014/main" id="{2195117A-4796-584C-A878-F82AF14E5DA9}"/>
                </a:ext>
              </a:extLst>
            </p:cNvPr>
            <p:cNvSpPr txBox="1"/>
            <p:nvPr/>
          </p:nvSpPr>
          <p:spPr>
            <a:xfrm>
              <a:off x="9901122" y="2599881"/>
              <a:ext cx="2495049" cy="6001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Argonne National Lab</a:t>
              </a:r>
            </a:p>
            <a:p>
              <a:pPr algn="ctr" defTabSz="685783" fontAlgn="base">
                <a:lnSpc>
                  <a:spcPct val="90000"/>
                </a:lnSpc>
                <a:spcBef>
                  <a:spcPct val="0"/>
                </a:spcBef>
                <a:spcAft>
                  <a:spcPct val="0"/>
                </a:spcAft>
                <a:defRPr/>
              </a:pPr>
              <a:r>
                <a:rPr lang="en-US" sz="1050" dirty="0">
                  <a:solidFill>
                    <a:prstClr val="black"/>
                  </a:solidFill>
                  <a:cs typeface="Arial" charset="0"/>
                </a:rPr>
                <a:t>Intel </a:t>
              </a:r>
              <a:r>
                <a:rPr lang="en-US" sz="1050" b="1" dirty="0">
                  <a:solidFill>
                    <a:srgbClr val="D68F10"/>
                  </a:solidFill>
                  <a:cs typeface="Arial" charset="0"/>
                </a:rPr>
                <a:t>Xeon</a:t>
              </a:r>
              <a:r>
                <a:rPr lang="en-US" sz="1050" dirty="0">
                  <a:solidFill>
                    <a:prstClr val="black"/>
                  </a:solidFill>
                  <a:cs typeface="Arial" charset="0"/>
                </a:rPr>
                <a:t> / </a:t>
              </a:r>
              <a:r>
                <a:rPr lang="en-US" sz="1050" b="1" dirty="0">
                  <a:solidFill>
                    <a:srgbClr val="00B050"/>
                  </a:solidFill>
                  <a:cs typeface="Arial" charset="0"/>
                </a:rPr>
                <a:t>Xe</a:t>
              </a:r>
            </a:p>
          </p:txBody>
        </p:sp>
        <p:grpSp>
          <p:nvGrpSpPr>
            <p:cNvPr id="123" name="Group 122">
              <a:extLst>
                <a:ext uri="{FF2B5EF4-FFF2-40B4-BE49-F238E27FC236}">
                  <a16:creationId xmlns:a16="http://schemas.microsoft.com/office/drawing/2014/main" id="{34B2F4AE-AB73-EC44-A8D3-F28F740DD65C}"/>
                </a:ext>
              </a:extLst>
            </p:cNvPr>
            <p:cNvGrpSpPr/>
            <p:nvPr/>
          </p:nvGrpSpPr>
          <p:grpSpPr>
            <a:xfrm>
              <a:off x="9814537" y="1904978"/>
              <a:ext cx="2581636" cy="840057"/>
              <a:chOff x="7667250" y="1543133"/>
              <a:chExt cx="2581636" cy="840057"/>
            </a:xfrm>
          </p:grpSpPr>
          <p:pic>
            <p:nvPicPr>
              <p:cNvPr id="124" name="Picture 123">
                <a:extLst>
                  <a:ext uri="{FF2B5EF4-FFF2-40B4-BE49-F238E27FC236}">
                    <a16:creationId xmlns:a16="http://schemas.microsoft.com/office/drawing/2014/main" id="{A76ED91F-31E6-364F-A2DD-F361B8D8C80A}"/>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p:blipFill>
            <p:spPr>
              <a:xfrm>
                <a:off x="7667250" y="1543133"/>
                <a:ext cx="2581636" cy="840057"/>
              </a:xfrm>
              <a:prstGeom prst="rect">
                <a:avLst/>
              </a:prstGeom>
            </p:spPr>
          </p:pic>
          <p:sp>
            <p:nvSpPr>
              <p:cNvPr id="125" name="TextBox 124">
                <a:extLst>
                  <a:ext uri="{FF2B5EF4-FFF2-40B4-BE49-F238E27FC236}">
                    <a16:creationId xmlns:a16="http://schemas.microsoft.com/office/drawing/2014/main" id="{FA00756F-35B2-0C4D-B8D5-E1DF6A082FAC}"/>
                  </a:ext>
                </a:extLst>
              </p:cNvPr>
              <p:cNvSpPr txBox="1"/>
              <p:nvPr/>
            </p:nvSpPr>
            <p:spPr>
              <a:xfrm>
                <a:off x="7934781" y="1688717"/>
                <a:ext cx="996683"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dirty="0">
                    <a:solidFill>
                      <a:prstClr val="white"/>
                    </a:solidFill>
                    <a:cs typeface="Arial" charset="0"/>
                  </a:rPr>
                  <a:t>Aurora</a:t>
                </a:r>
                <a:endParaRPr lang="en-US" sz="1050" b="1" dirty="0">
                  <a:solidFill>
                    <a:prstClr val="white"/>
                  </a:solidFill>
                  <a:cs typeface="Arial" charset="0"/>
                </a:endParaRPr>
              </a:p>
            </p:txBody>
          </p:sp>
        </p:grpSp>
      </p:grpSp>
      <p:sp>
        <p:nvSpPr>
          <p:cNvPr id="137" name="TextBox 136">
            <a:extLst>
              <a:ext uri="{FF2B5EF4-FFF2-40B4-BE49-F238E27FC236}">
                <a16:creationId xmlns:a16="http://schemas.microsoft.com/office/drawing/2014/main" id="{C6B2822A-DECE-6148-8DA4-25B4ABD0F7AA}"/>
              </a:ext>
            </a:extLst>
          </p:cNvPr>
          <p:cNvSpPr txBox="1"/>
          <p:nvPr/>
        </p:nvSpPr>
        <p:spPr>
          <a:xfrm>
            <a:off x="5956941" y="948240"/>
            <a:ext cx="2544286" cy="369332"/>
          </a:xfrm>
          <a:prstGeom prst="rect">
            <a:avLst/>
          </a:prstGeom>
          <a:noFill/>
        </p:spPr>
        <p:txBody>
          <a:bodyPr wrap="none" rtlCol="0">
            <a:spAutoFit/>
          </a:bodyPr>
          <a:lstStyle/>
          <a:p>
            <a:r>
              <a:rPr lang="en-US" dirty="0"/>
              <a:t>Some Supercomputers</a:t>
            </a:r>
          </a:p>
        </p:txBody>
      </p:sp>
      <p:grpSp>
        <p:nvGrpSpPr>
          <p:cNvPr id="6" name="Group 5">
            <a:extLst>
              <a:ext uri="{FF2B5EF4-FFF2-40B4-BE49-F238E27FC236}">
                <a16:creationId xmlns:a16="http://schemas.microsoft.com/office/drawing/2014/main" id="{ABC2F4EA-5047-F449-8165-B878E4E1F706}"/>
              </a:ext>
            </a:extLst>
          </p:cNvPr>
          <p:cNvGrpSpPr/>
          <p:nvPr/>
        </p:nvGrpSpPr>
        <p:grpSpPr>
          <a:xfrm>
            <a:off x="7331115" y="1483166"/>
            <a:ext cx="1574492" cy="959855"/>
            <a:chOff x="7637489" y="1500178"/>
            <a:chExt cx="2099322" cy="1279806"/>
          </a:xfrm>
        </p:grpSpPr>
        <p:pic>
          <p:nvPicPr>
            <p:cNvPr id="4" name="Picture 3">
              <a:extLst>
                <a:ext uri="{FF2B5EF4-FFF2-40B4-BE49-F238E27FC236}">
                  <a16:creationId xmlns:a16="http://schemas.microsoft.com/office/drawing/2014/main" id="{34524931-201A-874A-9569-8A84E970E035}"/>
                </a:ext>
              </a:extLst>
            </p:cNvPr>
            <p:cNvPicPr>
              <a:picLocks noChangeAspect="1"/>
            </p:cNvPicPr>
            <p:nvPr/>
          </p:nvPicPr>
          <p:blipFill>
            <a:blip r:embed="rId9"/>
            <a:stretch>
              <a:fillRect/>
            </a:stretch>
          </p:blipFill>
          <p:spPr>
            <a:xfrm>
              <a:off x="7749288" y="1500178"/>
              <a:ext cx="1790389" cy="740851"/>
            </a:xfrm>
            <a:prstGeom prst="rect">
              <a:avLst/>
            </a:prstGeom>
          </p:spPr>
        </p:pic>
        <p:sp>
          <p:nvSpPr>
            <p:cNvPr id="38" name="TextBox 37">
              <a:extLst>
                <a:ext uri="{FF2B5EF4-FFF2-40B4-BE49-F238E27FC236}">
                  <a16:creationId xmlns:a16="http://schemas.microsoft.com/office/drawing/2014/main" id="{C2804DBD-6821-5E44-9BA1-BFE4C1968CF4}"/>
                </a:ext>
              </a:extLst>
            </p:cNvPr>
            <p:cNvSpPr txBox="1"/>
            <p:nvPr/>
          </p:nvSpPr>
          <p:spPr>
            <a:xfrm>
              <a:off x="7637489" y="2179820"/>
              <a:ext cx="2057400" cy="600164"/>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RIKEN</a:t>
              </a:r>
            </a:p>
            <a:p>
              <a:pPr algn="ctr" defTabSz="685783" fontAlgn="base">
                <a:lnSpc>
                  <a:spcPct val="90000"/>
                </a:lnSpc>
                <a:spcBef>
                  <a:spcPct val="0"/>
                </a:spcBef>
                <a:spcAft>
                  <a:spcPct val="0"/>
                </a:spcAft>
                <a:defRPr/>
              </a:pPr>
              <a:r>
                <a:rPr lang="en-US" sz="1050" b="1" dirty="0">
                  <a:solidFill>
                    <a:srgbClr val="D68F10"/>
                  </a:solidFill>
                  <a:cs typeface="Arial" charset="0"/>
                </a:rPr>
                <a:t>Fujitsu/ARM a64fx</a:t>
              </a:r>
              <a:endParaRPr lang="en-US" sz="1050" b="1" dirty="0">
                <a:solidFill>
                  <a:srgbClr val="00B050"/>
                </a:solidFill>
                <a:cs typeface="Arial" charset="0"/>
              </a:endParaRPr>
            </a:p>
          </p:txBody>
        </p:sp>
        <p:sp>
          <p:nvSpPr>
            <p:cNvPr id="40" name="TextBox 39">
              <a:extLst>
                <a:ext uri="{FF2B5EF4-FFF2-40B4-BE49-F238E27FC236}">
                  <a16:creationId xmlns:a16="http://schemas.microsoft.com/office/drawing/2014/main" id="{ED892A11-6BCB-B949-BDB6-3456FFE52B38}"/>
                </a:ext>
              </a:extLst>
            </p:cNvPr>
            <p:cNvSpPr txBox="1"/>
            <p:nvPr/>
          </p:nvSpPr>
          <p:spPr>
            <a:xfrm>
              <a:off x="8676008" y="1897558"/>
              <a:ext cx="1060803"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kern="0" dirty="0">
                  <a:solidFill>
                    <a:prstClr val="white"/>
                  </a:solidFill>
                  <a:cs typeface="Arial" charset="0"/>
                </a:rPr>
                <a:t>Fugaku</a:t>
              </a:r>
              <a:endParaRPr lang="en-US" sz="1050" b="1" kern="0" dirty="0">
                <a:solidFill>
                  <a:prstClr val="white"/>
                </a:solidFill>
                <a:cs typeface="Arial" charset="0"/>
              </a:endParaRPr>
            </a:p>
          </p:txBody>
        </p:sp>
      </p:grpSp>
    </p:spTree>
    <p:extLst>
      <p:ext uri="{BB962C8B-B14F-4D97-AF65-F5344CB8AC3E}">
        <p14:creationId xmlns:p14="http://schemas.microsoft.com/office/powerpoint/2010/main" val="3438248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554B8-A684-154B-8077-77E35865429B}"/>
              </a:ext>
            </a:extLst>
          </p:cNvPr>
          <p:cNvSpPr>
            <a:spLocks noGrp="1"/>
          </p:cNvSpPr>
          <p:nvPr>
            <p:ph idx="1"/>
          </p:nvPr>
        </p:nvSpPr>
        <p:spPr>
          <a:xfrm>
            <a:off x="212819" y="1066275"/>
            <a:ext cx="8229600" cy="3350888"/>
          </a:xfrm>
        </p:spPr>
        <p:txBody>
          <a:bodyPr>
            <a:normAutofit/>
          </a:bodyPr>
          <a:lstStyle/>
          <a:p>
            <a:r>
              <a:rPr lang="en-US" b="1" dirty="0"/>
              <a:t>Containers provide a great way to reproduce and distribute an </a:t>
            </a:r>
            <a:br>
              <a:rPr lang="en-US" b="1" dirty="0"/>
            </a:br>
            <a:r>
              <a:rPr lang="en-US" b="1" dirty="0"/>
              <a:t>already-built software stack</a:t>
            </a:r>
          </a:p>
          <a:p>
            <a:r>
              <a:rPr lang="en-US" b="1" dirty="0"/>
              <a:t>Someone needs to build the container!</a:t>
            </a:r>
            <a:endParaRPr lang="en-US" dirty="0"/>
          </a:p>
          <a:p>
            <a:pPr lvl="1"/>
            <a:r>
              <a:rPr lang="en-US" dirty="0"/>
              <a:t>This isn’t trivial</a:t>
            </a:r>
          </a:p>
          <a:p>
            <a:pPr lvl="1"/>
            <a:r>
              <a:rPr lang="en-US" dirty="0"/>
              <a:t>Containerized applications still have hundreds of dependencies</a:t>
            </a:r>
          </a:p>
          <a:p>
            <a:r>
              <a:rPr lang="en-US" b="1" dirty="0"/>
              <a:t>Using the OS package manager inside a container is insufficient</a:t>
            </a:r>
          </a:p>
          <a:p>
            <a:pPr lvl="1"/>
            <a:r>
              <a:rPr lang="en-US" dirty="0"/>
              <a:t>Most binaries are built unoptimized</a:t>
            </a:r>
          </a:p>
          <a:p>
            <a:pPr lvl="1"/>
            <a:r>
              <a:rPr lang="en-US" dirty="0"/>
              <a:t>Generic binaries, not optimized for specific architectures</a:t>
            </a:r>
          </a:p>
          <a:p>
            <a:r>
              <a:rPr lang="en-US" b="1" dirty="0"/>
              <a:t>HPC containers are often optimized per-system</a:t>
            </a:r>
          </a:p>
          <a:p>
            <a:pPr lvl="1"/>
            <a:r>
              <a:rPr lang="en-US" dirty="0"/>
              <a:t>Not clear that we can ever build one container for all facilities</a:t>
            </a:r>
          </a:p>
        </p:txBody>
      </p:sp>
      <p:sp>
        <p:nvSpPr>
          <p:cNvPr id="3" name="Title 2">
            <a:extLst>
              <a:ext uri="{FF2B5EF4-FFF2-40B4-BE49-F238E27FC236}">
                <a16:creationId xmlns:a16="http://schemas.microsoft.com/office/drawing/2014/main" id="{1B8CD85E-C69F-CB4C-B5D0-9A403621FFAB}"/>
              </a:ext>
            </a:extLst>
          </p:cNvPr>
          <p:cNvSpPr>
            <a:spLocks noGrp="1"/>
          </p:cNvSpPr>
          <p:nvPr>
            <p:ph type="title"/>
          </p:nvPr>
        </p:nvSpPr>
        <p:spPr/>
        <p:txBody>
          <a:bodyPr/>
          <a:lstStyle/>
          <a:p>
            <a:r>
              <a:rPr lang="en-US" dirty="0"/>
              <a:t>What about containers?</a:t>
            </a:r>
          </a:p>
        </p:txBody>
      </p:sp>
      <p:sp>
        <p:nvSpPr>
          <p:cNvPr id="6" name="Rectangle 7">
            <a:extLst>
              <a:ext uri="{FF2B5EF4-FFF2-40B4-BE49-F238E27FC236}">
                <a16:creationId xmlns:a16="http://schemas.microsoft.com/office/drawing/2014/main" id="{4BF9FD20-F973-4240-82AE-CBF89C8652AA}"/>
              </a:ext>
            </a:extLst>
          </p:cNvPr>
          <p:cNvSpPr>
            <a:spLocks noChangeArrowheads="1"/>
          </p:cNvSpPr>
          <p:nvPr/>
        </p:nvSpPr>
        <p:spPr bwMode="auto">
          <a:xfrm>
            <a:off x="0" y="4432031"/>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We need something more flexible to </a:t>
            </a:r>
            <a:r>
              <a:rPr kumimoji="0" lang="en-US" sz="1800" b="1" i="0" u="none" strike="noStrike" kern="1200" cap="none" spc="0" normalizeH="0" baseline="0" noProof="0" dirty="0">
                <a:ln>
                  <a:noFill/>
                </a:ln>
                <a:solidFill>
                  <a:prstClr val="white"/>
                </a:solidFill>
                <a:effectLst/>
                <a:uLnTx/>
                <a:uFillTx/>
                <a:latin typeface="Arial"/>
                <a:ea typeface="+mn-ea"/>
                <a:cs typeface="+mn-cs"/>
              </a:rPr>
              <a:t>build</a:t>
            </a:r>
            <a:r>
              <a:rPr kumimoji="0" lang="en-US" sz="1800" b="0" i="0" u="none" strike="noStrike" kern="1200" cap="none" spc="0" normalizeH="0" baseline="0" noProof="0" dirty="0">
                <a:ln>
                  <a:noFill/>
                </a:ln>
                <a:solidFill>
                  <a:prstClr val="white"/>
                </a:solidFill>
                <a:effectLst/>
                <a:uLnTx/>
                <a:uFillTx/>
                <a:latin typeface="Arial"/>
                <a:ea typeface="+mn-ea"/>
                <a:cs typeface="+mn-cs"/>
              </a:rPr>
              <a:t> versions of containers</a:t>
            </a:r>
          </a:p>
        </p:txBody>
      </p:sp>
      <p:pic>
        <p:nvPicPr>
          <p:cNvPr id="9" name="Picture 8">
            <a:extLst>
              <a:ext uri="{FF2B5EF4-FFF2-40B4-BE49-F238E27FC236}">
                <a16:creationId xmlns:a16="http://schemas.microsoft.com/office/drawing/2014/main" id="{19AFBA66-16B9-D24F-8BF7-0FE4B603CE1E}"/>
              </a:ext>
            </a:extLst>
          </p:cNvPr>
          <p:cNvPicPr>
            <a:picLocks noChangeAspect="1"/>
          </p:cNvPicPr>
          <p:nvPr/>
        </p:nvPicPr>
        <p:blipFill>
          <a:blip r:embed="rId2"/>
          <a:stretch>
            <a:fillRect/>
          </a:stretch>
        </p:blipFill>
        <p:spPr>
          <a:xfrm>
            <a:off x="6467678" y="3454101"/>
            <a:ext cx="999227" cy="754256"/>
          </a:xfrm>
          <a:prstGeom prst="rect">
            <a:avLst/>
          </a:prstGeom>
        </p:spPr>
      </p:pic>
      <p:pic>
        <p:nvPicPr>
          <p:cNvPr id="4" name="Picture 3">
            <a:extLst>
              <a:ext uri="{FF2B5EF4-FFF2-40B4-BE49-F238E27FC236}">
                <a16:creationId xmlns:a16="http://schemas.microsoft.com/office/drawing/2014/main" id="{4E5A6A90-C57C-F843-9D93-BB39493CB653}"/>
              </a:ext>
            </a:extLst>
          </p:cNvPr>
          <p:cNvPicPr>
            <a:picLocks noChangeAspect="1"/>
          </p:cNvPicPr>
          <p:nvPr/>
        </p:nvPicPr>
        <p:blipFill>
          <a:blip r:embed="rId3"/>
          <a:stretch>
            <a:fillRect/>
          </a:stretch>
        </p:blipFill>
        <p:spPr>
          <a:xfrm>
            <a:off x="7659525" y="2888732"/>
            <a:ext cx="1308100" cy="1549400"/>
          </a:xfrm>
          <a:prstGeom prst="rect">
            <a:avLst/>
          </a:prstGeom>
        </p:spPr>
      </p:pic>
      <p:pic>
        <p:nvPicPr>
          <p:cNvPr id="16" name="Shape 224">
            <a:extLst>
              <a:ext uri="{FF2B5EF4-FFF2-40B4-BE49-F238E27FC236}">
                <a16:creationId xmlns:a16="http://schemas.microsoft.com/office/drawing/2014/main" id="{86DDA16A-0B49-7744-9C11-1C552F62218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797313" y="1165306"/>
            <a:ext cx="851662" cy="878098"/>
          </a:xfrm>
          <a:prstGeom prst="rect">
            <a:avLst/>
          </a:prstGeom>
          <a:noFill/>
          <a:ln>
            <a:noFill/>
          </a:ln>
        </p:spPr>
      </p:pic>
      <p:pic>
        <p:nvPicPr>
          <p:cNvPr id="17" name="Picture 16">
            <a:extLst>
              <a:ext uri="{FF2B5EF4-FFF2-40B4-BE49-F238E27FC236}">
                <a16:creationId xmlns:a16="http://schemas.microsoft.com/office/drawing/2014/main" id="{83A7BB6A-941C-6C4A-A876-2E42CD5601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3181" y="2171310"/>
            <a:ext cx="1041556" cy="886563"/>
          </a:xfrm>
          <a:prstGeom prst="rect">
            <a:avLst/>
          </a:prstGeom>
        </p:spPr>
      </p:pic>
      <p:pic>
        <p:nvPicPr>
          <p:cNvPr id="18" name="Picture 17">
            <a:extLst>
              <a:ext uri="{FF2B5EF4-FFF2-40B4-BE49-F238E27FC236}">
                <a16:creationId xmlns:a16="http://schemas.microsoft.com/office/drawing/2014/main" id="{58AE16CA-72EC-4B4F-A84F-08B69914DD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9079" y="1172920"/>
            <a:ext cx="1041556" cy="1041557"/>
          </a:xfrm>
          <a:prstGeom prst="rect">
            <a:avLst/>
          </a:prstGeom>
        </p:spPr>
      </p:pic>
    </p:spTree>
    <p:extLst>
      <p:ext uri="{BB962C8B-B14F-4D97-AF65-F5344CB8AC3E}">
        <p14:creationId xmlns:p14="http://schemas.microsoft.com/office/powerpoint/2010/main" val="3882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Overview &amp; Community</a:t>
            </a:r>
          </a:p>
        </p:txBody>
      </p:sp>
    </p:spTree>
    <p:extLst>
      <p:ext uri="{BB962C8B-B14F-4D97-AF65-F5344CB8AC3E}">
        <p14:creationId xmlns:p14="http://schemas.microsoft.com/office/powerpoint/2010/main" val="116911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E31271-EDA8-1648-936D-95403CE7C1EE}"/>
              </a:ext>
            </a:extLst>
          </p:cNvPr>
          <p:cNvSpPr/>
          <p:nvPr/>
        </p:nvSpPr>
        <p:spPr>
          <a:xfrm>
            <a:off x="7434" y="379201"/>
            <a:ext cx="1067224" cy="369328"/>
          </a:xfrm>
          <a:prstGeom prst="rect">
            <a:avLst/>
          </a:prstGeom>
          <a:solidFill>
            <a:srgbClr val="FFFFFF"/>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914378" latinLnBrk="1" hangingPunct="0"/>
            <a:endParaRPr lang="en-US">
              <a:solidFill>
                <a:srgbClr val="000000"/>
              </a:solidFill>
              <a:latin typeface="+mj-lt"/>
              <a:ea typeface="+mj-ea"/>
              <a:cs typeface="+mj-cs"/>
              <a:sym typeface="Helvetica Neue"/>
            </a:endParaRPr>
          </a:p>
        </p:txBody>
      </p:sp>
      <p:pic>
        <p:nvPicPr>
          <p:cNvPr id="16" name="Picture 15" descr="spack-logo.pdf">
            <a:extLst>
              <a:ext uri="{FF2B5EF4-FFF2-40B4-BE49-F238E27FC236}">
                <a16:creationId xmlns:a16="http://schemas.microsoft.com/office/drawing/2014/main" id="{EF7499B5-D51F-E24D-BD91-3ED26F6CC4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4372" y="1168427"/>
            <a:ext cx="1862431" cy="1857614"/>
          </a:xfrm>
          <a:prstGeom prst="rect">
            <a:avLst/>
          </a:prstGeom>
        </p:spPr>
      </p:pic>
      <p:sp>
        <p:nvSpPr>
          <p:cNvPr id="26" name="Content Placeholder 1">
            <a:extLst>
              <a:ext uri="{FF2B5EF4-FFF2-40B4-BE49-F238E27FC236}">
                <a16:creationId xmlns:a16="http://schemas.microsoft.com/office/drawing/2014/main" id="{6E630118-00F9-064C-B347-54ACEE93EAF4}"/>
              </a:ext>
            </a:extLst>
          </p:cNvPr>
          <p:cNvSpPr txBox="1">
            <a:spLocks/>
          </p:cNvSpPr>
          <p:nvPr/>
        </p:nvSpPr>
        <p:spPr>
          <a:xfrm>
            <a:off x="142875" y="1040296"/>
            <a:ext cx="6992180" cy="3724003"/>
          </a:xfrm>
          <a:prstGeom prst="rect">
            <a:avLst/>
          </a:prstGeom>
        </p:spPr>
        <p:txBody>
          <a:bodyPr vert="horz" lIns="0" tIns="0" rIns="0" bIns="0" rtlCol="0">
            <a:normAutofit fontScale="77500" lnSpcReduction="20000"/>
          </a:bodyPr>
          <a:lstStyle>
            <a:lvl1pPr marL="0" indent="0" algn="ctr" rtl="0" eaLnBrk="1" latinLnBrk="0" hangingPunct="1">
              <a:spcBef>
                <a:spcPts val="1800"/>
              </a:spcBef>
              <a:spcAft>
                <a:spcPts val="0"/>
              </a:spcAft>
              <a:buClr>
                <a:schemeClr val="accent1">
                  <a:lumMod val="75000"/>
                </a:schemeClr>
              </a:buClr>
              <a:buSzPct val="90000"/>
              <a:buFont typeface="Wingdings" charset="2"/>
              <a:buNone/>
              <a:tabLst/>
              <a:defRPr kumimoji="0" sz="2400" b="0" kern="1200">
                <a:solidFill>
                  <a:schemeClr val="tx1"/>
                </a:solidFill>
                <a:latin typeface="Calibri" panose="020F0502020204030204" pitchFamily="34" charset="0"/>
                <a:ea typeface="+mn-ea"/>
                <a:cs typeface="Calibri" panose="020F0502020204030204" pitchFamily="34" charset="0"/>
              </a:defRPr>
            </a:lvl1pPr>
            <a:lvl2pPr marL="457200" indent="0" algn="ctr" rtl="0" eaLnBrk="1" latinLnBrk="0" hangingPunct="1">
              <a:spcBef>
                <a:spcPts val="0"/>
              </a:spcBef>
              <a:spcAft>
                <a:spcPts val="0"/>
              </a:spcAft>
              <a:buClrTx/>
              <a:buSzPct val="90000"/>
              <a:buFont typeface="Calibri" panose="020F0502020204030204" pitchFamily="34" charset="0"/>
              <a:buNone/>
              <a:defRPr kumimoji="0" sz="2000" kern="1200">
                <a:solidFill>
                  <a:schemeClr val="tx1"/>
                </a:solidFill>
                <a:latin typeface="Calibri" panose="020F0502020204030204" pitchFamily="34" charset="0"/>
                <a:ea typeface="+mn-ea"/>
                <a:cs typeface="Calibri" panose="020F0502020204030204" pitchFamily="34" charset="0"/>
              </a:defRPr>
            </a:lvl2pPr>
            <a:lvl3pPr marL="914400" indent="0" algn="ctr" rtl="0" eaLnBrk="1" latinLnBrk="0" hangingPunct="1">
              <a:spcBef>
                <a:spcPts val="0"/>
              </a:spcBef>
              <a:spcAft>
                <a:spcPts val="0"/>
              </a:spcAft>
              <a:buClrTx/>
              <a:buSzPct val="90000"/>
              <a:buFont typeface="Arial" panose="020B0604020202020204" pitchFamily="34" charset="0"/>
              <a:buNone/>
              <a:defRPr kumimoji="0" sz="1800" kern="1200">
                <a:solidFill>
                  <a:schemeClr val="tx1"/>
                </a:solidFill>
                <a:latin typeface="Calibri" panose="020F0502020204030204" pitchFamily="34" charset="0"/>
                <a:ea typeface="+mn-ea"/>
                <a:cs typeface="Calibri" panose="020F0502020204030204" pitchFamily="34" charset="0"/>
              </a:defRPr>
            </a:lvl3pPr>
            <a:lvl4pPr marL="1371600" indent="0" algn="ctr" rtl="0" eaLnBrk="1" latinLnBrk="0" hangingPunct="1">
              <a:spcBef>
                <a:spcPts val="0"/>
              </a:spcBef>
              <a:spcAft>
                <a:spcPts val="0"/>
              </a:spcAft>
              <a:buClrTx/>
              <a:buSzPct val="100000"/>
              <a:buFont typeface="Lucida Grande"/>
              <a:buNone/>
              <a:defRPr kumimoji="0" sz="1600" kern="1200">
                <a:solidFill>
                  <a:schemeClr val="tx1"/>
                </a:solidFill>
                <a:latin typeface="Calibri" panose="020F0502020204030204" pitchFamily="34" charset="0"/>
                <a:ea typeface="+mn-ea"/>
                <a:cs typeface="Calibri" panose="020F0502020204030204" pitchFamily="34" charset="0"/>
              </a:defRPr>
            </a:lvl4pPr>
            <a:lvl5pPr marL="1828800" indent="0" algn="ctr" rtl="0" eaLnBrk="1" latinLnBrk="0" hangingPunct="1">
              <a:spcBef>
                <a:spcPts val="0"/>
              </a:spcBef>
              <a:spcAft>
                <a:spcPts val="0"/>
              </a:spcAft>
              <a:buClrTx/>
              <a:buFont typeface="Arial"/>
              <a:buNone/>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2286000" indent="0" algn="ctr" rtl="0" eaLnBrk="1" latinLnBrk="0" hangingPunct="1">
              <a:spcBef>
                <a:spcPct val="20000"/>
              </a:spcBef>
              <a:buClr>
                <a:schemeClr val="accent6"/>
              </a:buClr>
              <a:buSzPct val="100000"/>
              <a:buFont typeface="Wingdings 2"/>
              <a:buNone/>
              <a:defRPr kumimoji="0" sz="1600" kern="1200">
                <a:solidFill>
                  <a:schemeClr val="tx1"/>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600" kern="1200" baseline="0">
                <a:solidFill>
                  <a:schemeClr val="tx1"/>
                </a:solidFill>
                <a:latin typeface="+mn-lt"/>
                <a:ea typeface="+mn-ea"/>
                <a:cs typeface="+mn-cs"/>
              </a:defRPr>
            </a:lvl9pPr>
          </a:lstStyle>
          <a:p>
            <a:pPr marL="178589" indent="-134538" algn="l" defTabSz="685783">
              <a:spcBef>
                <a:spcPts val="0"/>
              </a:spcBef>
              <a:buFont typeface="Arial" panose="020B0604020202020204" pitchFamily="34" charset="0"/>
              <a:buChar char="•"/>
            </a:pPr>
            <a:r>
              <a:rPr lang="en-US" sz="1800" dirty="0" err="1"/>
              <a:t>Spack</a:t>
            </a:r>
            <a:r>
              <a:rPr lang="en-US" sz="1800" dirty="0"/>
              <a:t> automates the build and installation of scientific software</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Packages are </a:t>
            </a:r>
            <a:r>
              <a:rPr lang="en-US" sz="1800" i="1" dirty="0"/>
              <a:t>parameterized, </a:t>
            </a:r>
            <a:r>
              <a:rPr lang="en-US" sz="1800" dirty="0"/>
              <a:t>so that users can easily tweak and tune configuration</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Ease of use of mainstream tools, with flexibility needed for HPC</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In addition to CLI, </a:t>
            </a:r>
            <a:r>
              <a:rPr lang="en-US" sz="1800" dirty="0" err="1"/>
              <a:t>Spack</a:t>
            </a:r>
            <a:r>
              <a:rPr lang="en-US" sz="1800" dirty="0"/>
              <a:t> also:</a:t>
            </a:r>
          </a:p>
          <a:p>
            <a:pPr marL="521489" lvl="1" indent="-134538" algn="l" defTabSz="685783">
              <a:buFont typeface="Arial" panose="020B0604020202020204" pitchFamily="34" charset="0"/>
              <a:buChar char="•"/>
            </a:pPr>
            <a:r>
              <a:rPr lang="en-US" sz="1500" dirty="0"/>
              <a:t>Generates (but does </a:t>
            </a:r>
            <a:r>
              <a:rPr lang="en-US" sz="1500" b="1" dirty="0"/>
              <a:t>not </a:t>
            </a:r>
            <a:r>
              <a:rPr lang="en-US" sz="1500" dirty="0"/>
              <a:t>require) </a:t>
            </a:r>
            <a:r>
              <a:rPr lang="en-US" sz="1500" i="1" dirty="0"/>
              <a:t>modules</a:t>
            </a:r>
          </a:p>
          <a:p>
            <a:pPr marL="521489" lvl="1" indent="-134538" algn="l" defTabSz="685783">
              <a:buFont typeface="Arial" panose="020B0604020202020204" pitchFamily="34" charset="0"/>
              <a:buChar char="•"/>
            </a:pPr>
            <a:r>
              <a:rPr lang="en-US" sz="1500" dirty="0"/>
              <a:t>Allows </a:t>
            </a:r>
            <a:r>
              <a:rPr lang="en-US" sz="1500" dirty="0" err="1"/>
              <a:t>conda</a:t>
            </a:r>
            <a:r>
              <a:rPr lang="en-US" sz="1500" dirty="0"/>
              <a:t>/</a:t>
            </a:r>
            <a:r>
              <a:rPr lang="en-US" sz="1500" dirty="0" err="1"/>
              <a:t>virtualenv</a:t>
            </a:r>
            <a:r>
              <a:rPr lang="en-US" sz="1500" dirty="0"/>
              <a:t>-like </a:t>
            </a:r>
            <a:r>
              <a:rPr lang="en-US" sz="1500" i="1" dirty="0"/>
              <a:t>environments</a:t>
            </a:r>
            <a:endParaRPr lang="en-US" sz="1500" dirty="0"/>
          </a:p>
          <a:p>
            <a:pPr marL="521489" lvl="1" indent="-134538" algn="l" defTabSz="685783">
              <a:buFont typeface="Arial" panose="020B0604020202020204" pitchFamily="34" charset="0"/>
              <a:buChar char="•"/>
            </a:pPr>
            <a:r>
              <a:rPr lang="en-US" sz="1500" dirty="0"/>
              <a:t>Provides many </a:t>
            </a:r>
            <a:r>
              <a:rPr lang="en-US" sz="1500" dirty="0" err="1"/>
              <a:t>devops</a:t>
            </a:r>
            <a:r>
              <a:rPr lang="en-US" sz="1500" dirty="0"/>
              <a:t> features (CI, container generation, more)</a:t>
            </a:r>
          </a:p>
          <a:p>
            <a:pPr marL="521489" lvl="1" indent="-134538" algn="l" defTabSz="685783">
              <a:buFont typeface="Arial" panose="020B0604020202020204" pitchFamily="34" charset="0"/>
              <a:buChar char="•"/>
            </a:pPr>
            <a:r>
              <a:rPr lang="en-US" sz="1500" dirty="0"/>
              <a:t>Supports </a:t>
            </a:r>
            <a:r>
              <a:rPr lang="en-US" sz="1500" i="1" dirty="0"/>
              <a:t>binary “</a:t>
            </a:r>
            <a:r>
              <a:rPr lang="en-US" sz="1500" i="1" dirty="0" err="1"/>
              <a:t>buildcaches</a:t>
            </a:r>
            <a:r>
              <a:rPr lang="en-US" sz="1500" i="1" dirty="0"/>
              <a:t>”</a:t>
            </a:r>
            <a:r>
              <a:rPr lang="en-US" sz="1500" dirty="0"/>
              <a:t> so that you don’t have to build everything from source</a:t>
            </a:r>
            <a:endParaRPr lang="en-US" sz="1500" i="1" dirty="0"/>
          </a:p>
        </p:txBody>
      </p:sp>
      <p:sp>
        <p:nvSpPr>
          <p:cNvPr id="28" name="TextBox 27">
            <a:extLst>
              <a:ext uri="{FF2B5EF4-FFF2-40B4-BE49-F238E27FC236}">
                <a16:creationId xmlns:a16="http://schemas.microsoft.com/office/drawing/2014/main" id="{2A361CAE-70CD-194B-AA77-4A2FFCFEED80}"/>
              </a:ext>
            </a:extLst>
          </p:cNvPr>
          <p:cNvSpPr txBox="1"/>
          <p:nvPr/>
        </p:nvSpPr>
        <p:spPr>
          <a:xfrm>
            <a:off x="402417" y="2698353"/>
            <a:ext cx="5713944" cy="589222"/>
          </a:xfrm>
          <a:prstGeom prst="rect">
            <a:avLst/>
          </a:prstGeom>
          <a:solidFill>
            <a:srgbClr val="FFFFFF"/>
          </a:solidFill>
          <a:ln>
            <a:solidFill>
              <a:schemeClr val="tx1"/>
            </a:solidFill>
          </a:ln>
          <a:effectLst>
            <a:outerShdw blurRad="50800" dist="76200" dir="2700000" algn="tl" rotWithShape="0">
              <a:prstClr val="black">
                <a:alpha val="40000"/>
              </a:prstClr>
            </a:outerShdw>
          </a:effectLst>
        </p:spPr>
        <p:txBody>
          <a:bodyPr wrap="square" lIns="205740" tIns="68580" rIns="205740" bIns="68580" numCol="2" rtlCol="0">
            <a:spAutoFit/>
          </a:bodyPr>
          <a:lstStyle/>
          <a:p>
            <a:pPr>
              <a:lnSpc>
                <a:spcPct val="130000"/>
              </a:lnSpc>
            </a:pPr>
            <a:r>
              <a:rPr lang="en-US" sz="750" dirty="0">
                <a:solidFill>
                  <a:schemeClr val="tx2">
                    <a:lumMod val="75000"/>
                  </a:schemeClr>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a:solidFill>
                  <a:srgbClr val="D31A17"/>
                </a:solidFill>
                <a:latin typeface="Menlo Regular"/>
                <a:cs typeface="Menlo Regular"/>
              </a:rPr>
              <a:t>%clang@6.0</a:t>
            </a: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 </a:t>
            </a:r>
            <a:r>
              <a:rPr lang="en-US" sz="750" dirty="0">
                <a:solidFill>
                  <a:srgbClr val="008000"/>
                </a:solidFill>
                <a:latin typeface="Menlo Regular"/>
                <a:cs typeface="Menlo Regular"/>
              </a:rPr>
              <a:t>+</a:t>
            </a:r>
            <a:r>
              <a:rPr lang="en-US" sz="750" dirty="0" err="1">
                <a:solidFill>
                  <a:srgbClr val="008000"/>
                </a:solidFill>
                <a:latin typeface="Menlo Regular"/>
                <a:cs typeface="Menlo Regular"/>
              </a:rPr>
              <a:t>threadssafe</a:t>
            </a:r>
            <a:endParaRPr lang="en-US" sz="750" dirty="0">
              <a:solidFill>
                <a:srgbClr val="03495C"/>
              </a:solidFill>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err="1">
                <a:solidFill>
                  <a:srgbClr val="660066"/>
                </a:solidFill>
                <a:latin typeface="Menlo Regular"/>
                <a:cs typeface="Menlo Regular"/>
              </a:rPr>
              <a:t>cppflags</a:t>
            </a:r>
            <a:r>
              <a:rPr lang="en-US" sz="750" dirty="0">
                <a:solidFill>
                  <a:srgbClr val="660066"/>
                </a:solidFill>
                <a:latin typeface="Menlo Regular"/>
                <a:cs typeface="Menlo Regular"/>
              </a:rPr>
              <a:t>="-O3 –g3"</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a:solidFill>
                  <a:schemeClr val="accent6">
                    <a:lumMod val="75000"/>
                  </a:schemeClr>
                </a:solidFill>
                <a:latin typeface="Menlo Regular"/>
                <a:cs typeface="Menlo Regular"/>
              </a:rPr>
              <a:t>target=</a:t>
            </a:r>
            <a:r>
              <a:rPr lang="en-US" sz="750" dirty="0" err="1">
                <a:solidFill>
                  <a:schemeClr val="accent6">
                    <a:lumMod val="75000"/>
                  </a:schemeClr>
                </a:solidFill>
                <a:latin typeface="Menlo Regular"/>
                <a:cs typeface="Menlo Regular"/>
              </a:rPr>
              <a:t>haswell</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 </a:t>
            </a:r>
            <a:r>
              <a:rPr lang="en-US" sz="750" dirty="0">
                <a:solidFill>
                  <a:srgbClr val="008000"/>
                </a:solidFill>
                <a:latin typeface="Menlo Regular"/>
                <a:cs typeface="Menlo Regular"/>
              </a:rPr>
              <a:t>+</a:t>
            </a:r>
            <a:r>
              <a:rPr lang="en-US" sz="750" dirty="0" err="1">
                <a:solidFill>
                  <a:srgbClr val="008000"/>
                </a:solidFill>
                <a:latin typeface="Menlo Regular"/>
                <a:cs typeface="Menlo Regular"/>
              </a:rPr>
              <a:t>mpi</a:t>
            </a:r>
            <a:r>
              <a:rPr lang="en-US" sz="750" dirty="0">
                <a:latin typeface="Menlo Regular"/>
                <a:cs typeface="Menlo Regular"/>
              </a:rPr>
              <a:t> ^mpich</a:t>
            </a:r>
            <a:r>
              <a:rPr lang="en-US" sz="750" dirty="0">
                <a:solidFill>
                  <a:srgbClr val="009DD9"/>
                </a:solidFill>
                <a:latin typeface="Menlo Regular"/>
                <a:cs typeface="Menlo Regular"/>
              </a:rPr>
              <a:t>@3.2</a:t>
            </a:r>
            <a:endParaRPr lang="en-US" sz="750" dirty="0">
              <a:latin typeface="Menlo Regular"/>
              <a:cs typeface="Menlo Regular"/>
            </a:endParaRPr>
          </a:p>
        </p:txBody>
      </p:sp>
      <p:sp>
        <p:nvSpPr>
          <p:cNvPr id="29" name="Rectangle 28">
            <a:extLst>
              <a:ext uri="{FF2B5EF4-FFF2-40B4-BE49-F238E27FC236}">
                <a16:creationId xmlns:a16="http://schemas.microsoft.com/office/drawing/2014/main" id="{CB03F9AB-9453-BF44-B146-B97E4FF27801}"/>
              </a:ext>
            </a:extLst>
          </p:cNvPr>
          <p:cNvSpPr/>
          <p:nvPr/>
        </p:nvSpPr>
        <p:spPr bwMode="auto">
          <a:xfrm>
            <a:off x="394412" y="1914100"/>
            <a:ext cx="2710305" cy="316264"/>
          </a:xfrm>
          <a:prstGeom prst="rect">
            <a:avLst/>
          </a:prstGeom>
          <a:solidFill>
            <a:srgbClr val="FFFFFF"/>
          </a:solidFill>
          <a:ln>
            <a:solidFill>
              <a:schemeClr val="tx1"/>
            </a:solidFill>
            <a:headEnd/>
            <a:tailEnd/>
          </a:ln>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r>
              <a:rPr lang="en-US" sz="800" dirty="0">
                <a:solidFill>
                  <a:srgbClr val="0E6E6D"/>
                </a:solidFill>
                <a:latin typeface="Consolas"/>
              </a:rPr>
              <a:t>$ </a:t>
            </a:r>
            <a:r>
              <a:rPr lang="en-US" sz="800" dirty="0">
                <a:solidFill>
                  <a:srgbClr val="313131"/>
                </a:solidFill>
                <a:latin typeface="Consolas"/>
              </a:rPr>
              <a:t>git clone https://github.com/spack/spack</a:t>
            </a:r>
          </a:p>
          <a:p>
            <a:r>
              <a:rPr lang="en-US" sz="800" dirty="0">
                <a:solidFill>
                  <a:srgbClr val="0E6E6D"/>
                </a:solidFill>
                <a:latin typeface="Consolas"/>
              </a:rPr>
              <a:t>$</a:t>
            </a:r>
            <a:r>
              <a:rPr lang="en-US" sz="800" dirty="0">
                <a:solidFill>
                  <a:srgbClr val="313131"/>
                </a:solidFill>
                <a:latin typeface="Consolas"/>
              </a:rPr>
              <a:t> </a:t>
            </a:r>
            <a:r>
              <a:rPr lang="en-US" sz="800" dirty="0" err="1">
                <a:solidFill>
                  <a:srgbClr val="313131"/>
                </a:solidFill>
                <a:latin typeface="Consolas"/>
              </a:rPr>
              <a:t>spack</a:t>
            </a:r>
            <a:r>
              <a:rPr lang="en-US" sz="800" dirty="0">
                <a:solidFill>
                  <a:srgbClr val="313131"/>
                </a:solidFill>
                <a:latin typeface="Consolas"/>
              </a:rPr>
              <a:t> install hdf5</a:t>
            </a:r>
          </a:p>
        </p:txBody>
      </p:sp>
      <p:sp>
        <p:nvSpPr>
          <p:cNvPr id="30" name="TextBox 29">
            <a:extLst>
              <a:ext uri="{FF2B5EF4-FFF2-40B4-BE49-F238E27FC236}">
                <a16:creationId xmlns:a16="http://schemas.microsoft.com/office/drawing/2014/main" id="{7EAD4728-ACB9-E745-8A9B-8BE19B1E9FE6}"/>
              </a:ext>
            </a:extLst>
          </p:cNvPr>
          <p:cNvSpPr txBox="1"/>
          <p:nvPr/>
        </p:nvSpPr>
        <p:spPr>
          <a:xfrm>
            <a:off x="333142" y="1605111"/>
            <a:ext cx="3291286" cy="300082"/>
          </a:xfrm>
          <a:prstGeom prst="rect">
            <a:avLst/>
          </a:prstGeom>
          <a:noFill/>
        </p:spPr>
        <p:txBody>
          <a:bodyPr wrap="none" rtlCol="0">
            <a:spAutoFit/>
          </a:bodyPr>
          <a:lstStyle/>
          <a:p>
            <a:r>
              <a:rPr lang="en-US" sz="1350" b="1" dirty="0">
                <a:solidFill>
                  <a:schemeClr val="accent1">
                    <a:lumMod val="75000"/>
                  </a:schemeClr>
                </a:solidFill>
              </a:rPr>
              <a:t>No installation required: clone and go</a:t>
            </a:r>
          </a:p>
        </p:txBody>
      </p:sp>
      <p:sp>
        <p:nvSpPr>
          <p:cNvPr id="31" name="TextBox 30">
            <a:extLst>
              <a:ext uri="{FF2B5EF4-FFF2-40B4-BE49-F238E27FC236}">
                <a16:creationId xmlns:a16="http://schemas.microsoft.com/office/drawing/2014/main" id="{2E5DFDC9-BD5C-754A-A961-69F2DCAB6FA6}"/>
              </a:ext>
            </a:extLst>
          </p:cNvPr>
          <p:cNvSpPr txBox="1"/>
          <p:nvPr/>
        </p:nvSpPr>
        <p:spPr>
          <a:xfrm>
            <a:off x="333338" y="2350042"/>
            <a:ext cx="3917156" cy="300082"/>
          </a:xfrm>
          <a:prstGeom prst="rect">
            <a:avLst/>
          </a:prstGeom>
          <a:noFill/>
        </p:spPr>
        <p:txBody>
          <a:bodyPr wrap="square" rtlCol="0">
            <a:spAutoFit/>
          </a:bodyPr>
          <a:lstStyle/>
          <a:p>
            <a:pPr algn="l"/>
            <a:r>
              <a:rPr lang="en-US" sz="1350" b="1" dirty="0">
                <a:solidFill>
                  <a:schemeClr val="accent1">
                    <a:lumMod val="75000"/>
                  </a:schemeClr>
                </a:solidFill>
              </a:rPr>
              <a:t>Simple syntax enables complex installs</a:t>
            </a:r>
          </a:p>
        </p:txBody>
      </p:sp>
      <p:grpSp>
        <p:nvGrpSpPr>
          <p:cNvPr id="32" name="Group 31">
            <a:extLst>
              <a:ext uri="{FF2B5EF4-FFF2-40B4-BE49-F238E27FC236}">
                <a16:creationId xmlns:a16="http://schemas.microsoft.com/office/drawing/2014/main" id="{78D7F8F7-9FCC-1D44-A01B-1DD0DD04AA24}"/>
              </a:ext>
            </a:extLst>
          </p:cNvPr>
          <p:cNvGrpSpPr/>
          <p:nvPr/>
        </p:nvGrpSpPr>
        <p:grpSpPr>
          <a:xfrm>
            <a:off x="6626464" y="3026041"/>
            <a:ext cx="2595683" cy="361950"/>
            <a:chOff x="5735848" y="3427965"/>
            <a:chExt cx="3341278" cy="482600"/>
          </a:xfrm>
        </p:grpSpPr>
        <p:pic>
          <p:nvPicPr>
            <p:cNvPr id="33" name="Picture 32" descr="gh-logo.pdf">
              <a:extLst>
                <a:ext uri="{FF2B5EF4-FFF2-40B4-BE49-F238E27FC236}">
                  <a16:creationId xmlns:a16="http://schemas.microsoft.com/office/drawing/2014/main" id="{AAD30563-9D3F-F942-B67E-CF3329DE62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34" name="TextBox 33">
              <a:extLst>
                <a:ext uri="{FF2B5EF4-FFF2-40B4-BE49-F238E27FC236}">
                  <a16:creationId xmlns:a16="http://schemas.microsoft.com/office/drawing/2014/main" id="{BB2D0D43-F4E9-7548-9965-1F50713A14D4}"/>
                </a:ext>
              </a:extLst>
            </p:cNvPr>
            <p:cNvSpPr txBox="1"/>
            <p:nvPr/>
          </p:nvSpPr>
          <p:spPr>
            <a:xfrm>
              <a:off x="6205748" y="3479678"/>
              <a:ext cx="2871378" cy="430887"/>
            </a:xfrm>
            <a:prstGeom prst="rect">
              <a:avLst/>
            </a:prstGeom>
            <a:noFill/>
          </p:spPr>
          <p:txBody>
            <a:bodyPr wrap="square" rtlCol="0">
              <a:spAutoFit/>
            </a:bodyPr>
            <a:lstStyle/>
            <a:p>
              <a:r>
                <a:rPr lang="en-US" sz="1500" b="1" dirty="0" err="1">
                  <a:latin typeface="Calibri"/>
                  <a:cs typeface="Calibri"/>
                </a:rPr>
                <a:t>github.com</a:t>
              </a:r>
              <a:r>
                <a:rPr lang="en-US" sz="1500" b="1" dirty="0">
                  <a:latin typeface="Calibri"/>
                  <a:cs typeface="Calibri"/>
                </a:rPr>
                <a:t>/</a:t>
              </a:r>
              <a:r>
                <a:rPr lang="en-US" sz="1500" b="1" dirty="0" err="1">
                  <a:latin typeface="Calibri"/>
                  <a:cs typeface="Calibri"/>
                </a:rPr>
                <a:t>spack</a:t>
              </a:r>
              <a:r>
                <a:rPr lang="en-US" sz="1500" b="1" dirty="0">
                  <a:latin typeface="Calibri"/>
                  <a:cs typeface="Calibri"/>
                </a:rPr>
                <a:t>/</a:t>
              </a:r>
              <a:r>
                <a:rPr lang="en-US" sz="1500" b="1" dirty="0" err="1">
                  <a:latin typeface="Calibri"/>
                  <a:cs typeface="Calibri"/>
                </a:rPr>
                <a:t>spack</a:t>
              </a:r>
              <a:endParaRPr lang="en-US" sz="1500" b="1" dirty="0">
                <a:latin typeface="Calibri"/>
                <a:cs typeface="Calibri"/>
              </a:endParaRPr>
            </a:p>
          </p:txBody>
        </p:sp>
      </p:grpSp>
      <p:sp>
        <p:nvSpPr>
          <p:cNvPr id="13" name="Title 1">
            <a:extLst>
              <a:ext uri="{FF2B5EF4-FFF2-40B4-BE49-F238E27FC236}">
                <a16:creationId xmlns:a16="http://schemas.microsoft.com/office/drawing/2014/main" id="{F18D1328-30B3-6F4D-939C-B3D94EBD5E6A}"/>
              </a:ext>
            </a:extLst>
          </p:cNvPr>
          <p:cNvSpPr>
            <a:spLocks noGrp="1"/>
          </p:cNvSpPr>
          <p:nvPr>
            <p:ph type="title"/>
          </p:nvPr>
        </p:nvSpPr>
        <p:spPr>
          <a:xfrm>
            <a:off x="142875" y="172513"/>
            <a:ext cx="8743950" cy="681166"/>
          </a:xfrm>
        </p:spPr>
        <p:txBody>
          <a:bodyPr/>
          <a:lstStyle/>
          <a:p>
            <a:r>
              <a:rPr lang="en-US" dirty="0" err="1"/>
              <a:t>Spack</a:t>
            </a:r>
            <a:r>
              <a:rPr lang="en-US" dirty="0"/>
              <a:t> enables Software distribution for HPC</a:t>
            </a:r>
          </a:p>
        </p:txBody>
      </p:sp>
    </p:spTree>
    <p:extLst>
      <p:ext uri="{BB962C8B-B14F-4D97-AF65-F5344CB8AC3E}">
        <p14:creationId xmlns:p14="http://schemas.microsoft.com/office/powerpoint/2010/main" val="31579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457200" y="1081080"/>
            <a:ext cx="8228520" cy="36792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57240">
              <a:lnSpc>
                <a:spcPct val="100000"/>
              </a:lnSpc>
              <a:spcBef>
                <a:spcPts val="1800"/>
              </a:spcBef>
            </a:pPr>
            <a:r>
              <a:rPr lang="en-US" sz="2400" b="1" strike="noStrike" spc="-1">
                <a:solidFill>
                  <a:srgbClr val="000000"/>
                </a:solidFill>
                <a:latin typeface="Calibri"/>
                <a:ea typeface="DejaVu Sans"/>
              </a:rPr>
              <a:t>People who want to use or distribute software for HPC!</a:t>
            </a:r>
            <a:endParaRPr lang="en-US" sz="24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End Users of HPC Software</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Install and run HPC applications and tools</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HPC Application Teams</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Manage third-party dependency libraries</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Package Developers</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People who want to package their own software for distribution</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User support teams at HPC Centers</a:t>
            </a:r>
            <a:endParaRPr lang="en-US" sz="2400" b="0" strike="noStrike" spc="-1">
              <a:latin typeface="Arial"/>
            </a:endParaRPr>
          </a:p>
          <a:p>
            <a:pPr marL="857160" lvl="1" indent="-456120">
              <a:lnSpc>
                <a:spcPct val="100000"/>
              </a:lnSpc>
              <a:buClr>
                <a:srgbClr val="000000"/>
              </a:buClr>
              <a:buSzPct val="90000"/>
              <a:buFont typeface="Calibri"/>
              <a:buChar char="—"/>
            </a:pPr>
            <a:r>
              <a:rPr lang="en-US" sz="2200" b="0" strike="noStrike" spc="-1">
                <a:solidFill>
                  <a:srgbClr val="000000"/>
                </a:solidFill>
                <a:latin typeface="Calibri"/>
                <a:ea typeface="DejaVu Sans"/>
              </a:rPr>
              <a:t>People who deploy software for users at large HPC sites</a:t>
            </a:r>
            <a:endParaRPr lang="en-US" sz="2200" b="0" strike="noStrike" spc="-1">
              <a:latin typeface="Arial"/>
            </a:endParaRPr>
          </a:p>
        </p:txBody>
      </p:sp>
      <p:sp>
        <p:nvSpPr>
          <p:cNvPr id="320"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a:lnSpc>
                <a:spcPct val="90000"/>
              </a:lnSpc>
            </a:pPr>
            <a:r>
              <a:rPr lang="en-US" sz="2400" b="1" strike="noStrike" spc="-1" dirty="0">
                <a:solidFill>
                  <a:srgbClr val="376092"/>
                </a:solidFill>
                <a:latin typeface="Calibri"/>
                <a:ea typeface="DejaVu Sans"/>
              </a:rPr>
              <a:t>Who can use </a:t>
            </a:r>
            <a:r>
              <a:rPr lang="en-US" sz="2400" b="1" strike="noStrike" spc="-1" dirty="0" err="1">
                <a:solidFill>
                  <a:srgbClr val="376092"/>
                </a:solidFill>
                <a:latin typeface="Calibri"/>
                <a:ea typeface="DejaVu Sans"/>
              </a:rPr>
              <a:t>Spack</a:t>
            </a:r>
            <a:r>
              <a:rPr lang="en-US" sz="2400" b="1" strike="noStrike" spc="-1" dirty="0">
                <a:solidFill>
                  <a:srgbClr val="376092"/>
                </a:solidFill>
                <a:latin typeface="Calibri"/>
                <a:ea typeface="DejaVu Sans"/>
              </a:rPr>
              <a:t>?</a:t>
            </a:r>
            <a:endParaRPr lang="en-US" sz="2400" b="0" strike="noStrike" spc="-1" dirty="0">
              <a:latin typeface="Arial"/>
            </a:endParaRPr>
          </a:p>
        </p:txBody>
      </p:sp>
    </p:spTree>
    <p:extLst>
      <p:ext uri="{BB962C8B-B14F-4D97-AF65-F5344CB8AC3E}">
        <p14:creationId xmlns:p14="http://schemas.microsoft.com/office/powerpoint/2010/main" val="2955605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37F3C20-0C79-4941-9926-0E31D98905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991" y="1206393"/>
            <a:ext cx="1722452" cy="1144111"/>
          </a:xfrm>
          <a:prstGeom prst="rect">
            <a:avLst/>
          </a:prstGeom>
        </p:spPr>
      </p:pic>
      <p:sp>
        <p:nvSpPr>
          <p:cNvPr id="3" name="Content Placeholder 2">
            <a:extLst>
              <a:ext uri="{FF2B5EF4-FFF2-40B4-BE49-F238E27FC236}">
                <a16:creationId xmlns:a16="http://schemas.microsoft.com/office/drawing/2014/main" id="{5F53F566-F8CD-2F4A-889C-AC096753E086}"/>
              </a:ext>
            </a:extLst>
          </p:cNvPr>
          <p:cNvSpPr>
            <a:spLocks noGrp="1"/>
          </p:cNvSpPr>
          <p:nvPr>
            <p:ph idx="1"/>
          </p:nvPr>
        </p:nvSpPr>
        <p:spPr>
          <a:xfrm>
            <a:off x="114301" y="3372256"/>
            <a:ext cx="5500688" cy="1322962"/>
          </a:xfrm>
        </p:spPr>
        <p:txBody>
          <a:bodyPr>
            <a:normAutofit/>
          </a:bodyPr>
          <a:lstStyle/>
          <a:p>
            <a:pPr>
              <a:spcBef>
                <a:spcPts val="750"/>
              </a:spcBef>
            </a:pPr>
            <a:r>
              <a:rPr lang="en-US" sz="1600" dirty="0"/>
              <a:t>Used for building software on the three U.S. </a:t>
            </a:r>
            <a:r>
              <a:rPr lang="en-US" sz="1600" dirty="0" err="1"/>
              <a:t>exascale</a:t>
            </a:r>
            <a:r>
              <a:rPr lang="en-US" sz="1600" dirty="0"/>
              <a:t> systems</a:t>
            </a:r>
          </a:p>
          <a:p>
            <a:pPr>
              <a:spcBef>
                <a:spcPts val="750"/>
              </a:spcBef>
            </a:pPr>
            <a:r>
              <a:rPr lang="en-US" sz="1600" dirty="0"/>
              <a:t>ECP built the Extreme Scale Scientific Software Stack (E4S) with Spack – more at </a:t>
            </a:r>
            <a:r>
              <a:rPr lang="en-US" sz="1600" dirty="0">
                <a:hlinkClick r:id="rId3"/>
              </a:rPr>
              <a:t>https://e4s.io</a:t>
            </a:r>
            <a:endParaRPr lang="en-US" sz="1600" dirty="0"/>
          </a:p>
          <a:p>
            <a:pPr>
              <a:spcBef>
                <a:spcPts val="750"/>
              </a:spcBef>
            </a:pPr>
            <a:r>
              <a:rPr lang="en-US" sz="1600" dirty="0"/>
              <a:t>Project continues on ASC and ASCR funding</a:t>
            </a:r>
          </a:p>
        </p:txBody>
      </p:sp>
      <p:sp>
        <p:nvSpPr>
          <p:cNvPr id="2" name="Title 1">
            <a:extLst>
              <a:ext uri="{FF2B5EF4-FFF2-40B4-BE49-F238E27FC236}">
                <a16:creationId xmlns:a16="http://schemas.microsoft.com/office/drawing/2014/main" id="{F74185A6-2AC0-784F-8A3B-E5DD476BE18A}"/>
              </a:ext>
            </a:extLst>
          </p:cNvPr>
          <p:cNvSpPr>
            <a:spLocks noGrp="1"/>
          </p:cNvSpPr>
          <p:nvPr>
            <p:ph type="title"/>
          </p:nvPr>
        </p:nvSpPr>
        <p:spPr>
          <a:xfrm>
            <a:off x="253721" y="126950"/>
            <a:ext cx="8229600" cy="756578"/>
          </a:xfrm>
        </p:spPr>
        <p:txBody>
          <a:bodyPr>
            <a:normAutofit/>
          </a:bodyPr>
          <a:lstStyle/>
          <a:p>
            <a:r>
              <a:rPr lang="en-US" dirty="0"/>
              <a:t>Spack was critical for ECP’s mission to create a </a:t>
            </a:r>
            <a:br>
              <a:rPr lang="en-US" dirty="0"/>
            </a:br>
            <a:r>
              <a:rPr lang="en-US" dirty="0"/>
              <a:t>robust, capable exascale software ecosystem.</a:t>
            </a:r>
          </a:p>
        </p:txBody>
      </p:sp>
      <p:pic>
        <p:nvPicPr>
          <p:cNvPr id="7" name="Picture 6" descr="Graphical user interface, website&#10;&#10;Description automatically generated">
            <a:extLst>
              <a:ext uri="{FF2B5EF4-FFF2-40B4-BE49-F238E27FC236}">
                <a16:creationId xmlns:a16="http://schemas.microsoft.com/office/drawing/2014/main" id="{D64F83FF-2F76-8540-A996-6626838830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0873" y="277360"/>
            <a:ext cx="1846635" cy="17323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3360CDE-8B6B-E24A-B629-2B6B1F4531C3}"/>
              </a:ext>
            </a:extLst>
          </p:cNvPr>
          <p:cNvSpPr txBox="1"/>
          <p:nvPr/>
        </p:nvSpPr>
        <p:spPr>
          <a:xfrm>
            <a:off x="6948902" y="2088407"/>
            <a:ext cx="1608133" cy="369332"/>
          </a:xfrm>
          <a:prstGeom prst="rect">
            <a:avLst/>
          </a:prstGeom>
          <a:noFill/>
        </p:spPr>
        <p:txBody>
          <a:bodyPr wrap="none" rtlCol="0">
            <a:spAutoFit/>
          </a:bodyPr>
          <a:lstStyle/>
          <a:p>
            <a:r>
              <a:rPr lang="en-US" b="1" dirty="0"/>
              <a:t>https://e4s.io</a:t>
            </a:r>
          </a:p>
        </p:txBody>
      </p:sp>
      <p:pic>
        <p:nvPicPr>
          <p:cNvPr id="25" name="Picture 24">
            <a:extLst>
              <a:ext uri="{FF2B5EF4-FFF2-40B4-BE49-F238E27FC236}">
                <a16:creationId xmlns:a16="http://schemas.microsoft.com/office/drawing/2014/main" id="{2554EE79-9B34-7442-B547-E0E8FFEDA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1113" y="1357459"/>
            <a:ext cx="1861408" cy="810260"/>
          </a:xfrm>
          <a:prstGeom prst="rect">
            <a:avLst/>
          </a:prstGeom>
        </p:spPr>
      </p:pic>
      <p:pic>
        <p:nvPicPr>
          <p:cNvPr id="26" name="Picture 25">
            <a:extLst>
              <a:ext uri="{FF2B5EF4-FFF2-40B4-BE49-F238E27FC236}">
                <a16:creationId xmlns:a16="http://schemas.microsoft.com/office/drawing/2014/main" id="{C2702546-C1E8-2942-9D6B-2C938B9854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941739" y="985312"/>
            <a:ext cx="1832407" cy="900050"/>
          </a:xfrm>
          <a:prstGeom prst="rect">
            <a:avLst/>
          </a:prstGeom>
        </p:spPr>
      </p:pic>
      <p:pic>
        <p:nvPicPr>
          <p:cNvPr id="6" name="Picture 5">
            <a:extLst>
              <a:ext uri="{FF2B5EF4-FFF2-40B4-BE49-F238E27FC236}">
                <a16:creationId xmlns:a16="http://schemas.microsoft.com/office/drawing/2014/main" id="{FEC85791-2F61-224F-BA12-19B9029466E8}"/>
              </a:ext>
            </a:extLst>
          </p:cNvPr>
          <p:cNvPicPr>
            <a:picLocks noChangeAspect="1"/>
          </p:cNvPicPr>
          <p:nvPr/>
        </p:nvPicPr>
        <p:blipFill>
          <a:blip r:embed="rId7"/>
          <a:stretch>
            <a:fillRect/>
          </a:stretch>
        </p:blipFill>
        <p:spPr>
          <a:xfrm>
            <a:off x="1556550" y="1851571"/>
            <a:ext cx="2699615" cy="1225592"/>
          </a:xfrm>
          <a:prstGeom prst="rect">
            <a:avLst/>
          </a:prstGeom>
        </p:spPr>
      </p:pic>
      <p:sp>
        <p:nvSpPr>
          <p:cNvPr id="10" name="TextBox 9">
            <a:extLst>
              <a:ext uri="{FF2B5EF4-FFF2-40B4-BE49-F238E27FC236}">
                <a16:creationId xmlns:a16="http://schemas.microsoft.com/office/drawing/2014/main" id="{BCA6806C-5A0A-C949-8C75-0E4EC948F11C}"/>
              </a:ext>
            </a:extLst>
          </p:cNvPr>
          <p:cNvSpPr txBox="1"/>
          <p:nvPr/>
        </p:nvSpPr>
        <p:spPr>
          <a:xfrm>
            <a:off x="5652199" y="4334330"/>
            <a:ext cx="3330053" cy="466281"/>
          </a:xfrm>
          <a:prstGeom prst="rect">
            <a:avLst/>
          </a:prstGeom>
          <a:noFill/>
        </p:spPr>
        <p:txBody>
          <a:bodyPr wrap="square" rtlCol="0">
            <a:spAutoFit/>
          </a:bodyPr>
          <a:lstStyle/>
          <a:p>
            <a:pPr algn="ctr">
              <a:lnSpc>
                <a:spcPct val="90000"/>
              </a:lnSpc>
            </a:pPr>
            <a:r>
              <a:rPr lang="en-US" sz="1350" dirty="0"/>
              <a:t>Spack was the most depended-upon</a:t>
            </a:r>
            <a:br>
              <a:rPr lang="en-US" sz="1350" dirty="0"/>
            </a:br>
            <a:r>
              <a:rPr lang="en-US" sz="1350" dirty="0"/>
              <a:t>project in ECP</a:t>
            </a:r>
          </a:p>
        </p:txBody>
      </p:sp>
      <p:pic>
        <p:nvPicPr>
          <p:cNvPr id="11" name="Picture 10" descr="Chart&#10;&#10;Description automatically generated">
            <a:extLst>
              <a:ext uri="{FF2B5EF4-FFF2-40B4-BE49-F238E27FC236}">
                <a16:creationId xmlns:a16="http://schemas.microsoft.com/office/drawing/2014/main" id="{66C46A60-29A3-C44F-B272-B70D4FCF313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88000" y="2841170"/>
            <a:ext cx="3447981" cy="1424355"/>
          </a:xfrm>
          <a:prstGeom prst="rect">
            <a:avLst/>
          </a:prstGeom>
        </p:spPr>
      </p:pic>
      <p:sp>
        <p:nvSpPr>
          <p:cNvPr id="4" name="Rectangle 3">
            <a:extLst>
              <a:ext uri="{FF2B5EF4-FFF2-40B4-BE49-F238E27FC236}">
                <a16:creationId xmlns:a16="http://schemas.microsoft.com/office/drawing/2014/main" id="{30A4B5A6-9D75-7649-BC7A-E67532711A19}"/>
              </a:ext>
            </a:extLst>
          </p:cNvPr>
          <p:cNvSpPr/>
          <p:nvPr/>
        </p:nvSpPr>
        <p:spPr>
          <a:xfrm>
            <a:off x="5712488" y="2984363"/>
            <a:ext cx="233624" cy="1092758"/>
          </a:xfrm>
          <a:prstGeom prst="rect">
            <a:avLst/>
          </a:prstGeom>
          <a:noFill/>
          <a:ln w="38100">
            <a:solidFill>
              <a:srgbClr val="C0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Tree>
    <p:extLst>
      <p:ext uri="{BB962C8B-B14F-4D97-AF65-F5344CB8AC3E}">
        <p14:creationId xmlns:p14="http://schemas.microsoft.com/office/powerpoint/2010/main" val="177201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3E7D-5C40-8289-461C-77EAA8FFAF2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17A4A5-2038-8511-AA13-B379C3D13C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7046" y="354812"/>
            <a:ext cx="3105650" cy="124226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B67BA9A-7181-16C1-A83B-BFC262218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51" y="1768686"/>
            <a:ext cx="3067846" cy="133704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2B8E62F-3E59-F3EC-4E0F-F142D3D1BFAA}"/>
              </a:ext>
            </a:extLst>
          </p:cNvPr>
          <p:cNvPicPr>
            <a:picLocks noChangeAspect="1"/>
          </p:cNvPicPr>
          <p:nvPr/>
        </p:nvPicPr>
        <p:blipFill>
          <a:blip r:embed="rId5"/>
          <a:stretch>
            <a:fillRect/>
          </a:stretch>
        </p:blipFill>
        <p:spPr>
          <a:xfrm>
            <a:off x="177047" y="3277340"/>
            <a:ext cx="3105651" cy="15528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99B7B33-4FB9-D35A-3820-65BE2B93E25A}"/>
              </a:ext>
            </a:extLst>
          </p:cNvPr>
          <p:cNvPicPr>
            <a:picLocks noChangeAspect="1"/>
          </p:cNvPicPr>
          <p:nvPr/>
        </p:nvPicPr>
        <p:blipFill>
          <a:blip r:embed="rId6"/>
          <a:stretch>
            <a:fillRect/>
          </a:stretch>
        </p:blipFill>
        <p:spPr>
          <a:xfrm>
            <a:off x="6067823" y="229013"/>
            <a:ext cx="2930053" cy="146502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BA2C4B1-C558-7E48-F5DA-AF1F020BB4AF}"/>
              </a:ext>
            </a:extLst>
          </p:cNvPr>
          <p:cNvPicPr>
            <a:picLocks noChangeAspect="1"/>
          </p:cNvPicPr>
          <p:nvPr/>
        </p:nvPicPr>
        <p:blipFill>
          <a:blip r:embed="rId7"/>
          <a:stretch>
            <a:fillRect/>
          </a:stretch>
        </p:blipFill>
        <p:spPr>
          <a:xfrm>
            <a:off x="6068208" y="3471420"/>
            <a:ext cx="2898746" cy="144937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A972FF2-70B0-2977-C9C3-AA4FBA40DABA}"/>
              </a:ext>
            </a:extLst>
          </p:cNvPr>
          <p:cNvPicPr>
            <a:picLocks noChangeAspect="1"/>
          </p:cNvPicPr>
          <p:nvPr/>
        </p:nvPicPr>
        <p:blipFill>
          <a:blip r:embed="rId8"/>
          <a:stretch>
            <a:fillRect/>
          </a:stretch>
        </p:blipFill>
        <p:spPr>
          <a:xfrm>
            <a:off x="6068206" y="1886204"/>
            <a:ext cx="2898748" cy="1449373"/>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769C8C6-8145-202A-89CA-6270B8286FF6}"/>
              </a:ext>
            </a:extLst>
          </p:cNvPr>
          <p:cNvSpPr/>
          <p:nvPr/>
        </p:nvSpPr>
        <p:spPr>
          <a:xfrm>
            <a:off x="400793" y="489857"/>
            <a:ext cx="2744947" cy="826194"/>
          </a:xfrm>
          <a:prstGeom prst="rect">
            <a:avLst/>
          </a:prstGeom>
          <a:noFill/>
          <a:ln w="57150">
            <a:solidFill>
              <a:srgbClr val="00B050"/>
            </a:solidFill>
            <a:prstDash val="solid"/>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15" name="TextBox 14">
            <a:extLst>
              <a:ext uri="{FF2B5EF4-FFF2-40B4-BE49-F238E27FC236}">
                <a16:creationId xmlns:a16="http://schemas.microsoft.com/office/drawing/2014/main" id="{F6247670-1439-CF0E-0661-51AD385E6B7F}"/>
              </a:ext>
            </a:extLst>
          </p:cNvPr>
          <p:cNvSpPr txBox="1"/>
          <p:nvPr/>
        </p:nvSpPr>
        <p:spPr>
          <a:xfrm>
            <a:off x="3457281" y="968605"/>
            <a:ext cx="569387" cy="279307"/>
          </a:xfrm>
          <a:prstGeom prst="rect">
            <a:avLst/>
          </a:prstGeom>
          <a:noFill/>
        </p:spPr>
        <p:txBody>
          <a:bodyPr wrap="none" rtlCol="0">
            <a:spAutoFit/>
          </a:bodyPr>
          <a:lstStyle/>
          <a:p>
            <a:pPr algn="l">
              <a:lnSpc>
                <a:spcPct val="90000"/>
              </a:lnSpc>
            </a:pPr>
            <a:r>
              <a:rPr lang="en-US" sz="1350" dirty="0"/>
              <a:t>2016</a:t>
            </a:r>
          </a:p>
        </p:txBody>
      </p:sp>
      <p:sp>
        <p:nvSpPr>
          <p:cNvPr id="16" name="TextBox 15">
            <a:extLst>
              <a:ext uri="{FF2B5EF4-FFF2-40B4-BE49-F238E27FC236}">
                <a16:creationId xmlns:a16="http://schemas.microsoft.com/office/drawing/2014/main" id="{B372FA3B-FED9-90B7-5A78-694FBAB4B585}"/>
              </a:ext>
            </a:extLst>
          </p:cNvPr>
          <p:cNvSpPr txBox="1"/>
          <p:nvPr/>
        </p:nvSpPr>
        <p:spPr>
          <a:xfrm>
            <a:off x="3457281" y="2248293"/>
            <a:ext cx="684803" cy="466281"/>
          </a:xfrm>
          <a:prstGeom prst="rect">
            <a:avLst/>
          </a:prstGeom>
          <a:noFill/>
        </p:spPr>
        <p:txBody>
          <a:bodyPr wrap="none" rtlCol="0">
            <a:spAutoFit/>
          </a:bodyPr>
          <a:lstStyle/>
          <a:p>
            <a:pPr algn="l">
              <a:lnSpc>
                <a:spcPct val="90000"/>
              </a:lnSpc>
            </a:pPr>
            <a:r>
              <a:rPr lang="en-US" sz="1350" dirty="0"/>
              <a:t>Spring</a:t>
            </a:r>
            <a:br>
              <a:rPr lang="en-US" sz="1350" dirty="0"/>
            </a:br>
            <a:r>
              <a:rPr lang="en-US" sz="1350" dirty="0"/>
              <a:t>2018</a:t>
            </a:r>
          </a:p>
        </p:txBody>
      </p:sp>
      <p:sp>
        <p:nvSpPr>
          <p:cNvPr id="17" name="TextBox 16">
            <a:extLst>
              <a:ext uri="{FF2B5EF4-FFF2-40B4-BE49-F238E27FC236}">
                <a16:creationId xmlns:a16="http://schemas.microsoft.com/office/drawing/2014/main" id="{49369529-27C1-9C8F-10E8-1234349393A2}"/>
              </a:ext>
            </a:extLst>
          </p:cNvPr>
          <p:cNvSpPr txBox="1"/>
          <p:nvPr/>
        </p:nvSpPr>
        <p:spPr>
          <a:xfrm>
            <a:off x="3471421" y="3923907"/>
            <a:ext cx="569387" cy="466281"/>
          </a:xfrm>
          <a:prstGeom prst="rect">
            <a:avLst/>
          </a:prstGeom>
          <a:noFill/>
        </p:spPr>
        <p:txBody>
          <a:bodyPr wrap="none" rtlCol="0">
            <a:spAutoFit/>
          </a:bodyPr>
          <a:lstStyle/>
          <a:p>
            <a:pPr algn="l">
              <a:lnSpc>
                <a:spcPct val="90000"/>
              </a:lnSpc>
            </a:pPr>
            <a:r>
              <a:rPr lang="en-US" sz="1350" dirty="0"/>
              <a:t>Fall</a:t>
            </a:r>
            <a:br>
              <a:rPr lang="en-US" sz="1350" dirty="0"/>
            </a:br>
            <a:r>
              <a:rPr lang="en-US" sz="1350" dirty="0"/>
              <a:t>2018</a:t>
            </a:r>
          </a:p>
        </p:txBody>
      </p:sp>
      <p:sp>
        <p:nvSpPr>
          <p:cNvPr id="18" name="TextBox 17">
            <a:extLst>
              <a:ext uri="{FF2B5EF4-FFF2-40B4-BE49-F238E27FC236}">
                <a16:creationId xmlns:a16="http://schemas.microsoft.com/office/drawing/2014/main" id="{29B936CC-6851-0A46-CBD3-829DCFE852F0}"/>
              </a:ext>
            </a:extLst>
          </p:cNvPr>
          <p:cNvSpPr txBox="1"/>
          <p:nvPr/>
        </p:nvSpPr>
        <p:spPr>
          <a:xfrm>
            <a:off x="5500107" y="804910"/>
            <a:ext cx="569388" cy="466281"/>
          </a:xfrm>
          <a:prstGeom prst="rect">
            <a:avLst/>
          </a:prstGeom>
          <a:noFill/>
        </p:spPr>
        <p:txBody>
          <a:bodyPr wrap="none" rtlCol="0">
            <a:spAutoFit/>
          </a:bodyPr>
          <a:lstStyle/>
          <a:p>
            <a:pPr algn="r">
              <a:lnSpc>
                <a:spcPct val="90000"/>
              </a:lnSpc>
            </a:pPr>
            <a:r>
              <a:rPr lang="en-US" sz="1350" dirty="0"/>
              <a:t>Fall</a:t>
            </a:r>
            <a:br>
              <a:rPr lang="en-US" sz="1350" dirty="0"/>
            </a:br>
            <a:r>
              <a:rPr lang="en-US" sz="1350" dirty="0"/>
              <a:t>2020</a:t>
            </a:r>
          </a:p>
        </p:txBody>
      </p:sp>
      <p:sp>
        <p:nvSpPr>
          <p:cNvPr id="19" name="TextBox 18">
            <a:extLst>
              <a:ext uri="{FF2B5EF4-FFF2-40B4-BE49-F238E27FC236}">
                <a16:creationId xmlns:a16="http://schemas.microsoft.com/office/drawing/2014/main" id="{2B29C28C-7E35-CF33-D4E7-6C6695F75136}"/>
              </a:ext>
            </a:extLst>
          </p:cNvPr>
          <p:cNvSpPr txBox="1"/>
          <p:nvPr/>
        </p:nvSpPr>
        <p:spPr>
          <a:xfrm>
            <a:off x="5383018" y="2306697"/>
            <a:ext cx="684803" cy="466281"/>
          </a:xfrm>
          <a:prstGeom prst="rect">
            <a:avLst/>
          </a:prstGeom>
          <a:noFill/>
        </p:spPr>
        <p:txBody>
          <a:bodyPr wrap="none" rtlCol="0">
            <a:spAutoFit/>
          </a:bodyPr>
          <a:lstStyle/>
          <a:p>
            <a:pPr algn="r">
              <a:lnSpc>
                <a:spcPct val="90000"/>
              </a:lnSpc>
            </a:pPr>
            <a:r>
              <a:rPr lang="en-US" sz="1350" dirty="0"/>
              <a:t>Spring</a:t>
            </a:r>
            <a:br>
              <a:rPr lang="en-US" sz="1350" dirty="0"/>
            </a:br>
            <a:r>
              <a:rPr lang="en-US" sz="1350" dirty="0"/>
              <a:t>2021</a:t>
            </a:r>
          </a:p>
        </p:txBody>
      </p:sp>
      <p:sp>
        <p:nvSpPr>
          <p:cNvPr id="20" name="TextBox 19">
            <a:extLst>
              <a:ext uri="{FF2B5EF4-FFF2-40B4-BE49-F238E27FC236}">
                <a16:creationId xmlns:a16="http://schemas.microsoft.com/office/drawing/2014/main" id="{92ED6A8B-7D39-9F8B-B61E-C79675F5ED48}"/>
              </a:ext>
            </a:extLst>
          </p:cNvPr>
          <p:cNvSpPr txBox="1"/>
          <p:nvPr/>
        </p:nvSpPr>
        <p:spPr>
          <a:xfrm>
            <a:off x="5448943" y="3932820"/>
            <a:ext cx="569388" cy="466281"/>
          </a:xfrm>
          <a:prstGeom prst="rect">
            <a:avLst/>
          </a:prstGeom>
          <a:noFill/>
        </p:spPr>
        <p:txBody>
          <a:bodyPr wrap="none" rtlCol="0">
            <a:spAutoFit/>
          </a:bodyPr>
          <a:lstStyle/>
          <a:p>
            <a:pPr algn="r">
              <a:lnSpc>
                <a:spcPct val="90000"/>
              </a:lnSpc>
            </a:pPr>
            <a:r>
              <a:rPr lang="en-US" sz="1350" dirty="0"/>
              <a:t>Fall</a:t>
            </a:r>
            <a:br>
              <a:rPr lang="en-US" sz="1350" dirty="0"/>
            </a:br>
            <a:r>
              <a:rPr lang="en-US" sz="1350" dirty="0"/>
              <a:t>2021</a:t>
            </a:r>
          </a:p>
        </p:txBody>
      </p:sp>
      <p:grpSp>
        <p:nvGrpSpPr>
          <p:cNvPr id="6" name="Group 5">
            <a:extLst>
              <a:ext uri="{FF2B5EF4-FFF2-40B4-BE49-F238E27FC236}">
                <a16:creationId xmlns:a16="http://schemas.microsoft.com/office/drawing/2014/main" id="{9F231141-DDAB-5064-F905-FAC28EEBC75E}"/>
              </a:ext>
            </a:extLst>
          </p:cNvPr>
          <p:cNvGrpSpPr/>
          <p:nvPr/>
        </p:nvGrpSpPr>
        <p:grpSpPr>
          <a:xfrm>
            <a:off x="2576218" y="2313739"/>
            <a:ext cx="3991565" cy="2123211"/>
            <a:chOff x="3267732" y="999330"/>
            <a:chExt cx="5916060" cy="2958031"/>
          </a:xfrm>
        </p:grpSpPr>
        <p:pic>
          <p:nvPicPr>
            <p:cNvPr id="11" name="Picture 10">
              <a:extLst>
                <a:ext uri="{FF2B5EF4-FFF2-40B4-BE49-F238E27FC236}">
                  <a16:creationId xmlns:a16="http://schemas.microsoft.com/office/drawing/2014/main" id="{183DE89E-6B00-33BB-7821-1179A8F034C4}"/>
                </a:ext>
              </a:extLst>
            </p:cNvPr>
            <p:cNvPicPr>
              <a:picLocks noChangeAspect="1"/>
            </p:cNvPicPr>
            <p:nvPr/>
          </p:nvPicPr>
          <p:blipFill>
            <a:blip r:embed="rId9"/>
            <a:stretch>
              <a:fillRect/>
            </a:stretch>
          </p:blipFill>
          <p:spPr>
            <a:xfrm>
              <a:off x="3267732" y="999330"/>
              <a:ext cx="5916060" cy="2958031"/>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CFE14C8E-CF90-E820-5015-70A6E07123A2}"/>
                </a:ext>
              </a:extLst>
            </p:cNvPr>
            <p:cNvSpPr txBox="1"/>
            <p:nvPr/>
          </p:nvSpPr>
          <p:spPr>
            <a:xfrm>
              <a:off x="3267732" y="1003076"/>
              <a:ext cx="843912" cy="389127"/>
            </a:xfrm>
            <a:prstGeom prst="rect">
              <a:avLst/>
            </a:prstGeom>
            <a:noFill/>
          </p:spPr>
          <p:txBody>
            <a:bodyPr wrap="none" rtlCol="0">
              <a:spAutoFit/>
            </a:bodyPr>
            <a:lstStyle/>
            <a:p>
              <a:pPr algn="l">
                <a:lnSpc>
                  <a:spcPct val="90000"/>
                </a:lnSpc>
              </a:pPr>
              <a:r>
                <a:rPr lang="en-US" sz="1350" b="1" dirty="0"/>
                <a:t>2023</a:t>
              </a:r>
            </a:p>
          </p:txBody>
        </p:sp>
      </p:grpSp>
      <p:grpSp>
        <p:nvGrpSpPr>
          <p:cNvPr id="23" name="Group 22">
            <a:extLst>
              <a:ext uri="{FF2B5EF4-FFF2-40B4-BE49-F238E27FC236}">
                <a16:creationId xmlns:a16="http://schemas.microsoft.com/office/drawing/2014/main" id="{F6706D99-B6E9-3551-67FA-729D78958C05}"/>
              </a:ext>
            </a:extLst>
          </p:cNvPr>
          <p:cNvGrpSpPr/>
          <p:nvPr/>
        </p:nvGrpSpPr>
        <p:grpSpPr>
          <a:xfrm>
            <a:off x="1134812" y="1451097"/>
            <a:ext cx="6763325" cy="3471707"/>
            <a:chOff x="2114816" y="1468743"/>
            <a:chExt cx="8593777" cy="4296889"/>
          </a:xfrm>
        </p:grpSpPr>
        <p:pic>
          <p:nvPicPr>
            <p:cNvPr id="14" name="Picture 13">
              <a:extLst>
                <a:ext uri="{FF2B5EF4-FFF2-40B4-BE49-F238E27FC236}">
                  <a16:creationId xmlns:a16="http://schemas.microsoft.com/office/drawing/2014/main" id="{D5D7561D-C6AE-774B-9B7B-0BE039156D9F}"/>
                </a:ext>
              </a:extLst>
            </p:cNvPr>
            <p:cNvPicPr>
              <a:picLocks noChangeAspect="1"/>
            </p:cNvPicPr>
            <p:nvPr/>
          </p:nvPicPr>
          <p:blipFill>
            <a:blip r:embed="rId10"/>
            <a:stretch>
              <a:fillRect/>
            </a:stretch>
          </p:blipFill>
          <p:spPr>
            <a:xfrm>
              <a:off x="2114816" y="1468743"/>
              <a:ext cx="8593777" cy="4296889"/>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4FEA19B4-946A-60B8-C847-DA082C39EE8E}"/>
                </a:ext>
              </a:extLst>
            </p:cNvPr>
            <p:cNvSpPr txBox="1"/>
            <p:nvPr/>
          </p:nvSpPr>
          <p:spPr>
            <a:xfrm>
              <a:off x="2171690" y="1508332"/>
              <a:ext cx="723488" cy="345695"/>
            </a:xfrm>
            <a:prstGeom prst="rect">
              <a:avLst/>
            </a:prstGeom>
            <a:noFill/>
          </p:spPr>
          <p:txBody>
            <a:bodyPr wrap="none" rtlCol="0">
              <a:spAutoFit/>
            </a:bodyPr>
            <a:lstStyle/>
            <a:p>
              <a:pPr algn="l">
                <a:lnSpc>
                  <a:spcPct val="90000"/>
                </a:lnSpc>
              </a:pPr>
              <a:r>
                <a:rPr lang="en-US" sz="1350" b="1" dirty="0"/>
                <a:t>2024</a:t>
              </a:r>
            </a:p>
          </p:txBody>
        </p:sp>
      </p:grpSp>
      <p:sp>
        <p:nvSpPr>
          <p:cNvPr id="12" name="Rectangle 11">
            <a:extLst>
              <a:ext uri="{FF2B5EF4-FFF2-40B4-BE49-F238E27FC236}">
                <a16:creationId xmlns:a16="http://schemas.microsoft.com/office/drawing/2014/main" id="{42068FED-7D29-C210-7362-B87F2B1B3ECF}"/>
              </a:ext>
            </a:extLst>
          </p:cNvPr>
          <p:cNvSpPr/>
          <p:nvPr/>
        </p:nvSpPr>
        <p:spPr>
          <a:xfrm>
            <a:off x="1798633" y="4174897"/>
            <a:ext cx="2297284" cy="245805"/>
          </a:xfrm>
          <a:prstGeom prst="rect">
            <a:avLst/>
          </a:prstGeom>
          <a:noFill/>
          <a:ln w="57150">
            <a:solidFill>
              <a:srgbClr val="00B050"/>
            </a:solidFill>
            <a:prstDash val="solid"/>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Tree>
    <p:extLst>
      <p:ext uri="{BB962C8B-B14F-4D97-AF65-F5344CB8AC3E}">
        <p14:creationId xmlns:p14="http://schemas.microsoft.com/office/powerpoint/2010/main" val="853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P spid="18" grpId="0"/>
      <p:bldP spid="19" grpId="0"/>
      <p:bldP spid="20"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945C9-47E0-434A-C86A-DF6C7C35401C}"/>
              </a:ext>
            </a:extLst>
          </p:cNvPr>
          <p:cNvPicPr>
            <a:picLocks noChangeAspect="1"/>
          </p:cNvPicPr>
          <p:nvPr/>
        </p:nvPicPr>
        <p:blipFill>
          <a:blip r:embed="rId3"/>
          <a:stretch>
            <a:fillRect/>
          </a:stretch>
        </p:blipFill>
        <p:spPr>
          <a:xfrm>
            <a:off x="4846574" y="1657581"/>
            <a:ext cx="4128323" cy="2064162"/>
          </a:xfrm>
          <a:prstGeom prst="rect">
            <a:avLst/>
          </a:prstGeom>
        </p:spPr>
      </p:pic>
      <p:sp>
        <p:nvSpPr>
          <p:cNvPr id="3" name="Title 2"/>
          <p:cNvSpPr>
            <a:spLocks noGrp="1"/>
          </p:cNvSpPr>
          <p:nvPr>
            <p:ph type="title"/>
          </p:nvPr>
        </p:nvSpPr>
        <p:spPr>
          <a:xfrm>
            <a:off x="242371" y="197686"/>
            <a:ext cx="8229600" cy="756578"/>
          </a:xfrm>
        </p:spPr>
        <p:txBody>
          <a:bodyPr/>
          <a:lstStyle/>
          <a:p>
            <a:r>
              <a:rPr lang="en-US" dirty="0" err="1">
                <a:solidFill>
                  <a:schemeClr val="accent1"/>
                </a:solidFill>
              </a:rPr>
              <a:t>Spack</a:t>
            </a:r>
            <a:r>
              <a:rPr lang="en-US" dirty="0">
                <a:solidFill>
                  <a:schemeClr val="accent1"/>
                </a:solidFill>
              </a:rPr>
              <a:t> sustains the HPC software ecosystem</a:t>
            </a:r>
            <a:br>
              <a:rPr lang="en-US" dirty="0">
                <a:solidFill>
                  <a:schemeClr val="accent1"/>
                </a:solidFill>
              </a:rPr>
            </a:br>
            <a:r>
              <a:rPr lang="en-US" dirty="0">
                <a:solidFill>
                  <a:schemeClr val="accent1"/>
                </a:solidFill>
              </a:rPr>
              <a:t>with the help of many contributors</a:t>
            </a:r>
          </a:p>
        </p:txBody>
      </p:sp>
      <p:sp>
        <p:nvSpPr>
          <p:cNvPr id="9" name="Rectangle 8">
            <a:extLst>
              <a:ext uri="{FF2B5EF4-FFF2-40B4-BE49-F238E27FC236}">
                <a16:creationId xmlns:a16="http://schemas.microsoft.com/office/drawing/2014/main" id="{7F4D7DAD-4419-AF46-B1C7-3021E075940F}"/>
              </a:ext>
            </a:extLst>
          </p:cNvPr>
          <p:cNvSpPr/>
          <p:nvPr/>
        </p:nvSpPr>
        <p:spPr>
          <a:xfrm>
            <a:off x="3989076" y="1086545"/>
            <a:ext cx="4934234" cy="646331"/>
          </a:xfrm>
          <a:prstGeom prst="rect">
            <a:avLst/>
          </a:prstGeom>
        </p:spPr>
        <p:txBody>
          <a:bodyPr wrap="square">
            <a:spAutoFit/>
          </a:bodyPr>
          <a:lstStyle/>
          <a:p>
            <a:pPr algn="r" defTabSz="914333"/>
            <a:r>
              <a:rPr lang="en-US" b="1" dirty="0">
                <a:solidFill>
                  <a:prstClr val="black"/>
                </a:solidFill>
              </a:rPr>
              <a:t>Over 8,000</a:t>
            </a:r>
            <a:r>
              <a:rPr lang="en-US" dirty="0">
                <a:solidFill>
                  <a:prstClr val="black"/>
                </a:solidFill>
              </a:rPr>
              <a:t> software packages</a:t>
            </a:r>
          </a:p>
          <a:p>
            <a:pPr algn="r" defTabSz="914333"/>
            <a:r>
              <a:rPr lang="en-US" b="1" dirty="0">
                <a:solidFill>
                  <a:prstClr val="black"/>
                </a:solidFill>
              </a:rPr>
              <a:t>Over 1,300</a:t>
            </a:r>
            <a:r>
              <a:rPr lang="en-US" dirty="0">
                <a:solidFill>
                  <a:prstClr val="black"/>
                </a:solidFill>
              </a:rPr>
              <a:t> contributors</a:t>
            </a:r>
          </a:p>
        </p:txBody>
      </p:sp>
      <p:sp>
        <p:nvSpPr>
          <p:cNvPr id="4" name="Google Shape;298;p30">
            <a:extLst>
              <a:ext uri="{FF2B5EF4-FFF2-40B4-BE49-F238E27FC236}">
                <a16:creationId xmlns:a16="http://schemas.microsoft.com/office/drawing/2014/main" id="{DDA549D8-E2E4-D2A2-C29C-062D188C0B73}"/>
              </a:ext>
            </a:extLst>
          </p:cNvPr>
          <p:cNvSpPr txBox="1"/>
          <p:nvPr/>
        </p:nvSpPr>
        <p:spPr>
          <a:xfrm>
            <a:off x="0" y="4430610"/>
            <a:ext cx="9144000" cy="346218"/>
          </a:xfrm>
          <a:prstGeom prst="rect">
            <a:avLst/>
          </a:prstGeom>
          <a:solidFill>
            <a:schemeClr val="dk2"/>
          </a:solidFill>
          <a:ln>
            <a:noFill/>
          </a:ln>
        </p:spPr>
        <p:txBody>
          <a:bodyPr spcFirstLastPara="1" wrap="square" lIns="68575" tIns="34275" rIns="68575" bIns="34275" anchor="t" anchorCtr="0">
            <a:spAutoFit/>
          </a:bodyPr>
          <a:lstStyle/>
          <a:p>
            <a:pPr algn="ctr"/>
            <a:r>
              <a:rPr lang="en" b="1" dirty="0">
                <a:solidFill>
                  <a:schemeClr val="lt1"/>
                </a:solidFill>
                <a:latin typeface="Calibri"/>
                <a:ea typeface="Calibri"/>
                <a:cs typeface="Calibri"/>
                <a:sym typeface="Calibri"/>
              </a:rPr>
              <a:t>Contributors continue to grow worldwide!</a:t>
            </a:r>
            <a:endParaRPr sz="1100" dirty="0"/>
          </a:p>
        </p:txBody>
      </p:sp>
      <p:pic>
        <p:nvPicPr>
          <p:cNvPr id="7" name="Picture 6">
            <a:extLst>
              <a:ext uri="{FF2B5EF4-FFF2-40B4-BE49-F238E27FC236}">
                <a16:creationId xmlns:a16="http://schemas.microsoft.com/office/drawing/2014/main" id="{CB100748-80D9-854C-9CA7-CAB76F82B726}"/>
              </a:ext>
            </a:extLst>
          </p:cNvPr>
          <p:cNvPicPr>
            <a:picLocks noChangeAspect="1"/>
          </p:cNvPicPr>
          <p:nvPr/>
        </p:nvPicPr>
        <p:blipFill>
          <a:blip r:embed="rId4"/>
          <a:stretch>
            <a:fillRect/>
          </a:stretch>
        </p:blipFill>
        <p:spPr>
          <a:xfrm>
            <a:off x="1" y="1305941"/>
            <a:ext cx="4794986" cy="2319353"/>
          </a:xfrm>
          <a:prstGeom prst="rect">
            <a:avLst/>
          </a:prstGeom>
        </p:spPr>
      </p:pic>
      <p:sp>
        <p:nvSpPr>
          <p:cNvPr id="8" name="TextBox 7">
            <a:extLst>
              <a:ext uri="{FF2B5EF4-FFF2-40B4-BE49-F238E27FC236}">
                <a16:creationId xmlns:a16="http://schemas.microsoft.com/office/drawing/2014/main" id="{42E6D76E-45FF-64D9-66BF-A8C7FFF7E04F}"/>
              </a:ext>
            </a:extLst>
          </p:cNvPr>
          <p:cNvSpPr txBox="1"/>
          <p:nvPr/>
        </p:nvSpPr>
        <p:spPr>
          <a:xfrm>
            <a:off x="445640" y="3583244"/>
            <a:ext cx="4406976" cy="507831"/>
          </a:xfrm>
          <a:prstGeom prst="rect">
            <a:avLst/>
          </a:prstGeom>
          <a:noFill/>
        </p:spPr>
        <p:txBody>
          <a:bodyPr wrap="none" rtlCol="0">
            <a:spAutoFit/>
          </a:bodyPr>
          <a:lstStyle/>
          <a:p>
            <a:pPr algn="ctr"/>
            <a:r>
              <a:rPr lang="en-US" sz="1350" dirty="0"/>
              <a:t>2023 aggregate documentation user counts from GA4</a:t>
            </a:r>
          </a:p>
          <a:p>
            <a:pPr algn="ctr"/>
            <a:r>
              <a:rPr lang="en-US" sz="1350" dirty="0"/>
              <a:t>(note: yearly user counts are almost certainly too large)</a:t>
            </a:r>
          </a:p>
        </p:txBody>
      </p:sp>
    </p:spTree>
    <p:extLst>
      <p:ext uri="{BB962C8B-B14F-4D97-AF65-F5344CB8AC3E}">
        <p14:creationId xmlns:p14="http://schemas.microsoft.com/office/powerpoint/2010/main" val="697551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orms response chart. Question title: What kind of user are you?. Number of responses: 182 responses.">
            <a:extLst>
              <a:ext uri="{FF2B5EF4-FFF2-40B4-BE49-F238E27FC236}">
                <a16:creationId xmlns:a16="http://schemas.microsoft.com/office/drawing/2014/main" id="{F41EFAC8-9B7F-1A39-0CD5-E3D4D85E44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196" t="22761" b="18133"/>
          <a:stretch/>
        </p:blipFill>
        <p:spPr bwMode="auto">
          <a:xfrm>
            <a:off x="2529004" y="1408110"/>
            <a:ext cx="2900309" cy="1858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7EB631-315E-FE7B-8422-8976DC5E978A}"/>
              </a:ext>
            </a:extLst>
          </p:cNvPr>
          <p:cNvSpPr>
            <a:spLocks noGrp="1"/>
          </p:cNvSpPr>
          <p:nvPr>
            <p:ph type="title"/>
          </p:nvPr>
        </p:nvSpPr>
        <p:spPr/>
        <p:txBody>
          <a:bodyPr/>
          <a:lstStyle/>
          <a:p>
            <a:r>
              <a:rPr lang="en-US" dirty="0"/>
              <a:t>Spack users have diverse roles across many types of institutions</a:t>
            </a:r>
          </a:p>
        </p:txBody>
      </p:sp>
      <p:pic>
        <p:nvPicPr>
          <p:cNvPr id="1026" name="Picture 2" descr="Forms response chart. Question title: What kind of user are you?. Number of responses: 182 responses.">
            <a:extLst>
              <a:ext uri="{FF2B5EF4-FFF2-40B4-BE49-F238E27FC236}">
                <a16:creationId xmlns:a16="http://schemas.microsoft.com/office/drawing/2014/main" id="{F6AF62C3-6B4E-9D14-04B6-51213CC1F3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85" t="30148" r="54245" b="7408"/>
          <a:stretch/>
        </p:blipFill>
        <p:spPr bwMode="auto">
          <a:xfrm>
            <a:off x="131618" y="1709944"/>
            <a:ext cx="2412910" cy="24314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Where do you work?. Number of responses: 182 responses.">
            <a:extLst>
              <a:ext uri="{FF2B5EF4-FFF2-40B4-BE49-F238E27FC236}">
                <a16:creationId xmlns:a16="http://schemas.microsoft.com/office/drawing/2014/main" id="{8A5C4B9C-0C85-67B3-AF2A-E9D2EC2F4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69" t="20789" b="18308"/>
          <a:stretch/>
        </p:blipFill>
        <p:spPr bwMode="auto">
          <a:xfrm>
            <a:off x="6523002" y="2149619"/>
            <a:ext cx="2670721" cy="17179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orms response chart. Question title: Where do you work?. Number of responses: 182 responses.">
            <a:extLst>
              <a:ext uri="{FF2B5EF4-FFF2-40B4-BE49-F238E27FC236}">
                <a16:creationId xmlns:a16="http://schemas.microsoft.com/office/drawing/2014/main" id="{841EE093-EEEA-67AA-B4F5-3E98BD77FA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7" t="29670" r="54335" b="9816"/>
          <a:stretch/>
        </p:blipFill>
        <p:spPr bwMode="auto">
          <a:xfrm>
            <a:off x="4259150" y="2337408"/>
            <a:ext cx="2340324" cy="23403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9C8DD1-A868-1CDE-C744-76E0CEE4F30A}"/>
              </a:ext>
            </a:extLst>
          </p:cNvPr>
          <p:cNvSpPr txBox="1"/>
          <p:nvPr/>
        </p:nvSpPr>
        <p:spPr>
          <a:xfrm>
            <a:off x="5791200" y="1803371"/>
            <a:ext cx="2454518" cy="369332"/>
          </a:xfrm>
          <a:prstGeom prst="rect">
            <a:avLst/>
          </a:prstGeom>
          <a:noFill/>
        </p:spPr>
        <p:txBody>
          <a:bodyPr wrap="none" rtlCol="0">
            <a:spAutoFit/>
          </a:bodyPr>
          <a:lstStyle/>
          <a:p>
            <a:r>
              <a:rPr lang="en-US" b="1" dirty="0"/>
              <a:t>Where do you work?</a:t>
            </a:r>
          </a:p>
        </p:txBody>
      </p:sp>
      <p:sp>
        <p:nvSpPr>
          <p:cNvPr id="6" name="TextBox 5">
            <a:extLst>
              <a:ext uri="{FF2B5EF4-FFF2-40B4-BE49-F238E27FC236}">
                <a16:creationId xmlns:a16="http://schemas.microsoft.com/office/drawing/2014/main" id="{DA74AF88-A06E-C60F-4722-90A538A363B6}"/>
              </a:ext>
            </a:extLst>
          </p:cNvPr>
          <p:cNvSpPr txBox="1"/>
          <p:nvPr/>
        </p:nvSpPr>
        <p:spPr>
          <a:xfrm>
            <a:off x="1035628" y="1141589"/>
            <a:ext cx="3147015" cy="369332"/>
          </a:xfrm>
          <a:prstGeom prst="rect">
            <a:avLst/>
          </a:prstGeom>
          <a:noFill/>
        </p:spPr>
        <p:txBody>
          <a:bodyPr wrap="none" rtlCol="0">
            <a:spAutoFit/>
          </a:bodyPr>
          <a:lstStyle/>
          <a:p>
            <a:r>
              <a:rPr lang="en-US" b="1" dirty="0"/>
              <a:t>What type of user are you?</a:t>
            </a:r>
          </a:p>
        </p:txBody>
      </p:sp>
    </p:spTree>
    <p:extLst>
      <p:ext uri="{BB962C8B-B14F-4D97-AF65-F5344CB8AC3E}">
        <p14:creationId xmlns:p14="http://schemas.microsoft.com/office/powerpoint/2010/main" val="2544147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1F94-3767-D945-98F5-69DE06363234}"/>
              </a:ext>
            </a:extLst>
          </p:cNvPr>
          <p:cNvSpPr>
            <a:spLocks noGrp="1"/>
          </p:cNvSpPr>
          <p:nvPr>
            <p:ph type="title"/>
          </p:nvPr>
        </p:nvSpPr>
        <p:spPr/>
        <p:txBody>
          <a:bodyPr/>
          <a:lstStyle/>
          <a:p>
            <a:r>
              <a:rPr lang="en-US" dirty="0"/>
              <a:t>What does the </a:t>
            </a:r>
            <a:r>
              <a:rPr lang="en-US" dirty="0" err="1"/>
              <a:t>Spack</a:t>
            </a:r>
            <a:r>
              <a:rPr lang="en-US" dirty="0"/>
              <a:t> project look like now?</a:t>
            </a:r>
          </a:p>
        </p:txBody>
      </p:sp>
      <p:sp>
        <p:nvSpPr>
          <p:cNvPr id="29" name="Rounded Rectangle 28">
            <a:extLst>
              <a:ext uri="{FF2B5EF4-FFF2-40B4-BE49-F238E27FC236}">
                <a16:creationId xmlns:a16="http://schemas.microsoft.com/office/drawing/2014/main" id="{7CE4D133-89B5-DE4E-97A3-C80E34D9DDEA}"/>
              </a:ext>
            </a:extLst>
          </p:cNvPr>
          <p:cNvSpPr/>
          <p:nvPr/>
        </p:nvSpPr>
        <p:spPr bwMode="auto">
          <a:xfrm>
            <a:off x="804453" y="1627282"/>
            <a:ext cx="7310964" cy="2782530"/>
          </a:xfrm>
          <a:prstGeom prst="roundRect">
            <a:avLst>
              <a:gd name="adj" fmla="val 7117"/>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spcBef>
                <a:spcPct val="0"/>
              </a:spcBef>
            </a:pPr>
            <a:r>
              <a:rPr lang="en-US" sz="1200" b="1" dirty="0" err="1">
                <a:solidFill>
                  <a:srgbClr val="000000"/>
                </a:solidFill>
              </a:rPr>
              <a:t>Spack</a:t>
            </a:r>
            <a:r>
              <a:rPr lang="en-US" sz="1200" b="1" dirty="0">
                <a:solidFill>
                  <a:srgbClr val="000000"/>
                </a:solidFill>
              </a:rPr>
              <a:t> Community</a:t>
            </a:r>
            <a:r>
              <a:rPr lang="en-US" sz="1000" b="1" dirty="0">
                <a:solidFill>
                  <a:srgbClr val="000000"/>
                </a:solidFill>
              </a:rPr>
              <a:t>          </a:t>
            </a:r>
            <a:r>
              <a:rPr lang="en-US" sz="1200" dirty="0"/>
              <a:t>💁‍♂️ 💁🏾 💁 💁🏻‍♀️ 💁🏻 💁🏾‍♂️ 💁🏻‍♂️ 💁‍♀️ 💁🏼‍♂️ 💁🏾‍♀️ 💁🏼 💁🏽‍♀️ 💁🏽‍♂️ 💁🏽 💁🏼‍♀️</a:t>
            </a:r>
            <a:r>
              <a:rPr lang="en-US" dirty="0"/>
              <a:t> 💁🏼‍♂️ </a:t>
            </a:r>
          </a:p>
        </p:txBody>
      </p:sp>
      <p:grpSp>
        <p:nvGrpSpPr>
          <p:cNvPr id="26" name="Group 25">
            <a:extLst>
              <a:ext uri="{FF2B5EF4-FFF2-40B4-BE49-F238E27FC236}">
                <a16:creationId xmlns:a16="http://schemas.microsoft.com/office/drawing/2014/main" id="{E57018C1-BB3F-D344-8A04-F5E856A8AD98}"/>
              </a:ext>
            </a:extLst>
          </p:cNvPr>
          <p:cNvGrpSpPr/>
          <p:nvPr/>
        </p:nvGrpSpPr>
        <p:grpSpPr>
          <a:xfrm>
            <a:off x="3223858" y="2932930"/>
            <a:ext cx="4698155" cy="970318"/>
            <a:chOff x="3899141" y="4779034"/>
            <a:chExt cx="5680448" cy="1173192"/>
          </a:xfrm>
        </p:grpSpPr>
        <p:sp>
          <p:nvSpPr>
            <p:cNvPr id="8" name="Rounded Rectangle 7">
              <a:extLst>
                <a:ext uri="{FF2B5EF4-FFF2-40B4-BE49-F238E27FC236}">
                  <a16:creationId xmlns:a16="http://schemas.microsoft.com/office/drawing/2014/main" id="{4D55E7E8-944D-1142-B143-89A914F9EB89}"/>
                </a:ext>
              </a:extLst>
            </p:cNvPr>
            <p:cNvSpPr/>
            <p:nvPr/>
          </p:nvSpPr>
          <p:spPr bwMode="auto">
            <a:xfrm>
              <a:off x="3899141" y="4779034"/>
              <a:ext cx="5680448" cy="117319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b="1" dirty="0">
                  <a:solidFill>
                    <a:schemeClr val="bg1"/>
                  </a:solidFill>
                </a:rPr>
                <a:t>Core tool (CLI + Solver)</a:t>
              </a:r>
            </a:p>
          </p:txBody>
        </p:sp>
        <p:pic>
          <p:nvPicPr>
            <p:cNvPr id="9" name="Picture 8" descr="spack-logo.pdf">
              <a:extLst>
                <a:ext uri="{FF2B5EF4-FFF2-40B4-BE49-F238E27FC236}">
                  <a16:creationId xmlns:a16="http://schemas.microsoft.com/office/drawing/2014/main" id="{509DFD63-1C1F-2D47-B860-F55DD26F9B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353" y="4942936"/>
              <a:ext cx="798753" cy="796687"/>
            </a:xfrm>
            <a:prstGeom prst="rect">
              <a:avLst/>
            </a:prstGeom>
          </p:spPr>
        </p:pic>
      </p:grpSp>
      <p:grpSp>
        <p:nvGrpSpPr>
          <p:cNvPr id="27" name="Group 26">
            <a:extLst>
              <a:ext uri="{FF2B5EF4-FFF2-40B4-BE49-F238E27FC236}">
                <a16:creationId xmlns:a16="http://schemas.microsoft.com/office/drawing/2014/main" id="{E1B86D35-5B8B-264A-A65A-53ACD504239D}"/>
              </a:ext>
            </a:extLst>
          </p:cNvPr>
          <p:cNvGrpSpPr/>
          <p:nvPr/>
        </p:nvGrpSpPr>
        <p:grpSpPr>
          <a:xfrm>
            <a:off x="3223855" y="1886512"/>
            <a:ext cx="4698156" cy="1005991"/>
            <a:chOff x="3933644" y="3505200"/>
            <a:chExt cx="5680450" cy="1216325"/>
          </a:xfrm>
        </p:grpSpPr>
        <p:sp>
          <p:nvSpPr>
            <p:cNvPr id="10" name="Rounded Rectangle 9">
              <a:extLst>
                <a:ext uri="{FF2B5EF4-FFF2-40B4-BE49-F238E27FC236}">
                  <a16:creationId xmlns:a16="http://schemas.microsoft.com/office/drawing/2014/main" id="{D85C54CF-7A52-6B43-98A3-AE40E050D253}"/>
                </a:ext>
              </a:extLst>
            </p:cNvPr>
            <p:cNvSpPr/>
            <p:nvPr/>
          </p:nvSpPr>
          <p:spPr bwMode="auto">
            <a:xfrm>
              <a:off x="3933644" y="3505200"/>
              <a:ext cx="5680450" cy="121632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b="1" dirty="0">
                  <a:solidFill>
                    <a:schemeClr val="bg1"/>
                  </a:solidFill>
                </a:rPr>
                <a:t>Package Recipes</a:t>
              </a:r>
            </a:p>
          </p:txBody>
        </p:sp>
        <p:sp>
          <p:nvSpPr>
            <p:cNvPr id="15" name="Folded Corner 14">
              <a:extLst>
                <a:ext uri="{FF2B5EF4-FFF2-40B4-BE49-F238E27FC236}">
                  <a16:creationId xmlns:a16="http://schemas.microsoft.com/office/drawing/2014/main" id="{D153820D-7259-1F4B-B5BA-F311FE16B2A3}"/>
                </a:ext>
              </a:extLst>
            </p:cNvPr>
            <p:cNvSpPr/>
            <p:nvPr/>
          </p:nvSpPr>
          <p:spPr bwMode="auto">
            <a:xfrm rot="10800000">
              <a:off x="4380263" y="36403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6" name="Folded Corner 15">
              <a:extLst>
                <a:ext uri="{FF2B5EF4-FFF2-40B4-BE49-F238E27FC236}">
                  <a16:creationId xmlns:a16="http://schemas.microsoft.com/office/drawing/2014/main" id="{9A590DFD-798C-3844-9195-77E2207DC47A}"/>
                </a:ext>
              </a:extLst>
            </p:cNvPr>
            <p:cNvSpPr/>
            <p:nvPr/>
          </p:nvSpPr>
          <p:spPr bwMode="auto">
            <a:xfrm rot="10800000">
              <a:off x="4570156" y="37927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7" name="Folded Corner 16">
              <a:extLst>
                <a:ext uri="{FF2B5EF4-FFF2-40B4-BE49-F238E27FC236}">
                  <a16:creationId xmlns:a16="http://schemas.microsoft.com/office/drawing/2014/main" id="{F7A096FF-D52D-704B-B405-EC320DE583AC}"/>
                </a:ext>
              </a:extLst>
            </p:cNvPr>
            <p:cNvSpPr/>
            <p:nvPr/>
          </p:nvSpPr>
          <p:spPr bwMode="auto">
            <a:xfrm rot="10800000">
              <a:off x="4760050" y="39451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8" name="Folded Corner 17">
              <a:extLst>
                <a:ext uri="{FF2B5EF4-FFF2-40B4-BE49-F238E27FC236}">
                  <a16:creationId xmlns:a16="http://schemas.microsoft.com/office/drawing/2014/main" id="{E2F37918-2068-6447-A624-5BB4208810B0}"/>
                </a:ext>
              </a:extLst>
            </p:cNvPr>
            <p:cNvSpPr/>
            <p:nvPr/>
          </p:nvSpPr>
          <p:spPr bwMode="auto">
            <a:xfrm rot="10800000">
              <a:off x="4949943" y="40975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grpSp>
      <p:sp>
        <p:nvSpPr>
          <p:cNvPr id="19" name="Rounded Rectangle 18">
            <a:extLst>
              <a:ext uri="{FF2B5EF4-FFF2-40B4-BE49-F238E27FC236}">
                <a16:creationId xmlns:a16="http://schemas.microsoft.com/office/drawing/2014/main" id="{8E069803-00FD-9548-943C-A43D91D0E5CC}"/>
              </a:ext>
            </a:extLst>
          </p:cNvPr>
          <p:cNvSpPr/>
          <p:nvPr/>
        </p:nvSpPr>
        <p:spPr bwMode="auto">
          <a:xfrm>
            <a:off x="4537414" y="1129057"/>
            <a:ext cx="877567" cy="720604"/>
          </a:xfrm>
          <a:prstGeom prst="round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err="1">
                <a:solidFill>
                  <a:srgbClr val="000000"/>
                </a:solidFill>
              </a:rPr>
              <a:t>xSDK</a:t>
            </a:r>
            <a:endParaRPr lang="en-US" sz="1200" dirty="0">
              <a:solidFill>
                <a:srgbClr val="000000"/>
              </a:solidFill>
            </a:endParaRPr>
          </a:p>
        </p:txBody>
      </p:sp>
      <p:sp>
        <p:nvSpPr>
          <p:cNvPr id="21" name="Rounded Rectangle 20">
            <a:extLst>
              <a:ext uri="{FF2B5EF4-FFF2-40B4-BE49-F238E27FC236}">
                <a16:creationId xmlns:a16="http://schemas.microsoft.com/office/drawing/2014/main" id="{32CB66B3-E915-FA46-8F4B-B53F6431B589}"/>
              </a:ext>
            </a:extLst>
          </p:cNvPr>
          <p:cNvSpPr/>
          <p:nvPr/>
        </p:nvSpPr>
        <p:spPr bwMode="auto">
          <a:xfrm>
            <a:off x="3559533" y="1159573"/>
            <a:ext cx="938512" cy="683742"/>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LLNL stack</a:t>
            </a:r>
          </a:p>
        </p:txBody>
      </p:sp>
      <p:sp>
        <p:nvSpPr>
          <p:cNvPr id="22" name="Rounded Rectangle 21">
            <a:extLst>
              <a:ext uri="{FF2B5EF4-FFF2-40B4-BE49-F238E27FC236}">
                <a16:creationId xmlns:a16="http://schemas.microsoft.com/office/drawing/2014/main" id="{ACDB77F3-60BF-4046-916E-5A9C2B1C06A1}"/>
              </a:ext>
            </a:extLst>
          </p:cNvPr>
          <p:cNvSpPr/>
          <p:nvPr/>
        </p:nvSpPr>
        <p:spPr bwMode="auto">
          <a:xfrm>
            <a:off x="1327414" y="1157600"/>
            <a:ext cx="1128722" cy="684929"/>
          </a:xfrm>
          <a:prstGeom prst="round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chemeClr val="tx1"/>
                </a:solidFill>
              </a:rPr>
              <a:t>E4S</a:t>
            </a:r>
            <a:endParaRPr lang="en-US" sz="1200" dirty="0">
              <a:solidFill>
                <a:schemeClr val="tx1"/>
              </a:solidFill>
            </a:endParaRPr>
          </a:p>
        </p:txBody>
      </p:sp>
      <p:sp>
        <p:nvSpPr>
          <p:cNvPr id="23" name="Rounded Rectangle 22">
            <a:extLst>
              <a:ext uri="{FF2B5EF4-FFF2-40B4-BE49-F238E27FC236}">
                <a16:creationId xmlns:a16="http://schemas.microsoft.com/office/drawing/2014/main" id="{D187C8D8-2239-8041-AD42-EDCD6C105342}"/>
              </a:ext>
            </a:extLst>
          </p:cNvPr>
          <p:cNvSpPr/>
          <p:nvPr/>
        </p:nvSpPr>
        <p:spPr bwMode="auto">
          <a:xfrm>
            <a:off x="5450653" y="1122327"/>
            <a:ext cx="890648" cy="720604"/>
          </a:xfrm>
          <a:prstGeom prst="round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Vis SDK</a:t>
            </a:r>
          </a:p>
        </p:txBody>
      </p:sp>
      <p:sp>
        <p:nvSpPr>
          <p:cNvPr id="25" name="TextBox 24">
            <a:extLst>
              <a:ext uri="{FF2B5EF4-FFF2-40B4-BE49-F238E27FC236}">
                <a16:creationId xmlns:a16="http://schemas.microsoft.com/office/drawing/2014/main" id="{CE0584A4-90AB-BD49-9FC8-4CF10F2774F2}"/>
              </a:ext>
            </a:extLst>
          </p:cNvPr>
          <p:cNvSpPr txBox="1"/>
          <p:nvPr/>
        </p:nvSpPr>
        <p:spPr>
          <a:xfrm>
            <a:off x="7358281" y="1313357"/>
            <a:ext cx="505267" cy="369332"/>
          </a:xfrm>
          <a:prstGeom prst="rect">
            <a:avLst/>
          </a:prstGeom>
          <a:noFill/>
        </p:spPr>
        <p:txBody>
          <a:bodyPr wrap="none" rtlCol="0">
            <a:spAutoFit/>
          </a:bodyPr>
          <a:lstStyle/>
          <a:p>
            <a:r>
              <a:rPr lang="en-US" b="1" dirty="0"/>
              <a:t>. . .</a:t>
            </a:r>
          </a:p>
        </p:txBody>
      </p:sp>
      <p:sp>
        <p:nvSpPr>
          <p:cNvPr id="28" name="Rounded Rectangle 27">
            <a:extLst>
              <a:ext uri="{FF2B5EF4-FFF2-40B4-BE49-F238E27FC236}">
                <a16:creationId xmlns:a16="http://schemas.microsoft.com/office/drawing/2014/main" id="{9428DE61-800D-1048-BB21-DC44F6182396}"/>
              </a:ext>
            </a:extLst>
          </p:cNvPr>
          <p:cNvSpPr/>
          <p:nvPr/>
        </p:nvSpPr>
        <p:spPr bwMode="auto">
          <a:xfrm>
            <a:off x="965364" y="1905538"/>
            <a:ext cx="2222820" cy="2011982"/>
          </a:xfrm>
          <a:prstGeom prst="roundRect">
            <a:avLst>
              <a:gd name="adj" fmla="val 716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b="1" dirty="0">
                <a:solidFill>
                  <a:schemeClr val="bg1"/>
                </a:solidFill>
              </a:rPr>
              <a:t>CI Infrastructure</a:t>
            </a:r>
            <a:endParaRPr lang="en-US" sz="1200" b="1" dirty="0">
              <a:solidFill>
                <a:schemeClr val="bg1"/>
              </a:solidFill>
            </a:endParaRPr>
          </a:p>
        </p:txBody>
      </p:sp>
      <p:sp>
        <p:nvSpPr>
          <p:cNvPr id="32" name="Rounded Rectangle 31">
            <a:extLst>
              <a:ext uri="{FF2B5EF4-FFF2-40B4-BE49-F238E27FC236}">
                <a16:creationId xmlns:a16="http://schemas.microsoft.com/office/drawing/2014/main" id="{1EE0E9DA-9F58-0A45-BBD4-4773BB6F9BDA}"/>
              </a:ext>
            </a:extLst>
          </p:cNvPr>
          <p:cNvSpPr/>
          <p:nvPr/>
        </p:nvSpPr>
        <p:spPr bwMode="auto">
          <a:xfrm>
            <a:off x="6394051" y="1122727"/>
            <a:ext cx="890648" cy="720604"/>
          </a:xfrm>
          <a:prstGeom prst="round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App</a:t>
            </a:r>
            <a:endParaRPr lang="en-US" sz="1200" dirty="0">
              <a:solidFill>
                <a:srgbClr val="000000"/>
              </a:solidFill>
            </a:endParaRPr>
          </a:p>
        </p:txBody>
      </p:sp>
      <p:sp>
        <p:nvSpPr>
          <p:cNvPr id="24" name="Rounded Rectangle 23">
            <a:extLst>
              <a:ext uri="{FF2B5EF4-FFF2-40B4-BE49-F238E27FC236}">
                <a16:creationId xmlns:a16="http://schemas.microsoft.com/office/drawing/2014/main" id="{948E4BAF-946B-5740-9BE9-5DD8E039AC7E}"/>
              </a:ext>
            </a:extLst>
          </p:cNvPr>
          <p:cNvSpPr/>
          <p:nvPr/>
        </p:nvSpPr>
        <p:spPr bwMode="auto">
          <a:xfrm>
            <a:off x="2514770" y="1152655"/>
            <a:ext cx="986131" cy="684929"/>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chemeClr val="tx1"/>
                </a:solidFill>
              </a:rPr>
              <a:t>AWS</a:t>
            </a:r>
            <a:endParaRPr lang="en-US" sz="1200" dirty="0">
              <a:solidFill>
                <a:schemeClr val="tx1"/>
              </a:solidFill>
            </a:endParaRPr>
          </a:p>
        </p:txBody>
      </p:sp>
    </p:spTree>
    <p:extLst>
      <p:ext uri="{BB962C8B-B14F-4D97-AF65-F5344CB8AC3E}">
        <p14:creationId xmlns:p14="http://schemas.microsoft.com/office/powerpoint/2010/main" val="5497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animBg="1"/>
      <p:bldP spid="21" grpId="0" animBg="1"/>
      <p:bldP spid="22" grpId="0" animBg="1"/>
      <p:bldP spid="23" grpId="0" animBg="1"/>
      <p:bldP spid="25" grpId="0"/>
      <p:bldP spid="28" grpId="0" animBg="1"/>
      <p:bldP spid="32"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2944263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6EF2E3F-212A-9D28-326D-C2BF3C9B058D}"/>
              </a:ext>
            </a:extLst>
          </p:cNvPr>
          <p:cNvGrpSpPr/>
          <p:nvPr/>
        </p:nvGrpSpPr>
        <p:grpSpPr>
          <a:xfrm>
            <a:off x="1844843" y="1235377"/>
            <a:ext cx="4648200" cy="3191397"/>
            <a:chOff x="-2645682" y="1950675"/>
            <a:chExt cx="4648200" cy="3192872"/>
          </a:xfrm>
        </p:grpSpPr>
        <p:sp>
          <p:nvSpPr>
            <p:cNvPr id="53" name="Rectangle 52">
              <a:extLst>
                <a:ext uri="{FF2B5EF4-FFF2-40B4-BE49-F238E27FC236}">
                  <a16:creationId xmlns:a16="http://schemas.microsoft.com/office/drawing/2014/main" id="{196AE846-7EF0-11BD-DA44-16B195C0F289}"/>
                </a:ext>
              </a:extLst>
            </p:cNvPr>
            <p:cNvSpPr/>
            <p:nvPr/>
          </p:nvSpPr>
          <p:spPr>
            <a:xfrm>
              <a:off x="-2645682" y="1950675"/>
              <a:ext cx="4648200" cy="3192872"/>
            </a:xfrm>
            <a:prstGeom prst="rect">
              <a:avLst/>
            </a:prstGeom>
            <a:solidFill>
              <a:srgbClr val="FDF3D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97919AD-7CD2-6A48-F616-50F6A972B3B2}"/>
                </a:ext>
              </a:extLst>
            </p:cNvPr>
            <p:cNvPicPr>
              <a:picLocks noChangeAspect="1"/>
            </p:cNvPicPr>
            <p:nvPr/>
          </p:nvPicPr>
          <p:blipFill>
            <a:blip r:embed="rId3"/>
            <a:stretch>
              <a:fillRect/>
            </a:stretch>
          </p:blipFill>
          <p:spPr>
            <a:xfrm>
              <a:off x="1298017" y="4665458"/>
              <a:ext cx="569037" cy="340089"/>
            </a:xfrm>
            <a:prstGeom prst="rect">
              <a:avLst/>
            </a:prstGeom>
          </p:spPr>
        </p:pic>
      </p:grpSp>
      <p:grpSp>
        <p:nvGrpSpPr>
          <p:cNvPr id="101" name="Group 100">
            <a:extLst>
              <a:ext uri="{FF2B5EF4-FFF2-40B4-BE49-F238E27FC236}">
                <a16:creationId xmlns:a16="http://schemas.microsoft.com/office/drawing/2014/main" id="{DBB4DBBC-3A29-2A64-E0D3-9BB54E9F9B61}"/>
              </a:ext>
            </a:extLst>
          </p:cNvPr>
          <p:cNvGrpSpPr/>
          <p:nvPr/>
        </p:nvGrpSpPr>
        <p:grpSpPr>
          <a:xfrm>
            <a:off x="2060394" y="3710627"/>
            <a:ext cx="2748899" cy="711201"/>
            <a:chOff x="2060393" y="3710624"/>
            <a:chExt cx="2748899" cy="711201"/>
          </a:xfrm>
        </p:grpSpPr>
        <p:pic>
          <p:nvPicPr>
            <p:cNvPr id="49" name="Picture 48">
              <a:extLst>
                <a:ext uri="{FF2B5EF4-FFF2-40B4-BE49-F238E27FC236}">
                  <a16:creationId xmlns:a16="http://schemas.microsoft.com/office/drawing/2014/main" id="{C684948D-29DE-AECB-603D-9BE709C4FDED}"/>
                </a:ext>
              </a:extLst>
            </p:cNvPr>
            <p:cNvPicPr>
              <a:picLocks noChangeAspect="1"/>
            </p:cNvPicPr>
            <p:nvPr/>
          </p:nvPicPr>
          <p:blipFill>
            <a:blip r:embed="rId4"/>
            <a:stretch>
              <a:fillRect/>
            </a:stretch>
          </p:blipFill>
          <p:spPr>
            <a:xfrm>
              <a:off x="4113440" y="3879197"/>
              <a:ext cx="695852" cy="302277"/>
            </a:xfrm>
            <a:prstGeom prst="rect">
              <a:avLst/>
            </a:prstGeom>
          </p:spPr>
        </p:pic>
        <p:pic>
          <p:nvPicPr>
            <p:cNvPr id="50" name="Picture 49">
              <a:extLst>
                <a:ext uri="{FF2B5EF4-FFF2-40B4-BE49-F238E27FC236}">
                  <a16:creationId xmlns:a16="http://schemas.microsoft.com/office/drawing/2014/main" id="{4671957B-5DEE-A3EE-38BF-0B2F4D9A3AFA}"/>
                </a:ext>
              </a:extLst>
            </p:cNvPr>
            <p:cNvPicPr>
              <a:picLocks noChangeAspect="1"/>
            </p:cNvPicPr>
            <p:nvPr/>
          </p:nvPicPr>
          <p:blipFill rotWithShape="1">
            <a:blip r:embed="rId5"/>
            <a:srcRect l="27446" r="27806"/>
            <a:stretch/>
          </p:blipFill>
          <p:spPr>
            <a:xfrm>
              <a:off x="3429328" y="3710624"/>
              <a:ext cx="498362" cy="711201"/>
            </a:xfrm>
            <a:prstGeom prst="rect">
              <a:avLst/>
            </a:prstGeom>
          </p:spPr>
        </p:pic>
        <p:pic>
          <p:nvPicPr>
            <p:cNvPr id="51" name="Picture 50">
              <a:extLst>
                <a:ext uri="{FF2B5EF4-FFF2-40B4-BE49-F238E27FC236}">
                  <a16:creationId xmlns:a16="http://schemas.microsoft.com/office/drawing/2014/main" id="{31F69DA3-7E6E-1980-95EF-FB699D66ADB3}"/>
                </a:ext>
              </a:extLst>
            </p:cNvPr>
            <p:cNvPicPr>
              <a:picLocks noChangeAspect="1"/>
            </p:cNvPicPr>
            <p:nvPr/>
          </p:nvPicPr>
          <p:blipFill>
            <a:blip r:embed="rId6"/>
            <a:stretch>
              <a:fillRect/>
            </a:stretch>
          </p:blipFill>
          <p:spPr>
            <a:xfrm>
              <a:off x="2695986" y="3791396"/>
              <a:ext cx="544617" cy="393384"/>
            </a:xfrm>
            <a:prstGeom prst="rect">
              <a:avLst/>
            </a:prstGeom>
          </p:spPr>
        </p:pic>
        <p:pic>
          <p:nvPicPr>
            <p:cNvPr id="52" name="Picture 51">
              <a:extLst>
                <a:ext uri="{FF2B5EF4-FFF2-40B4-BE49-F238E27FC236}">
                  <a16:creationId xmlns:a16="http://schemas.microsoft.com/office/drawing/2014/main" id="{BB57EE99-844C-2DD6-0611-AEB83991A3AC}"/>
                </a:ext>
              </a:extLst>
            </p:cNvPr>
            <p:cNvPicPr>
              <a:picLocks noChangeAspect="1"/>
            </p:cNvPicPr>
            <p:nvPr/>
          </p:nvPicPr>
          <p:blipFill>
            <a:blip r:embed="rId7"/>
            <a:stretch>
              <a:fillRect/>
            </a:stretch>
          </p:blipFill>
          <p:spPr>
            <a:xfrm>
              <a:off x="2075560" y="3791396"/>
              <a:ext cx="318957" cy="385953"/>
            </a:xfrm>
            <a:prstGeom prst="rect">
              <a:avLst/>
            </a:prstGeom>
          </p:spPr>
        </p:pic>
        <p:grpSp>
          <p:nvGrpSpPr>
            <p:cNvPr id="45" name="Group 44">
              <a:extLst>
                <a:ext uri="{FF2B5EF4-FFF2-40B4-BE49-F238E27FC236}">
                  <a16:creationId xmlns:a16="http://schemas.microsoft.com/office/drawing/2014/main" id="{B7089D03-C434-9279-B35C-F246759E99C2}"/>
                </a:ext>
              </a:extLst>
            </p:cNvPr>
            <p:cNvGrpSpPr/>
            <p:nvPr/>
          </p:nvGrpSpPr>
          <p:grpSpPr>
            <a:xfrm>
              <a:off x="2060393" y="4118885"/>
              <a:ext cx="1286234" cy="261610"/>
              <a:chOff x="-2780640" y="3382178"/>
              <a:chExt cx="1286234" cy="261730"/>
            </a:xfrm>
          </p:grpSpPr>
          <p:sp>
            <p:nvSpPr>
              <p:cNvPr id="46" name="TextBox 45">
                <a:extLst>
                  <a:ext uri="{FF2B5EF4-FFF2-40B4-BE49-F238E27FC236}">
                    <a16:creationId xmlns:a16="http://schemas.microsoft.com/office/drawing/2014/main" id="{D9C6D96D-A2EE-D4E0-4EEA-5E2FD3EB2787}"/>
                  </a:ext>
                </a:extLst>
              </p:cNvPr>
              <p:cNvSpPr txBox="1"/>
              <p:nvPr/>
            </p:nvSpPr>
            <p:spPr>
              <a:xfrm>
                <a:off x="-2249741" y="3395827"/>
                <a:ext cx="755335" cy="230938"/>
              </a:xfrm>
              <a:prstGeom prst="rect">
                <a:avLst/>
              </a:prstGeom>
              <a:noFill/>
            </p:spPr>
            <p:txBody>
              <a:bodyPr wrap="none" rtlCol="0">
                <a:spAutoFit/>
              </a:bodyPr>
              <a:lstStyle/>
              <a:p>
                <a:r>
                  <a:rPr lang="en-US" sz="900" dirty="0"/>
                  <a:t>CloudFront</a:t>
                </a:r>
              </a:p>
            </p:txBody>
          </p:sp>
          <p:sp>
            <p:nvSpPr>
              <p:cNvPr id="47" name="TextBox 46">
                <a:extLst>
                  <a:ext uri="{FF2B5EF4-FFF2-40B4-BE49-F238E27FC236}">
                    <a16:creationId xmlns:a16="http://schemas.microsoft.com/office/drawing/2014/main" id="{2588BD7C-D322-2667-4914-74070443332E}"/>
                  </a:ext>
                </a:extLst>
              </p:cNvPr>
              <p:cNvSpPr txBox="1"/>
              <p:nvPr/>
            </p:nvSpPr>
            <p:spPr>
              <a:xfrm>
                <a:off x="-2780640" y="3382178"/>
                <a:ext cx="357790" cy="261730"/>
              </a:xfrm>
              <a:prstGeom prst="rect">
                <a:avLst/>
              </a:prstGeom>
              <a:noFill/>
            </p:spPr>
            <p:txBody>
              <a:bodyPr wrap="none" rtlCol="0">
                <a:spAutoFit/>
              </a:bodyPr>
              <a:lstStyle/>
              <a:p>
                <a:r>
                  <a:rPr lang="en-US" sz="1100" dirty="0"/>
                  <a:t>S3</a:t>
                </a:r>
              </a:p>
            </p:txBody>
          </p:sp>
        </p:grpSp>
      </p:grpSp>
      <p:grpSp>
        <p:nvGrpSpPr>
          <p:cNvPr id="58" name="Group 57">
            <a:extLst>
              <a:ext uri="{FF2B5EF4-FFF2-40B4-BE49-F238E27FC236}">
                <a16:creationId xmlns:a16="http://schemas.microsoft.com/office/drawing/2014/main" id="{B4009D01-8DB7-EA03-B987-D9F0072A5522}"/>
              </a:ext>
            </a:extLst>
          </p:cNvPr>
          <p:cNvGrpSpPr/>
          <p:nvPr/>
        </p:nvGrpSpPr>
        <p:grpSpPr>
          <a:xfrm>
            <a:off x="1961836" y="1375696"/>
            <a:ext cx="4405925" cy="2224961"/>
            <a:chOff x="1489724" y="1922496"/>
            <a:chExt cx="4405925" cy="2224961"/>
          </a:xfrm>
        </p:grpSpPr>
        <p:grpSp>
          <p:nvGrpSpPr>
            <p:cNvPr id="5" name="Group 4">
              <a:extLst>
                <a:ext uri="{FF2B5EF4-FFF2-40B4-BE49-F238E27FC236}">
                  <a16:creationId xmlns:a16="http://schemas.microsoft.com/office/drawing/2014/main" id="{FE2BE1A1-2B85-2D63-978B-33A6C455D05F}"/>
                </a:ext>
              </a:extLst>
            </p:cNvPr>
            <p:cNvGrpSpPr/>
            <p:nvPr/>
          </p:nvGrpSpPr>
          <p:grpSpPr>
            <a:xfrm>
              <a:off x="1489724" y="1922496"/>
              <a:ext cx="4405925" cy="2224961"/>
              <a:chOff x="1369963" y="1545146"/>
              <a:chExt cx="4405925" cy="2224961"/>
            </a:xfrm>
          </p:grpSpPr>
          <p:sp>
            <p:nvSpPr>
              <p:cNvPr id="6" name="Rectangle 5">
                <a:extLst>
                  <a:ext uri="{FF2B5EF4-FFF2-40B4-BE49-F238E27FC236}">
                    <a16:creationId xmlns:a16="http://schemas.microsoft.com/office/drawing/2014/main" id="{509D71ED-FFFB-727D-C832-20C6F8BF3929}"/>
                  </a:ext>
                </a:extLst>
              </p:cNvPr>
              <p:cNvSpPr/>
              <p:nvPr/>
            </p:nvSpPr>
            <p:spPr>
              <a:xfrm>
                <a:off x="1369963" y="1545146"/>
                <a:ext cx="4405925" cy="222496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2AB0785-2FBA-55BF-1BBD-A7F76F4E0A17}"/>
                  </a:ext>
                </a:extLst>
              </p:cNvPr>
              <p:cNvPicPr>
                <a:picLocks noChangeAspect="1"/>
              </p:cNvPicPr>
              <p:nvPr/>
            </p:nvPicPr>
            <p:blipFill>
              <a:blip r:embed="rId8"/>
              <a:stretch>
                <a:fillRect/>
              </a:stretch>
            </p:blipFill>
            <p:spPr>
              <a:xfrm>
                <a:off x="4697550" y="2877752"/>
                <a:ext cx="1019539" cy="518509"/>
              </a:xfrm>
              <a:prstGeom prst="rect">
                <a:avLst/>
              </a:prstGeom>
            </p:spPr>
          </p:pic>
        </p:grpSp>
        <p:sp>
          <p:nvSpPr>
            <p:cNvPr id="57" name="TextBox 56">
              <a:extLst>
                <a:ext uri="{FF2B5EF4-FFF2-40B4-BE49-F238E27FC236}">
                  <a16:creationId xmlns:a16="http://schemas.microsoft.com/office/drawing/2014/main" id="{4CA25412-7396-1B86-89EE-7901ED6FE028}"/>
                </a:ext>
              </a:extLst>
            </p:cNvPr>
            <p:cNvSpPr txBox="1"/>
            <p:nvPr/>
          </p:nvSpPr>
          <p:spPr>
            <a:xfrm>
              <a:off x="4978778" y="3773611"/>
              <a:ext cx="800219" cy="369332"/>
            </a:xfrm>
            <a:prstGeom prst="rect">
              <a:avLst/>
            </a:prstGeom>
            <a:noFill/>
          </p:spPr>
          <p:txBody>
            <a:bodyPr wrap="none" rtlCol="0">
              <a:spAutoFit/>
            </a:bodyPr>
            <a:lstStyle/>
            <a:p>
              <a:r>
                <a:rPr lang="en-US" dirty="0"/>
                <a:t>(EKS)</a:t>
              </a:r>
            </a:p>
          </p:txBody>
        </p:sp>
      </p:grpSp>
      <p:sp>
        <p:nvSpPr>
          <p:cNvPr id="3" name="Title 2">
            <a:extLst>
              <a:ext uri="{FF2B5EF4-FFF2-40B4-BE49-F238E27FC236}">
                <a16:creationId xmlns:a16="http://schemas.microsoft.com/office/drawing/2014/main" id="{A2B63168-7878-38CC-5B09-E6176667B8C4}"/>
              </a:ext>
            </a:extLst>
          </p:cNvPr>
          <p:cNvSpPr>
            <a:spLocks noGrp="1"/>
          </p:cNvSpPr>
          <p:nvPr>
            <p:ph type="title"/>
          </p:nvPr>
        </p:nvSpPr>
        <p:spPr>
          <a:xfrm>
            <a:off x="321054" y="132283"/>
            <a:ext cx="8229600" cy="756578"/>
          </a:xfrm>
        </p:spPr>
        <p:txBody>
          <a:bodyPr/>
          <a:lstStyle/>
          <a:p>
            <a:r>
              <a:rPr lang="en-US" dirty="0" err="1"/>
              <a:t>Spack</a:t>
            </a:r>
            <a:r>
              <a:rPr lang="en-US" dirty="0"/>
              <a:t> CI Architecture</a:t>
            </a:r>
          </a:p>
        </p:txBody>
      </p:sp>
      <p:grpSp>
        <p:nvGrpSpPr>
          <p:cNvPr id="37" name="Group 36">
            <a:extLst>
              <a:ext uri="{FF2B5EF4-FFF2-40B4-BE49-F238E27FC236}">
                <a16:creationId xmlns:a16="http://schemas.microsoft.com/office/drawing/2014/main" id="{92517102-B601-E2CE-67E0-C4603CB83AB1}"/>
              </a:ext>
            </a:extLst>
          </p:cNvPr>
          <p:cNvGrpSpPr/>
          <p:nvPr/>
        </p:nvGrpSpPr>
        <p:grpSpPr>
          <a:xfrm>
            <a:off x="4403909" y="1542409"/>
            <a:ext cx="1646609" cy="766437"/>
            <a:chOff x="2611993" y="2993556"/>
            <a:chExt cx="1012407" cy="471239"/>
          </a:xfrm>
        </p:grpSpPr>
        <p:grpSp>
          <p:nvGrpSpPr>
            <p:cNvPr id="38" name="Group 37">
              <a:extLst>
                <a:ext uri="{FF2B5EF4-FFF2-40B4-BE49-F238E27FC236}">
                  <a16:creationId xmlns:a16="http://schemas.microsoft.com/office/drawing/2014/main" id="{690F0BC6-0BEA-5F7A-598F-D41586C06A73}"/>
                </a:ext>
              </a:extLst>
            </p:cNvPr>
            <p:cNvGrpSpPr/>
            <p:nvPr/>
          </p:nvGrpSpPr>
          <p:grpSpPr>
            <a:xfrm>
              <a:off x="2611993" y="2993556"/>
              <a:ext cx="1012407" cy="268635"/>
              <a:chOff x="2611993" y="2993556"/>
              <a:chExt cx="1012407" cy="268635"/>
            </a:xfrm>
          </p:grpSpPr>
          <p:pic>
            <p:nvPicPr>
              <p:cNvPr id="40" name="Picture 39">
                <a:extLst>
                  <a:ext uri="{FF2B5EF4-FFF2-40B4-BE49-F238E27FC236}">
                    <a16:creationId xmlns:a16="http://schemas.microsoft.com/office/drawing/2014/main" id="{1AE5EB2F-DEAF-CD6B-D499-6D65D6CAFF0D}"/>
                  </a:ext>
                </a:extLst>
              </p:cNvPr>
              <p:cNvPicPr>
                <a:picLocks noChangeAspect="1"/>
              </p:cNvPicPr>
              <p:nvPr/>
            </p:nvPicPr>
            <p:blipFill>
              <a:blip r:embed="rId9"/>
              <a:stretch>
                <a:fillRect/>
              </a:stretch>
            </p:blipFill>
            <p:spPr>
              <a:xfrm>
                <a:off x="2938434" y="3039296"/>
                <a:ext cx="406361" cy="197086"/>
              </a:xfrm>
              <a:prstGeom prst="rect">
                <a:avLst/>
              </a:prstGeom>
            </p:spPr>
          </p:pic>
          <p:pic>
            <p:nvPicPr>
              <p:cNvPr id="41" name="Picture 40">
                <a:extLst>
                  <a:ext uri="{FF2B5EF4-FFF2-40B4-BE49-F238E27FC236}">
                    <a16:creationId xmlns:a16="http://schemas.microsoft.com/office/drawing/2014/main" id="{7B89246D-804E-36BB-C59A-6E218813EBFF}"/>
                  </a:ext>
                </a:extLst>
              </p:cNvPr>
              <p:cNvPicPr>
                <a:picLocks noChangeAspect="1"/>
              </p:cNvPicPr>
              <p:nvPr/>
            </p:nvPicPr>
            <p:blipFill>
              <a:blip r:embed="rId10"/>
              <a:stretch>
                <a:fillRect/>
              </a:stretch>
            </p:blipFill>
            <p:spPr>
              <a:xfrm>
                <a:off x="3446032" y="3025717"/>
                <a:ext cx="178368" cy="176746"/>
              </a:xfrm>
              <a:prstGeom prst="rect">
                <a:avLst/>
              </a:prstGeom>
            </p:spPr>
          </p:pic>
          <p:pic>
            <p:nvPicPr>
              <p:cNvPr id="42" name="Picture 41">
                <a:extLst>
                  <a:ext uri="{FF2B5EF4-FFF2-40B4-BE49-F238E27FC236}">
                    <a16:creationId xmlns:a16="http://schemas.microsoft.com/office/drawing/2014/main" id="{94AAE6CF-579D-49B6-A9C8-F417C50ABC22}"/>
                  </a:ext>
                </a:extLst>
              </p:cNvPr>
              <p:cNvPicPr>
                <a:picLocks noChangeAspect="1"/>
              </p:cNvPicPr>
              <p:nvPr/>
            </p:nvPicPr>
            <p:blipFill>
              <a:blip r:embed="rId11"/>
              <a:stretch>
                <a:fillRect/>
              </a:stretch>
            </p:blipFill>
            <p:spPr>
              <a:xfrm>
                <a:off x="2611993" y="2993556"/>
                <a:ext cx="249248" cy="268635"/>
              </a:xfrm>
              <a:prstGeom prst="rect">
                <a:avLst/>
              </a:prstGeom>
            </p:spPr>
          </p:pic>
        </p:grpSp>
        <p:sp>
          <p:nvSpPr>
            <p:cNvPr id="39" name="TextBox 38">
              <a:extLst>
                <a:ext uri="{FF2B5EF4-FFF2-40B4-BE49-F238E27FC236}">
                  <a16:creationId xmlns:a16="http://schemas.microsoft.com/office/drawing/2014/main" id="{B01398BA-5A72-9EBD-B163-5915989CA1D3}"/>
                </a:ext>
              </a:extLst>
            </p:cNvPr>
            <p:cNvSpPr txBox="1"/>
            <p:nvPr/>
          </p:nvSpPr>
          <p:spPr>
            <a:xfrm>
              <a:off x="2768423" y="3237714"/>
              <a:ext cx="775861" cy="227081"/>
            </a:xfrm>
            <a:prstGeom prst="rect">
              <a:avLst/>
            </a:prstGeom>
            <a:noFill/>
          </p:spPr>
          <p:txBody>
            <a:bodyPr wrap="none" rtlCol="0">
              <a:spAutoFit/>
            </a:bodyPr>
            <a:lstStyle/>
            <a:p>
              <a:pPr algn="ctr"/>
              <a:r>
                <a:rPr lang="en-US" dirty="0"/>
                <a:t>Monitoring</a:t>
              </a:r>
            </a:p>
          </p:txBody>
        </p:sp>
      </p:grpSp>
      <p:grpSp>
        <p:nvGrpSpPr>
          <p:cNvPr id="102" name="Group 101">
            <a:extLst>
              <a:ext uri="{FF2B5EF4-FFF2-40B4-BE49-F238E27FC236}">
                <a16:creationId xmlns:a16="http://schemas.microsoft.com/office/drawing/2014/main" id="{E4E35A25-7D97-D188-F162-C41D4F0909DF}"/>
              </a:ext>
            </a:extLst>
          </p:cNvPr>
          <p:cNvGrpSpPr/>
          <p:nvPr/>
        </p:nvGrpSpPr>
        <p:grpSpPr>
          <a:xfrm>
            <a:off x="1153884" y="1462907"/>
            <a:ext cx="2466737" cy="1007788"/>
            <a:chOff x="1153884" y="1462905"/>
            <a:chExt cx="2466737" cy="1007788"/>
          </a:xfrm>
        </p:grpSpPr>
        <p:grpSp>
          <p:nvGrpSpPr>
            <p:cNvPr id="8" name="Group 7">
              <a:extLst>
                <a:ext uri="{FF2B5EF4-FFF2-40B4-BE49-F238E27FC236}">
                  <a16:creationId xmlns:a16="http://schemas.microsoft.com/office/drawing/2014/main" id="{9D397020-D60B-C72C-E9C1-18DBE4820595}"/>
                </a:ext>
              </a:extLst>
            </p:cNvPr>
            <p:cNvGrpSpPr/>
            <p:nvPr/>
          </p:nvGrpSpPr>
          <p:grpSpPr>
            <a:xfrm>
              <a:off x="2258916" y="1462905"/>
              <a:ext cx="1361705" cy="1007788"/>
              <a:chOff x="1844260" y="1499892"/>
              <a:chExt cx="1361705" cy="1007788"/>
            </a:xfrm>
          </p:grpSpPr>
          <p:grpSp>
            <p:nvGrpSpPr>
              <p:cNvPr id="9" name="Group 8">
                <a:extLst>
                  <a:ext uri="{FF2B5EF4-FFF2-40B4-BE49-F238E27FC236}">
                    <a16:creationId xmlns:a16="http://schemas.microsoft.com/office/drawing/2014/main" id="{BD7DEF69-529B-BF91-97EF-06430661B46A}"/>
                  </a:ext>
                </a:extLst>
              </p:cNvPr>
              <p:cNvGrpSpPr/>
              <p:nvPr/>
            </p:nvGrpSpPr>
            <p:grpSpPr>
              <a:xfrm>
                <a:off x="1844260" y="1499892"/>
                <a:ext cx="1193990" cy="621267"/>
                <a:chOff x="1741540" y="2829069"/>
                <a:chExt cx="1193990" cy="621267"/>
              </a:xfrm>
            </p:grpSpPr>
            <p:grpSp>
              <p:nvGrpSpPr>
                <p:cNvPr id="11" name="Group 10">
                  <a:extLst>
                    <a:ext uri="{FF2B5EF4-FFF2-40B4-BE49-F238E27FC236}">
                      <a16:creationId xmlns:a16="http://schemas.microsoft.com/office/drawing/2014/main" id="{05CED6AF-2FAD-6192-0E5C-D1BDB43BFA44}"/>
                    </a:ext>
                  </a:extLst>
                </p:cNvPr>
                <p:cNvGrpSpPr/>
                <p:nvPr/>
              </p:nvGrpSpPr>
              <p:grpSpPr>
                <a:xfrm>
                  <a:off x="1741540" y="2829069"/>
                  <a:ext cx="889190" cy="316467"/>
                  <a:chOff x="1741540" y="2829069"/>
                  <a:chExt cx="889190" cy="316467"/>
                </a:xfrm>
              </p:grpSpPr>
              <p:sp>
                <p:nvSpPr>
                  <p:cNvPr id="18" name="Rectangle 17">
                    <a:extLst>
                      <a:ext uri="{FF2B5EF4-FFF2-40B4-BE49-F238E27FC236}">
                        <a16:creationId xmlns:a16="http://schemas.microsoft.com/office/drawing/2014/main" id="{57A622DE-154B-AB14-58E1-32250DD37F28}"/>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F20B8FD-71C3-5EDE-9452-56C6B9938407}"/>
                      </a:ext>
                    </a:extLst>
                  </p:cNvPr>
                  <p:cNvPicPr>
                    <a:picLocks noChangeAspect="1"/>
                  </p:cNvPicPr>
                  <p:nvPr/>
                </p:nvPicPr>
                <p:blipFill>
                  <a:blip r:embed="rId12"/>
                  <a:stretch>
                    <a:fillRect/>
                  </a:stretch>
                </p:blipFill>
                <p:spPr>
                  <a:xfrm>
                    <a:off x="1809714" y="2914757"/>
                    <a:ext cx="742391" cy="162365"/>
                  </a:xfrm>
                  <a:prstGeom prst="rect">
                    <a:avLst/>
                  </a:prstGeom>
                </p:spPr>
              </p:pic>
            </p:grpSp>
            <p:grpSp>
              <p:nvGrpSpPr>
                <p:cNvPr id="12" name="Group 11">
                  <a:extLst>
                    <a:ext uri="{FF2B5EF4-FFF2-40B4-BE49-F238E27FC236}">
                      <a16:creationId xmlns:a16="http://schemas.microsoft.com/office/drawing/2014/main" id="{8BF73537-DD48-3E89-F5BD-BE68758F58B6}"/>
                    </a:ext>
                  </a:extLst>
                </p:cNvPr>
                <p:cNvGrpSpPr/>
                <p:nvPr/>
              </p:nvGrpSpPr>
              <p:grpSpPr>
                <a:xfrm>
                  <a:off x="1893940" y="2981469"/>
                  <a:ext cx="889190" cy="316467"/>
                  <a:chOff x="1741540" y="2829069"/>
                  <a:chExt cx="889190" cy="316467"/>
                </a:xfrm>
              </p:grpSpPr>
              <p:sp>
                <p:nvSpPr>
                  <p:cNvPr id="16" name="Rectangle 15">
                    <a:extLst>
                      <a:ext uri="{FF2B5EF4-FFF2-40B4-BE49-F238E27FC236}">
                        <a16:creationId xmlns:a16="http://schemas.microsoft.com/office/drawing/2014/main" id="{A706EC8F-5BE5-1E8E-A0C6-0D819F957721}"/>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247BFC9-E624-BAD7-B14E-BAFDB70AFAC2}"/>
                      </a:ext>
                    </a:extLst>
                  </p:cNvPr>
                  <p:cNvPicPr>
                    <a:picLocks noChangeAspect="1"/>
                  </p:cNvPicPr>
                  <p:nvPr/>
                </p:nvPicPr>
                <p:blipFill>
                  <a:blip r:embed="rId12"/>
                  <a:stretch>
                    <a:fillRect/>
                  </a:stretch>
                </p:blipFill>
                <p:spPr>
                  <a:xfrm>
                    <a:off x="1809714" y="2914757"/>
                    <a:ext cx="742391" cy="162365"/>
                  </a:xfrm>
                  <a:prstGeom prst="rect">
                    <a:avLst/>
                  </a:prstGeom>
                </p:spPr>
              </p:pic>
            </p:grpSp>
            <p:grpSp>
              <p:nvGrpSpPr>
                <p:cNvPr id="13" name="Group 12">
                  <a:extLst>
                    <a:ext uri="{FF2B5EF4-FFF2-40B4-BE49-F238E27FC236}">
                      <a16:creationId xmlns:a16="http://schemas.microsoft.com/office/drawing/2014/main" id="{B9B39471-B4F4-6517-DD39-15E8F4241901}"/>
                    </a:ext>
                  </a:extLst>
                </p:cNvPr>
                <p:cNvGrpSpPr/>
                <p:nvPr/>
              </p:nvGrpSpPr>
              <p:grpSpPr>
                <a:xfrm>
                  <a:off x="2046340" y="3133869"/>
                  <a:ext cx="889190" cy="316467"/>
                  <a:chOff x="1741540" y="2829069"/>
                  <a:chExt cx="889190" cy="316467"/>
                </a:xfrm>
              </p:grpSpPr>
              <p:sp>
                <p:nvSpPr>
                  <p:cNvPr id="14" name="Rectangle 13">
                    <a:extLst>
                      <a:ext uri="{FF2B5EF4-FFF2-40B4-BE49-F238E27FC236}">
                        <a16:creationId xmlns:a16="http://schemas.microsoft.com/office/drawing/2014/main" id="{1A5C9E1A-F4BB-1D8B-5EB1-536F6C521AB1}"/>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059CAD6-2352-E420-7E29-8D7688E3C6CA}"/>
                      </a:ext>
                    </a:extLst>
                  </p:cNvPr>
                  <p:cNvPicPr>
                    <a:picLocks noChangeAspect="1"/>
                  </p:cNvPicPr>
                  <p:nvPr/>
                </p:nvPicPr>
                <p:blipFill>
                  <a:blip r:embed="rId12"/>
                  <a:stretch>
                    <a:fillRect/>
                  </a:stretch>
                </p:blipFill>
                <p:spPr>
                  <a:xfrm>
                    <a:off x="1809714" y="2914757"/>
                    <a:ext cx="742391" cy="162365"/>
                  </a:xfrm>
                  <a:prstGeom prst="rect">
                    <a:avLst/>
                  </a:prstGeom>
                </p:spPr>
              </p:pic>
            </p:grpSp>
          </p:grpSp>
          <p:sp>
            <p:nvSpPr>
              <p:cNvPr id="10" name="TextBox 9">
                <a:extLst>
                  <a:ext uri="{FF2B5EF4-FFF2-40B4-BE49-F238E27FC236}">
                    <a16:creationId xmlns:a16="http://schemas.microsoft.com/office/drawing/2014/main" id="{03CAA25D-64B0-4265-7FB5-1CC58B5D1BDE}"/>
                  </a:ext>
                </a:extLst>
              </p:cNvPr>
              <p:cNvSpPr txBox="1"/>
              <p:nvPr/>
            </p:nvSpPr>
            <p:spPr>
              <a:xfrm>
                <a:off x="1969665" y="2138348"/>
                <a:ext cx="1236300" cy="369332"/>
              </a:xfrm>
              <a:prstGeom prst="rect">
                <a:avLst/>
              </a:prstGeom>
              <a:noFill/>
            </p:spPr>
            <p:txBody>
              <a:bodyPr wrap="none" rtlCol="0">
                <a:spAutoFit/>
              </a:bodyPr>
              <a:lstStyle/>
              <a:p>
                <a:r>
                  <a:rPr lang="en-US" dirty="0"/>
                  <a:t>HA GitLab</a:t>
                </a:r>
              </a:p>
            </p:txBody>
          </p:sp>
        </p:grpSp>
        <p:cxnSp>
          <p:nvCxnSpPr>
            <p:cNvPr id="77" name="Elbow Connector 76">
              <a:extLst>
                <a:ext uri="{FF2B5EF4-FFF2-40B4-BE49-F238E27FC236}">
                  <a16:creationId xmlns:a16="http://schemas.microsoft.com/office/drawing/2014/main" id="{04C22442-C033-170F-3EBC-E8C782B99AC1}"/>
                </a:ext>
              </a:extLst>
            </p:cNvPr>
            <p:cNvCxnSpPr>
              <a:cxnSpLocks/>
              <a:stCxn id="55" idx="3"/>
            </p:cNvCxnSpPr>
            <p:nvPr/>
          </p:nvCxnSpPr>
          <p:spPr>
            <a:xfrm>
              <a:off x="1153884" y="1528229"/>
              <a:ext cx="990572" cy="319527"/>
            </a:xfrm>
            <a:prstGeom prst="bentConnector3">
              <a:avLst>
                <a:gd name="adj1" fmla="val 53296"/>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5A36C9E-2509-D8B4-8506-D7AEE2390D07}"/>
              </a:ext>
            </a:extLst>
          </p:cNvPr>
          <p:cNvGrpSpPr/>
          <p:nvPr/>
        </p:nvGrpSpPr>
        <p:grpSpPr>
          <a:xfrm>
            <a:off x="1153885" y="1528229"/>
            <a:ext cx="2111265" cy="1939919"/>
            <a:chOff x="1153884" y="1528229"/>
            <a:chExt cx="2111265" cy="1939919"/>
          </a:xfrm>
        </p:grpSpPr>
        <p:grpSp>
          <p:nvGrpSpPr>
            <p:cNvPr id="75" name="Group 74">
              <a:extLst>
                <a:ext uri="{FF2B5EF4-FFF2-40B4-BE49-F238E27FC236}">
                  <a16:creationId xmlns:a16="http://schemas.microsoft.com/office/drawing/2014/main" id="{44641FA4-9E57-AC20-2905-9CE0EE2F9AE8}"/>
                </a:ext>
              </a:extLst>
            </p:cNvPr>
            <p:cNvGrpSpPr/>
            <p:nvPr/>
          </p:nvGrpSpPr>
          <p:grpSpPr>
            <a:xfrm>
              <a:off x="2157153" y="2701841"/>
              <a:ext cx="1107996" cy="766307"/>
              <a:chOff x="1984188" y="2692730"/>
              <a:chExt cx="1107996" cy="766307"/>
            </a:xfrm>
          </p:grpSpPr>
          <p:pic>
            <p:nvPicPr>
              <p:cNvPr id="73" name="Picture 72" descr="Icon&#10;&#10;Description automatically generated">
                <a:extLst>
                  <a:ext uri="{FF2B5EF4-FFF2-40B4-BE49-F238E27FC236}">
                    <a16:creationId xmlns:a16="http://schemas.microsoft.com/office/drawing/2014/main" id="{430133BB-A98C-B201-F538-86BE10BC89B5}"/>
                  </a:ext>
                </a:extLst>
              </p:cNvPr>
              <p:cNvPicPr>
                <a:picLocks noChangeAspect="1"/>
              </p:cNvPicPr>
              <p:nvPr/>
            </p:nvPicPr>
            <p:blipFill>
              <a:blip r:embed="rId13"/>
              <a:stretch>
                <a:fillRect/>
              </a:stretch>
            </p:blipFill>
            <p:spPr>
              <a:xfrm>
                <a:off x="2177574" y="2692730"/>
                <a:ext cx="501579" cy="501579"/>
              </a:xfrm>
              <a:prstGeom prst="rect">
                <a:avLst/>
              </a:prstGeom>
            </p:spPr>
          </p:pic>
          <p:sp>
            <p:nvSpPr>
              <p:cNvPr id="74" name="TextBox 73">
                <a:extLst>
                  <a:ext uri="{FF2B5EF4-FFF2-40B4-BE49-F238E27FC236}">
                    <a16:creationId xmlns:a16="http://schemas.microsoft.com/office/drawing/2014/main" id="{60A414F9-0DCF-DA90-D95F-DF6697AC12B6}"/>
                  </a:ext>
                </a:extLst>
              </p:cNvPr>
              <p:cNvSpPr txBox="1"/>
              <p:nvPr/>
            </p:nvSpPr>
            <p:spPr>
              <a:xfrm>
                <a:off x="1984188" y="3089705"/>
                <a:ext cx="1107996" cy="369332"/>
              </a:xfrm>
              <a:prstGeom prst="rect">
                <a:avLst/>
              </a:prstGeom>
              <a:noFill/>
            </p:spPr>
            <p:txBody>
              <a:bodyPr wrap="none" rtlCol="0">
                <a:spAutoFit/>
              </a:bodyPr>
              <a:lstStyle/>
              <a:p>
                <a:r>
                  <a:rPr lang="en-US" dirty="0" err="1"/>
                  <a:t>spackbot</a:t>
                </a:r>
                <a:endParaRPr lang="en-US" dirty="0"/>
              </a:p>
            </p:txBody>
          </p:sp>
        </p:grpSp>
        <p:cxnSp>
          <p:nvCxnSpPr>
            <p:cNvPr id="82" name="Elbow Connector 81">
              <a:extLst>
                <a:ext uri="{FF2B5EF4-FFF2-40B4-BE49-F238E27FC236}">
                  <a16:creationId xmlns:a16="http://schemas.microsoft.com/office/drawing/2014/main" id="{6B2CA5C4-8904-D10F-65D2-B6CDD384A169}"/>
                </a:ext>
              </a:extLst>
            </p:cNvPr>
            <p:cNvCxnSpPr>
              <a:cxnSpLocks/>
              <a:stCxn id="55" idx="3"/>
              <a:endCxn id="73" idx="1"/>
            </p:cNvCxnSpPr>
            <p:nvPr/>
          </p:nvCxnSpPr>
          <p:spPr>
            <a:xfrm>
              <a:off x="1153884" y="1528229"/>
              <a:ext cx="1196655" cy="1424402"/>
            </a:xfrm>
            <a:prstGeom prst="bentConnector3">
              <a:avLst>
                <a:gd name="adj1" fmla="val 4454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9CA3E865-A02F-E42B-3EA1-337FE41A4EFE}"/>
              </a:ext>
            </a:extLst>
          </p:cNvPr>
          <p:cNvGrpSpPr/>
          <p:nvPr/>
        </p:nvGrpSpPr>
        <p:grpSpPr>
          <a:xfrm>
            <a:off x="2703512" y="799865"/>
            <a:ext cx="6119196" cy="2625492"/>
            <a:chOff x="2703512" y="799864"/>
            <a:chExt cx="6119196" cy="2625492"/>
          </a:xfrm>
        </p:grpSpPr>
        <p:grpSp>
          <p:nvGrpSpPr>
            <p:cNvPr id="71" name="Group 70">
              <a:extLst>
                <a:ext uri="{FF2B5EF4-FFF2-40B4-BE49-F238E27FC236}">
                  <a16:creationId xmlns:a16="http://schemas.microsoft.com/office/drawing/2014/main" id="{3432F757-6B22-3631-105C-2346143E36C5}"/>
                </a:ext>
              </a:extLst>
            </p:cNvPr>
            <p:cNvGrpSpPr/>
            <p:nvPr/>
          </p:nvGrpSpPr>
          <p:grpSpPr>
            <a:xfrm>
              <a:off x="6799395" y="799864"/>
              <a:ext cx="2023313" cy="2625492"/>
              <a:chOff x="6527341" y="533658"/>
              <a:chExt cx="2023313" cy="2625492"/>
            </a:xfrm>
          </p:grpSpPr>
          <p:grpSp>
            <p:nvGrpSpPr>
              <p:cNvPr id="20" name="Group 19">
                <a:extLst>
                  <a:ext uri="{FF2B5EF4-FFF2-40B4-BE49-F238E27FC236}">
                    <a16:creationId xmlns:a16="http://schemas.microsoft.com/office/drawing/2014/main" id="{A63E1100-4397-7EF0-CB09-15A6B59B2CCA}"/>
                  </a:ext>
                </a:extLst>
              </p:cNvPr>
              <p:cNvGrpSpPr/>
              <p:nvPr/>
            </p:nvGrpSpPr>
            <p:grpSpPr>
              <a:xfrm>
                <a:off x="6527341" y="533658"/>
                <a:ext cx="2023313" cy="2625492"/>
                <a:chOff x="823171" y="2088195"/>
                <a:chExt cx="2023313" cy="2625492"/>
              </a:xfrm>
            </p:grpSpPr>
            <p:sp>
              <p:nvSpPr>
                <p:cNvPr id="21" name="Rectangle 20">
                  <a:extLst>
                    <a:ext uri="{FF2B5EF4-FFF2-40B4-BE49-F238E27FC236}">
                      <a16:creationId xmlns:a16="http://schemas.microsoft.com/office/drawing/2014/main" id="{6369A4F8-F77A-E376-6284-49438E4CA121}"/>
                    </a:ext>
                  </a:extLst>
                </p:cNvPr>
                <p:cNvSpPr/>
                <p:nvPr/>
              </p:nvSpPr>
              <p:spPr>
                <a:xfrm>
                  <a:off x="823171" y="2088195"/>
                  <a:ext cx="2023313" cy="2625492"/>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6613AE2-29AB-7830-6683-9795D21A01D1}"/>
                    </a:ext>
                  </a:extLst>
                </p:cNvPr>
                <p:cNvPicPr>
                  <a:picLocks noChangeAspect="1"/>
                </p:cNvPicPr>
                <p:nvPr/>
              </p:nvPicPr>
              <p:blipFill rotWithShape="1">
                <a:blip r:embed="rId14"/>
                <a:srcRect l="11571" r="13135"/>
                <a:stretch/>
              </p:blipFill>
              <p:spPr>
                <a:xfrm>
                  <a:off x="2122055" y="4106434"/>
                  <a:ext cx="715197" cy="534644"/>
                </a:xfrm>
                <a:prstGeom prst="rect">
                  <a:avLst/>
                </a:prstGeom>
              </p:spPr>
            </p:pic>
            <p:sp>
              <p:nvSpPr>
                <p:cNvPr id="23" name="TextBox 22">
                  <a:extLst>
                    <a:ext uri="{FF2B5EF4-FFF2-40B4-BE49-F238E27FC236}">
                      <a16:creationId xmlns:a16="http://schemas.microsoft.com/office/drawing/2014/main" id="{62CBD202-14C8-6370-5F8B-0627ADA0AC6C}"/>
                    </a:ext>
                  </a:extLst>
                </p:cNvPr>
                <p:cNvSpPr txBox="1"/>
                <p:nvPr/>
              </p:nvSpPr>
              <p:spPr>
                <a:xfrm>
                  <a:off x="857634" y="4177788"/>
                  <a:ext cx="1622019" cy="430887"/>
                </a:xfrm>
                <a:prstGeom prst="rect">
                  <a:avLst/>
                </a:prstGeom>
                <a:noFill/>
              </p:spPr>
              <p:txBody>
                <a:bodyPr wrap="square" rtlCol="0">
                  <a:spAutoFit/>
                </a:bodyPr>
                <a:lstStyle/>
                <a:p>
                  <a:r>
                    <a:rPr lang="en-US" sz="1100" dirty="0"/>
                    <a:t>Bare metal runners</a:t>
                  </a:r>
                  <a:br>
                    <a:rPr lang="en-US" sz="1100" dirty="0"/>
                  </a:br>
                  <a:r>
                    <a:rPr lang="en-US" sz="1100" dirty="0"/>
                    <a:t>on “Frank” cluster</a:t>
                  </a:r>
                </a:p>
              </p:txBody>
            </p:sp>
          </p:grpSp>
          <p:sp>
            <p:nvSpPr>
              <p:cNvPr id="63" name="Rectangle 62">
                <a:extLst>
                  <a:ext uri="{FF2B5EF4-FFF2-40B4-BE49-F238E27FC236}">
                    <a16:creationId xmlns:a16="http://schemas.microsoft.com/office/drawing/2014/main" id="{6C789399-4A1E-CB9E-4440-0035535822FD}"/>
                  </a:ext>
                </a:extLst>
              </p:cNvPr>
              <p:cNvSpPr/>
              <p:nvPr/>
            </p:nvSpPr>
            <p:spPr>
              <a:xfrm>
                <a:off x="6707390" y="1139279"/>
                <a:ext cx="926582" cy="368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MI200</a:t>
                </a:r>
              </a:p>
            </p:txBody>
          </p:sp>
          <p:sp>
            <p:nvSpPr>
              <p:cNvPr id="64" name="Rectangle 63">
                <a:extLst>
                  <a:ext uri="{FF2B5EF4-FFF2-40B4-BE49-F238E27FC236}">
                    <a16:creationId xmlns:a16="http://schemas.microsoft.com/office/drawing/2014/main" id="{62B61EF4-F94E-F33B-8DCA-55574EA267D5}"/>
                  </a:ext>
                </a:extLst>
              </p:cNvPr>
              <p:cNvSpPr/>
              <p:nvPr/>
            </p:nvSpPr>
            <p:spPr>
              <a:xfrm>
                <a:off x="6699028" y="2029264"/>
                <a:ext cx="926582" cy="3687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Power9</a:t>
                </a:r>
              </a:p>
            </p:txBody>
          </p:sp>
          <p:sp>
            <p:nvSpPr>
              <p:cNvPr id="65" name="Rectangle 64">
                <a:extLst>
                  <a:ext uri="{FF2B5EF4-FFF2-40B4-BE49-F238E27FC236}">
                    <a16:creationId xmlns:a16="http://schemas.microsoft.com/office/drawing/2014/main" id="{05A1C3AF-BF63-901A-7618-E8B599FF0F12}"/>
                  </a:ext>
                </a:extLst>
              </p:cNvPr>
              <p:cNvSpPr/>
              <p:nvPr/>
            </p:nvSpPr>
            <p:spPr>
              <a:xfrm>
                <a:off x="6696426" y="685511"/>
                <a:ext cx="937545" cy="3687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NVIDIA</a:t>
                </a:r>
              </a:p>
            </p:txBody>
          </p:sp>
          <p:sp>
            <p:nvSpPr>
              <p:cNvPr id="66" name="Rectangle 65">
                <a:extLst>
                  <a:ext uri="{FF2B5EF4-FFF2-40B4-BE49-F238E27FC236}">
                    <a16:creationId xmlns:a16="http://schemas.microsoft.com/office/drawing/2014/main" id="{C417B52D-84B3-1F50-5EED-5406CF8F9F8B}"/>
                  </a:ext>
                </a:extLst>
              </p:cNvPr>
              <p:cNvSpPr/>
              <p:nvPr/>
            </p:nvSpPr>
            <p:spPr>
              <a:xfrm>
                <a:off x="6707390" y="1585301"/>
                <a:ext cx="926582" cy="368765"/>
              </a:xfrm>
              <a:prstGeom prst="rect">
                <a:avLst/>
              </a:prstGeom>
              <a:solidFill>
                <a:schemeClr val="bg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a64fx</a:t>
                </a:r>
              </a:p>
            </p:txBody>
          </p:sp>
          <p:sp>
            <p:nvSpPr>
              <p:cNvPr id="67" name="Rectangle 66">
                <a:extLst>
                  <a:ext uri="{FF2B5EF4-FFF2-40B4-BE49-F238E27FC236}">
                    <a16:creationId xmlns:a16="http://schemas.microsoft.com/office/drawing/2014/main" id="{DAA3693C-489C-9F86-FFCF-2548D852F3BA}"/>
                  </a:ext>
                </a:extLst>
              </p:cNvPr>
              <p:cNvSpPr/>
              <p:nvPr/>
            </p:nvSpPr>
            <p:spPr>
              <a:xfrm>
                <a:off x="7810042" y="1565225"/>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etc.</a:t>
                </a:r>
              </a:p>
            </p:txBody>
          </p:sp>
          <p:sp>
            <p:nvSpPr>
              <p:cNvPr id="69" name="Rectangle 68">
                <a:extLst>
                  <a:ext uri="{FF2B5EF4-FFF2-40B4-BE49-F238E27FC236}">
                    <a16:creationId xmlns:a16="http://schemas.microsoft.com/office/drawing/2014/main" id="{B4BDAA00-26BD-B09B-55F1-E27762626EAD}"/>
                  </a:ext>
                </a:extLst>
              </p:cNvPr>
              <p:cNvSpPr/>
              <p:nvPr/>
            </p:nvSpPr>
            <p:spPr>
              <a:xfrm>
                <a:off x="7810179" y="1130165"/>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etc.</a:t>
                </a:r>
              </a:p>
            </p:txBody>
          </p:sp>
          <p:sp>
            <p:nvSpPr>
              <p:cNvPr id="70" name="Rectangle 69">
                <a:extLst>
                  <a:ext uri="{FF2B5EF4-FFF2-40B4-BE49-F238E27FC236}">
                    <a16:creationId xmlns:a16="http://schemas.microsoft.com/office/drawing/2014/main" id="{4787D471-D7CD-6027-D6D7-11FF64B18BAB}"/>
                  </a:ext>
                </a:extLst>
              </p:cNvPr>
              <p:cNvSpPr/>
              <p:nvPr/>
            </p:nvSpPr>
            <p:spPr>
              <a:xfrm>
                <a:off x="7810179" y="700528"/>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etc.</a:t>
                </a:r>
              </a:p>
            </p:txBody>
          </p:sp>
        </p:grpSp>
        <p:cxnSp>
          <p:nvCxnSpPr>
            <p:cNvPr id="87" name="Elbow Connector 86">
              <a:extLst>
                <a:ext uri="{FF2B5EF4-FFF2-40B4-BE49-F238E27FC236}">
                  <a16:creationId xmlns:a16="http://schemas.microsoft.com/office/drawing/2014/main" id="{6C4A6008-2840-7555-5F2B-89818781FC8D}"/>
                </a:ext>
              </a:extLst>
            </p:cNvPr>
            <p:cNvCxnSpPr>
              <a:cxnSpLocks/>
              <a:stCxn id="18" idx="0"/>
            </p:cNvCxnSpPr>
            <p:nvPr/>
          </p:nvCxnSpPr>
          <p:spPr>
            <a:xfrm rot="5400000" flipH="1" flipV="1">
              <a:off x="4563430" y="-796016"/>
              <a:ext cx="399003" cy="411884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17EF492-B7E9-6472-F4CF-2B411D7B79FC}"/>
              </a:ext>
            </a:extLst>
          </p:cNvPr>
          <p:cNvGrpSpPr/>
          <p:nvPr/>
        </p:nvGrpSpPr>
        <p:grpSpPr>
          <a:xfrm>
            <a:off x="3238412" y="1925940"/>
            <a:ext cx="1635641" cy="1511881"/>
            <a:chOff x="3238411" y="1925939"/>
            <a:chExt cx="1635641" cy="1511881"/>
          </a:xfrm>
        </p:grpSpPr>
        <p:grpSp>
          <p:nvGrpSpPr>
            <p:cNvPr id="62" name="Group 61">
              <a:extLst>
                <a:ext uri="{FF2B5EF4-FFF2-40B4-BE49-F238E27FC236}">
                  <a16:creationId xmlns:a16="http://schemas.microsoft.com/office/drawing/2014/main" id="{4DA11ABC-87E9-05F1-4AE6-054CFABEB7E6}"/>
                </a:ext>
              </a:extLst>
            </p:cNvPr>
            <p:cNvGrpSpPr/>
            <p:nvPr/>
          </p:nvGrpSpPr>
          <p:grpSpPr>
            <a:xfrm>
              <a:off x="3238411" y="2463886"/>
              <a:ext cx="1635641" cy="973934"/>
              <a:chOff x="5732961" y="-268200"/>
              <a:chExt cx="1478755" cy="1199797"/>
            </a:xfrm>
          </p:grpSpPr>
          <p:sp>
            <p:nvSpPr>
              <p:cNvPr id="29" name="Rectangle 28">
                <a:extLst>
                  <a:ext uri="{FF2B5EF4-FFF2-40B4-BE49-F238E27FC236}">
                    <a16:creationId xmlns:a16="http://schemas.microsoft.com/office/drawing/2014/main" id="{9954DACB-9ADB-9300-7F7C-E29B24626EE2}"/>
                  </a:ext>
                </a:extLst>
              </p:cNvPr>
              <p:cNvSpPr/>
              <p:nvPr/>
            </p:nvSpPr>
            <p:spPr>
              <a:xfrm>
                <a:off x="5732961" y="-2682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Runner</a:t>
                </a:r>
                <a:br>
                  <a:rPr lang="en-US" dirty="0">
                    <a:solidFill>
                      <a:schemeClr val="tx1"/>
                    </a:solidFill>
                  </a:rPr>
                </a:br>
                <a:r>
                  <a:rPr lang="en-US" dirty="0">
                    <a:solidFill>
                      <a:schemeClr val="tx1"/>
                    </a:solidFill>
                  </a:rPr>
                  <a:t>Pools</a:t>
                </a:r>
              </a:p>
            </p:txBody>
          </p:sp>
          <p:sp>
            <p:nvSpPr>
              <p:cNvPr id="59" name="Rectangle 58">
                <a:extLst>
                  <a:ext uri="{FF2B5EF4-FFF2-40B4-BE49-F238E27FC236}">
                    <a16:creationId xmlns:a16="http://schemas.microsoft.com/office/drawing/2014/main" id="{437CDED9-7605-6118-A03D-BC674506788A}"/>
                  </a:ext>
                </a:extLst>
              </p:cNvPr>
              <p:cNvSpPr/>
              <p:nvPr/>
            </p:nvSpPr>
            <p:spPr>
              <a:xfrm>
                <a:off x="5885361" y="-1158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Runner</a:t>
                </a:r>
                <a:br>
                  <a:rPr lang="en-US" dirty="0">
                    <a:solidFill>
                      <a:schemeClr val="tx1"/>
                    </a:solidFill>
                  </a:rPr>
                </a:br>
                <a:r>
                  <a:rPr lang="en-US" dirty="0">
                    <a:solidFill>
                      <a:schemeClr val="tx1"/>
                    </a:solidFill>
                  </a:rPr>
                  <a:t>Pools</a:t>
                </a:r>
              </a:p>
            </p:txBody>
          </p:sp>
          <p:sp>
            <p:nvSpPr>
              <p:cNvPr id="60" name="Rectangle 59">
                <a:extLst>
                  <a:ext uri="{FF2B5EF4-FFF2-40B4-BE49-F238E27FC236}">
                    <a16:creationId xmlns:a16="http://schemas.microsoft.com/office/drawing/2014/main" id="{A2B6F2A0-9C78-A079-110E-ABEEAB6D9143}"/>
                  </a:ext>
                </a:extLst>
              </p:cNvPr>
              <p:cNvSpPr/>
              <p:nvPr/>
            </p:nvSpPr>
            <p:spPr>
              <a:xfrm>
                <a:off x="6037761" y="366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Runner</a:t>
                </a:r>
                <a:br>
                  <a:rPr lang="en-US" dirty="0">
                    <a:solidFill>
                      <a:schemeClr val="tx1"/>
                    </a:solidFill>
                  </a:rPr>
                </a:br>
                <a:r>
                  <a:rPr lang="en-US" dirty="0">
                    <a:solidFill>
                      <a:schemeClr val="tx1"/>
                    </a:solidFill>
                  </a:rPr>
                  <a:t>Pools</a:t>
                </a:r>
              </a:p>
            </p:txBody>
          </p:sp>
          <p:sp>
            <p:nvSpPr>
              <p:cNvPr id="61" name="Rectangle 60">
                <a:extLst>
                  <a:ext uri="{FF2B5EF4-FFF2-40B4-BE49-F238E27FC236}">
                    <a16:creationId xmlns:a16="http://schemas.microsoft.com/office/drawing/2014/main" id="{942464A6-B1EF-6CA5-E7F3-6A298989FC4D}"/>
                  </a:ext>
                </a:extLst>
              </p:cNvPr>
              <p:cNvSpPr/>
              <p:nvPr/>
            </p:nvSpPr>
            <p:spPr>
              <a:xfrm>
                <a:off x="6190161" y="1890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Runner</a:t>
                </a:r>
                <a:br>
                  <a:rPr lang="en-US" dirty="0">
                    <a:solidFill>
                      <a:schemeClr val="tx1"/>
                    </a:solidFill>
                  </a:rPr>
                </a:br>
                <a:r>
                  <a:rPr lang="en-US" dirty="0">
                    <a:solidFill>
                      <a:schemeClr val="tx1"/>
                    </a:solidFill>
                  </a:rPr>
                  <a:t>Pools</a:t>
                </a:r>
              </a:p>
            </p:txBody>
          </p:sp>
        </p:grpSp>
        <p:cxnSp>
          <p:nvCxnSpPr>
            <p:cNvPr id="91" name="Elbow Connector 90">
              <a:extLst>
                <a:ext uri="{FF2B5EF4-FFF2-40B4-BE49-F238E27FC236}">
                  <a16:creationId xmlns:a16="http://schemas.microsoft.com/office/drawing/2014/main" id="{E30D6CB7-5E11-A4EF-A592-E0191AB84933}"/>
                </a:ext>
              </a:extLst>
            </p:cNvPr>
            <p:cNvCxnSpPr>
              <a:cxnSpLocks/>
              <a:stCxn id="14" idx="3"/>
              <a:endCxn id="29" idx="0"/>
            </p:cNvCxnSpPr>
            <p:nvPr/>
          </p:nvCxnSpPr>
          <p:spPr>
            <a:xfrm>
              <a:off x="3452906" y="1925939"/>
              <a:ext cx="350473" cy="5379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9497AE7E-EA11-FC78-9615-53542674F5CE}"/>
              </a:ext>
            </a:extLst>
          </p:cNvPr>
          <p:cNvGrpSpPr/>
          <p:nvPr/>
        </p:nvGrpSpPr>
        <p:grpSpPr>
          <a:xfrm>
            <a:off x="170698" y="1044210"/>
            <a:ext cx="1577272" cy="1573838"/>
            <a:chOff x="192470" y="1044210"/>
            <a:chExt cx="1577272" cy="1573838"/>
          </a:xfrm>
        </p:grpSpPr>
        <p:grpSp>
          <p:nvGrpSpPr>
            <p:cNvPr id="96" name="Group 95">
              <a:extLst>
                <a:ext uri="{FF2B5EF4-FFF2-40B4-BE49-F238E27FC236}">
                  <a16:creationId xmlns:a16="http://schemas.microsoft.com/office/drawing/2014/main" id="{8BCA2DB2-9260-E7D2-70F3-620FE9D62E6D}"/>
                </a:ext>
              </a:extLst>
            </p:cNvPr>
            <p:cNvGrpSpPr/>
            <p:nvPr/>
          </p:nvGrpSpPr>
          <p:grpSpPr>
            <a:xfrm>
              <a:off x="199344" y="1044210"/>
              <a:ext cx="1570398" cy="1573838"/>
              <a:chOff x="199344" y="1044210"/>
              <a:chExt cx="1570398" cy="1573838"/>
            </a:xfrm>
          </p:grpSpPr>
          <p:pic>
            <p:nvPicPr>
              <p:cNvPr id="55" name="Picture 54" descr="gh-logo.pdf">
                <a:extLst>
                  <a:ext uri="{FF2B5EF4-FFF2-40B4-BE49-F238E27FC236}">
                    <a16:creationId xmlns:a16="http://schemas.microsoft.com/office/drawing/2014/main" id="{2DD19BE9-9376-F704-6D9E-8AC5D5ED39E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99344" y="1044210"/>
                <a:ext cx="976312" cy="968038"/>
              </a:xfrm>
              <a:prstGeom prst="rect">
                <a:avLst/>
              </a:prstGeom>
            </p:spPr>
          </p:pic>
          <p:sp>
            <p:nvSpPr>
              <p:cNvPr id="95" name="TextBox 94">
                <a:extLst>
                  <a:ext uri="{FF2B5EF4-FFF2-40B4-BE49-F238E27FC236}">
                    <a16:creationId xmlns:a16="http://schemas.microsoft.com/office/drawing/2014/main" id="{608EFFD0-1B57-E234-6228-ACD4FC4AE268}"/>
                  </a:ext>
                </a:extLst>
              </p:cNvPr>
              <p:cNvSpPr txBox="1"/>
              <p:nvPr/>
            </p:nvSpPr>
            <p:spPr>
              <a:xfrm>
                <a:off x="546330" y="1971717"/>
                <a:ext cx="1223412" cy="646331"/>
              </a:xfrm>
              <a:prstGeom prst="rect">
                <a:avLst/>
              </a:prstGeom>
              <a:noFill/>
            </p:spPr>
            <p:txBody>
              <a:bodyPr wrap="none" rtlCol="0">
                <a:spAutoFit/>
              </a:bodyPr>
              <a:lstStyle/>
              <a:p>
                <a:r>
                  <a:rPr lang="en-US" dirty="0" err="1"/>
                  <a:t>Spack</a:t>
                </a:r>
                <a:br>
                  <a:rPr lang="en-US" dirty="0"/>
                </a:br>
                <a:r>
                  <a:rPr lang="en-US" dirty="0"/>
                  <a:t>on GitHub</a:t>
                </a:r>
              </a:p>
            </p:txBody>
          </p:sp>
        </p:grpSp>
        <p:pic>
          <p:nvPicPr>
            <p:cNvPr id="99" name="Picture 98" descr="spack-logo.pdf">
              <a:extLst>
                <a:ext uri="{FF2B5EF4-FFF2-40B4-BE49-F238E27FC236}">
                  <a16:creationId xmlns:a16="http://schemas.microsoft.com/office/drawing/2014/main" id="{F3C2FADD-9A3E-0B2B-2358-1FDDA06A817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470" y="2026899"/>
              <a:ext cx="390330" cy="389321"/>
            </a:xfrm>
            <a:prstGeom prst="rect">
              <a:avLst/>
            </a:prstGeom>
            <a:ln>
              <a:noFill/>
            </a:ln>
            <a:effectLst/>
          </p:spPr>
        </p:pic>
      </p:grpSp>
      <p:pic>
        <p:nvPicPr>
          <p:cNvPr id="117" name="Picture 116">
            <a:extLst>
              <a:ext uri="{FF2B5EF4-FFF2-40B4-BE49-F238E27FC236}">
                <a16:creationId xmlns:a16="http://schemas.microsoft.com/office/drawing/2014/main" id="{5D599983-EF96-C6D6-BD3A-ABEA85B387E1}"/>
              </a:ext>
            </a:extLst>
          </p:cNvPr>
          <p:cNvPicPr>
            <a:picLocks noChangeAspect="1"/>
          </p:cNvPicPr>
          <p:nvPr/>
        </p:nvPicPr>
        <p:blipFill>
          <a:blip r:embed="rId17"/>
          <a:stretch>
            <a:fillRect/>
          </a:stretch>
        </p:blipFill>
        <p:spPr>
          <a:xfrm>
            <a:off x="3820231" y="2012652"/>
            <a:ext cx="1060059" cy="591661"/>
          </a:xfrm>
          <a:prstGeom prst="rect">
            <a:avLst/>
          </a:prstGeom>
        </p:spPr>
      </p:pic>
      <p:pic>
        <p:nvPicPr>
          <p:cNvPr id="2" name="Google Shape;291;p8">
            <a:extLst>
              <a:ext uri="{FF2B5EF4-FFF2-40B4-BE49-F238E27FC236}">
                <a16:creationId xmlns:a16="http://schemas.microsoft.com/office/drawing/2014/main" id="{6B5F4730-AA6C-FCD5-1AA7-56D8285D6EA3}"/>
              </a:ext>
            </a:extLst>
          </p:cNvPr>
          <p:cNvPicPr preferRelativeResize="0"/>
          <p:nvPr/>
        </p:nvPicPr>
        <p:blipFill rotWithShape="1">
          <a:blip r:embed="rId18">
            <a:alphaModFix/>
          </a:blip>
          <a:srcRect/>
          <a:stretch/>
        </p:blipFill>
        <p:spPr>
          <a:xfrm>
            <a:off x="130634" y="3997977"/>
            <a:ext cx="434684" cy="373611"/>
          </a:xfrm>
          <a:prstGeom prst="rect">
            <a:avLst/>
          </a:prstGeom>
          <a:noFill/>
          <a:ln>
            <a:noFill/>
          </a:ln>
        </p:spPr>
      </p:pic>
      <p:pic>
        <p:nvPicPr>
          <p:cNvPr id="4" name="Google Shape;669;p68">
            <a:extLst>
              <a:ext uri="{FF2B5EF4-FFF2-40B4-BE49-F238E27FC236}">
                <a16:creationId xmlns:a16="http://schemas.microsoft.com/office/drawing/2014/main" id="{F8D8D971-E87A-0500-E367-25483C7CB9D8}"/>
              </a:ext>
            </a:extLst>
          </p:cNvPr>
          <p:cNvPicPr preferRelativeResize="0"/>
          <p:nvPr/>
        </p:nvPicPr>
        <p:blipFill>
          <a:blip r:embed="rId19">
            <a:alphaModFix/>
          </a:blip>
          <a:stretch>
            <a:fillRect/>
          </a:stretch>
        </p:blipFill>
        <p:spPr>
          <a:xfrm>
            <a:off x="95323" y="4490366"/>
            <a:ext cx="1322591" cy="258150"/>
          </a:xfrm>
          <a:prstGeom prst="rect">
            <a:avLst/>
          </a:prstGeom>
          <a:noFill/>
          <a:ln>
            <a:noFill/>
          </a:ln>
        </p:spPr>
      </p:pic>
      <p:grpSp>
        <p:nvGrpSpPr>
          <p:cNvPr id="30" name="Group 29">
            <a:extLst>
              <a:ext uri="{FF2B5EF4-FFF2-40B4-BE49-F238E27FC236}">
                <a16:creationId xmlns:a16="http://schemas.microsoft.com/office/drawing/2014/main" id="{25EBF206-300E-3720-3BB6-354C3B1C16A4}"/>
              </a:ext>
            </a:extLst>
          </p:cNvPr>
          <p:cNvGrpSpPr/>
          <p:nvPr/>
        </p:nvGrpSpPr>
        <p:grpSpPr>
          <a:xfrm>
            <a:off x="6793425" y="3581913"/>
            <a:ext cx="2089630" cy="844861"/>
            <a:chOff x="10068741" y="4956269"/>
            <a:chExt cx="2786173" cy="1126481"/>
          </a:xfrm>
        </p:grpSpPr>
        <p:sp>
          <p:nvSpPr>
            <p:cNvPr id="25" name="Rectangle 24">
              <a:extLst>
                <a:ext uri="{FF2B5EF4-FFF2-40B4-BE49-F238E27FC236}">
                  <a16:creationId xmlns:a16="http://schemas.microsoft.com/office/drawing/2014/main" id="{D82D4097-3340-FE31-B4F7-DE14F2AB2E11}"/>
                </a:ext>
              </a:extLst>
            </p:cNvPr>
            <p:cNvSpPr/>
            <p:nvPr/>
          </p:nvSpPr>
          <p:spPr>
            <a:xfrm>
              <a:off x="10068741" y="4956269"/>
              <a:ext cx="2705711" cy="1126481"/>
            </a:xfrm>
            <a:prstGeom prst="rect">
              <a:avLst/>
            </a:prstGeom>
            <a:solidFill>
              <a:schemeClr val="accent5">
                <a:lumMod val="20000"/>
                <a:lumOff val="80000"/>
              </a:schemeClr>
            </a:solid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26" name="Picture 25">
              <a:extLst>
                <a:ext uri="{FF2B5EF4-FFF2-40B4-BE49-F238E27FC236}">
                  <a16:creationId xmlns:a16="http://schemas.microsoft.com/office/drawing/2014/main" id="{5CCC340B-9D73-9705-D56B-D9723401BF31}"/>
                </a:ext>
              </a:extLst>
            </p:cNvPr>
            <p:cNvPicPr>
              <a:picLocks noChangeAspect="1"/>
            </p:cNvPicPr>
            <p:nvPr/>
          </p:nvPicPr>
          <p:blipFill>
            <a:blip r:embed="rId20"/>
            <a:stretch>
              <a:fillRect/>
            </a:stretch>
          </p:blipFill>
          <p:spPr>
            <a:xfrm>
              <a:off x="11603466" y="5190767"/>
              <a:ext cx="1251448" cy="704387"/>
            </a:xfrm>
            <a:prstGeom prst="rect">
              <a:avLst/>
            </a:prstGeom>
          </p:spPr>
        </p:pic>
        <p:sp>
          <p:nvSpPr>
            <p:cNvPr id="28" name="TextBox 27">
              <a:extLst>
                <a:ext uri="{FF2B5EF4-FFF2-40B4-BE49-F238E27FC236}">
                  <a16:creationId xmlns:a16="http://schemas.microsoft.com/office/drawing/2014/main" id="{984D9B8C-436D-B8ED-E18C-CADC375FE7C3}"/>
                </a:ext>
              </a:extLst>
            </p:cNvPr>
            <p:cNvSpPr txBox="1"/>
            <p:nvPr/>
          </p:nvSpPr>
          <p:spPr>
            <a:xfrm>
              <a:off x="10164234" y="5363652"/>
              <a:ext cx="1652117" cy="677108"/>
            </a:xfrm>
            <a:prstGeom prst="rect">
              <a:avLst/>
            </a:prstGeom>
            <a:noFill/>
          </p:spPr>
          <p:txBody>
            <a:bodyPr wrap="square">
              <a:spAutoFit/>
            </a:bodyPr>
            <a:lstStyle/>
            <a:p>
              <a:pPr algn="ctr"/>
              <a:r>
                <a:rPr lang="en-US" sz="1350" dirty="0"/>
                <a:t>GCP Runners</a:t>
              </a:r>
            </a:p>
          </p:txBody>
        </p:sp>
      </p:grpSp>
      <p:cxnSp>
        <p:nvCxnSpPr>
          <p:cNvPr id="31" name="Elbow Connector 30">
            <a:extLst>
              <a:ext uri="{FF2B5EF4-FFF2-40B4-BE49-F238E27FC236}">
                <a16:creationId xmlns:a16="http://schemas.microsoft.com/office/drawing/2014/main" id="{8F356843-8A7B-5DBD-1DC0-A1FD8D8187B5}"/>
              </a:ext>
            </a:extLst>
          </p:cNvPr>
          <p:cNvCxnSpPr>
            <a:cxnSpLocks/>
            <a:stCxn id="18" idx="0"/>
            <a:endCxn id="25" idx="1"/>
          </p:cNvCxnSpPr>
          <p:nvPr/>
        </p:nvCxnSpPr>
        <p:spPr>
          <a:xfrm rot="16200000" flipH="1">
            <a:off x="3477749" y="688669"/>
            <a:ext cx="2541438" cy="4089914"/>
          </a:xfrm>
          <a:prstGeom prst="bentConnector4">
            <a:avLst>
              <a:gd name="adj1" fmla="val -15648"/>
              <a:gd name="adj2" fmla="val 97096"/>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821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AA2C45-F6C1-5E15-BC2C-E7457F103FA7}"/>
              </a:ext>
            </a:extLst>
          </p:cNvPr>
          <p:cNvSpPr>
            <a:spLocks noGrp="1"/>
          </p:cNvSpPr>
          <p:nvPr>
            <p:ph type="title"/>
          </p:nvPr>
        </p:nvSpPr>
        <p:spPr/>
        <p:txBody>
          <a:bodyPr/>
          <a:lstStyle/>
          <a:p>
            <a:r>
              <a:rPr lang="en-US" dirty="0"/>
              <a:t>CI enables us to maintain public </a:t>
            </a:r>
            <a:r>
              <a:rPr lang="en-US" i="1" dirty="0"/>
              <a:t>build caches</a:t>
            </a:r>
            <a:endParaRPr lang="en-US" dirty="0"/>
          </a:p>
        </p:txBody>
      </p:sp>
      <p:sp>
        <p:nvSpPr>
          <p:cNvPr id="7" name="Content Placeholder 6">
            <a:extLst>
              <a:ext uri="{FF2B5EF4-FFF2-40B4-BE49-F238E27FC236}">
                <a16:creationId xmlns:a16="http://schemas.microsoft.com/office/drawing/2014/main" id="{346F6E6D-A8BE-47EC-394F-78C8FC5EA4F1}"/>
              </a:ext>
            </a:extLst>
          </p:cNvPr>
          <p:cNvSpPr>
            <a:spLocks noGrp="1"/>
          </p:cNvSpPr>
          <p:nvPr>
            <p:ph idx="1"/>
          </p:nvPr>
        </p:nvSpPr>
        <p:spPr>
          <a:xfrm>
            <a:off x="204280" y="1085757"/>
            <a:ext cx="3167488" cy="3680167"/>
          </a:xfrm>
        </p:spPr>
        <p:txBody>
          <a:bodyPr/>
          <a:lstStyle/>
          <a:p>
            <a:r>
              <a:rPr lang="en-US" dirty="0"/>
              <a:t>We test a subset of package builds:</a:t>
            </a:r>
          </a:p>
          <a:p>
            <a:pPr lvl="1"/>
            <a:r>
              <a:rPr lang="en-US" dirty="0"/>
              <a:t>In CI for every pull request</a:t>
            </a:r>
          </a:p>
          <a:p>
            <a:pPr lvl="1"/>
            <a:r>
              <a:rPr lang="en-US" dirty="0"/>
              <a:t>On release branches</a:t>
            </a:r>
          </a:p>
          <a:p>
            <a:pPr lvl="1"/>
            <a:r>
              <a:rPr lang="en-US" dirty="0"/>
              <a:t>On the </a:t>
            </a:r>
            <a:r>
              <a:rPr lang="en-US" sz="1400" dirty="0">
                <a:latin typeface="Monaco" pitchFamily="2" charset="77"/>
              </a:rPr>
              <a:t>develop</a:t>
            </a:r>
            <a:r>
              <a:rPr lang="en-US" dirty="0"/>
              <a:t> branch</a:t>
            </a:r>
          </a:p>
          <a:p>
            <a:r>
              <a:rPr lang="en-US" dirty="0"/>
              <a:t>We provide build caches for:</a:t>
            </a:r>
          </a:p>
          <a:p>
            <a:pPr lvl="1"/>
            <a:r>
              <a:rPr lang="en-US" dirty="0"/>
              <a:t>Every release</a:t>
            </a:r>
          </a:p>
          <a:p>
            <a:pPr lvl="1"/>
            <a:r>
              <a:rPr lang="en-US" dirty="0"/>
              <a:t>Latest </a:t>
            </a:r>
            <a:r>
              <a:rPr lang="en-US" sz="1400" dirty="0">
                <a:latin typeface="Monaco" pitchFamily="2" charset="77"/>
              </a:rPr>
              <a:t>develop</a:t>
            </a:r>
            <a:r>
              <a:rPr lang="en-US" dirty="0"/>
              <a:t> branch</a:t>
            </a:r>
          </a:p>
          <a:p>
            <a:pPr lvl="1"/>
            <a:r>
              <a:rPr lang="en-US" dirty="0"/>
              <a:t>Weekly </a:t>
            </a:r>
            <a:r>
              <a:rPr lang="en-US" sz="1400" dirty="0">
                <a:latin typeface="Monaco" pitchFamily="2" charset="77"/>
              </a:rPr>
              <a:t>develop</a:t>
            </a:r>
            <a:r>
              <a:rPr lang="en-US" dirty="0"/>
              <a:t> snapshots</a:t>
            </a:r>
          </a:p>
          <a:p>
            <a:pPr lvl="1"/>
            <a:r>
              <a:rPr lang="en-US" dirty="0"/>
              <a:t>Different architectures and software stacks</a:t>
            </a:r>
          </a:p>
        </p:txBody>
      </p:sp>
      <p:pic>
        <p:nvPicPr>
          <p:cNvPr id="8" name="Content Placeholder 4">
            <a:extLst>
              <a:ext uri="{FF2B5EF4-FFF2-40B4-BE49-F238E27FC236}">
                <a16:creationId xmlns:a16="http://schemas.microsoft.com/office/drawing/2014/main" id="{58A1C16B-44EA-6F26-2573-F8026657D5A6}"/>
              </a:ext>
            </a:extLst>
          </p:cNvPr>
          <p:cNvPicPr>
            <a:picLocks noChangeAspect="1"/>
          </p:cNvPicPr>
          <p:nvPr/>
        </p:nvPicPr>
        <p:blipFill rotWithShape="1">
          <a:blip r:embed="rId2">
            <a:extLst>
              <a:ext uri="{28A0092B-C50C-407E-A947-70E740481C1C}">
                <a14:useLocalDpi xmlns:a14="http://schemas.microsoft.com/office/drawing/2010/main" val="0"/>
              </a:ext>
            </a:extLst>
          </a:blip>
          <a:srcRect t="6573"/>
          <a:stretch/>
        </p:blipFill>
        <p:spPr>
          <a:xfrm>
            <a:off x="3964396" y="804477"/>
            <a:ext cx="2789896" cy="250941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A7873F2-7605-1C14-E494-C51473ACF579}"/>
              </a:ext>
            </a:extLst>
          </p:cNvPr>
          <p:cNvSpPr txBox="1"/>
          <p:nvPr/>
        </p:nvSpPr>
        <p:spPr>
          <a:xfrm>
            <a:off x="6827570" y="1074657"/>
            <a:ext cx="2380780" cy="584775"/>
          </a:xfrm>
          <a:prstGeom prst="rect">
            <a:avLst/>
          </a:prstGeom>
          <a:noFill/>
        </p:spPr>
        <p:txBody>
          <a:bodyPr wrap="none" rtlCol="0">
            <a:spAutoFit/>
          </a:bodyPr>
          <a:lstStyle/>
          <a:p>
            <a:r>
              <a:rPr lang="en-US" sz="1600" dirty="0"/>
              <a:t>Find available packages</a:t>
            </a:r>
            <a:br>
              <a:rPr lang="en-US" sz="1600" dirty="0"/>
            </a:br>
            <a:r>
              <a:rPr lang="en-US" sz="1600" dirty="0"/>
              <a:t>at </a:t>
            </a:r>
            <a:r>
              <a:rPr lang="en-US" sz="1400" dirty="0" err="1">
                <a:latin typeface="Monaco" pitchFamily="2" charset="77"/>
              </a:rPr>
              <a:t>packages.spack.io</a:t>
            </a:r>
            <a:endParaRPr lang="en-US" sz="1600" dirty="0">
              <a:latin typeface="Monaco" pitchFamily="2" charset="77"/>
            </a:endParaRPr>
          </a:p>
        </p:txBody>
      </p:sp>
      <p:pic>
        <p:nvPicPr>
          <p:cNvPr id="11" name="Picture 10">
            <a:extLst>
              <a:ext uri="{FF2B5EF4-FFF2-40B4-BE49-F238E27FC236}">
                <a16:creationId xmlns:a16="http://schemas.microsoft.com/office/drawing/2014/main" id="{3C0AD434-8FB6-F0AC-A9E7-B9E762126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040" y="2054495"/>
            <a:ext cx="3392547" cy="2518787"/>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59483458-04FC-36E8-C87A-7C0E460A0085}"/>
              </a:ext>
            </a:extLst>
          </p:cNvPr>
          <p:cNvSpPr txBox="1"/>
          <p:nvPr/>
        </p:nvSpPr>
        <p:spPr>
          <a:xfrm>
            <a:off x="3697966" y="3999297"/>
            <a:ext cx="2004074" cy="584775"/>
          </a:xfrm>
          <a:prstGeom prst="rect">
            <a:avLst/>
          </a:prstGeom>
          <a:noFill/>
        </p:spPr>
        <p:txBody>
          <a:bodyPr wrap="none" rtlCol="0">
            <a:spAutoFit/>
          </a:bodyPr>
          <a:lstStyle/>
          <a:p>
            <a:pPr algn="r"/>
            <a:r>
              <a:rPr lang="en-US" sz="1600" dirty="0"/>
              <a:t>See available builds</a:t>
            </a:r>
            <a:br>
              <a:rPr lang="en-US" sz="1600" dirty="0"/>
            </a:br>
            <a:r>
              <a:rPr lang="en-US" sz="1600" dirty="0"/>
              <a:t>at </a:t>
            </a:r>
            <a:r>
              <a:rPr lang="en-US" sz="1400" dirty="0" err="1">
                <a:latin typeface="Monaco" pitchFamily="2" charset="77"/>
              </a:rPr>
              <a:t>cache.spack.io</a:t>
            </a:r>
            <a:endParaRPr lang="en-US" sz="1600" dirty="0">
              <a:latin typeface="Monaco" pitchFamily="2" charset="77"/>
            </a:endParaRPr>
          </a:p>
        </p:txBody>
      </p:sp>
    </p:spTree>
    <p:extLst>
      <p:ext uri="{BB962C8B-B14F-4D97-AF65-F5344CB8AC3E}">
        <p14:creationId xmlns:p14="http://schemas.microsoft.com/office/powerpoint/2010/main" val="3967559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4E8E2C-FF36-FB0C-24A4-7448A8206BFA}"/>
              </a:ext>
            </a:extLst>
          </p:cNvPr>
          <p:cNvSpPr>
            <a:spLocks noGrp="1"/>
          </p:cNvSpPr>
          <p:nvPr>
            <p:ph idx="1"/>
          </p:nvPr>
        </p:nvSpPr>
        <p:spPr>
          <a:xfrm>
            <a:off x="457200" y="1023651"/>
            <a:ext cx="8229600" cy="3538939"/>
          </a:xfrm>
        </p:spPr>
        <p:txBody>
          <a:bodyPr>
            <a:normAutofit fontScale="92500" lnSpcReduction="10000"/>
          </a:bodyPr>
          <a:lstStyle/>
          <a:p>
            <a:pPr marL="42863" indent="0">
              <a:buNone/>
            </a:pPr>
            <a:r>
              <a:rPr lang="en-US" b="1" dirty="0"/>
              <a:t>What does that mean?</a:t>
            </a:r>
          </a:p>
          <a:p>
            <a:r>
              <a:rPr lang="en-US" dirty="0"/>
              <a:t>Spack has a legal entity: a 501(c)(6) non-profit company</a:t>
            </a:r>
          </a:p>
          <a:p>
            <a:pPr lvl="1"/>
            <a:r>
              <a:rPr lang="en-US" dirty="0"/>
              <a:t>This is a neutral legal entity</a:t>
            </a:r>
          </a:p>
          <a:p>
            <a:pPr lvl="1"/>
            <a:r>
              <a:rPr lang="en-US" dirty="0"/>
              <a:t>Can be in legal agreements (e.g. for distributing binaries)</a:t>
            </a:r>
          </a:p>
          <a:p>
            <a:pPr lvl="1"/>
            <a:r>
              <a:rPr lang="en-US" dirty="0"/>
              <a:t>Can get discounts on, e.g., Slack</a:t>
            </a:r>
          </a:p>
          <a:p>
            <a:r>
              <a:rPr lang="en-US" dirty="0"/>
              <a:t>Spack will have a Technical Steering Committee (TSC)</a:t>
            </a:r>
          </a:p>
          <a:p>
            <a:pPr lvl="1"/>
            <a:r>
              <a:rPr lang="en-US" dirty="0"/>
              <a:t>Plan is to make the main developer meetings more public</a:t>
            </a:r>
          </a:p>
          <a:p>
            <a:pPr lvl="1"/>
            <a:r>
              <a:rPr lang="en-US" dirty="0"/>
              <a:t>Also have official steering committee meetings</a:t>
            </a:r>
          </a:p>
          <a:p>
            <a:pPr lvl="1"/>
            <a:r>
              <a:rPr lang="en-US" dirty="0"/>
              <a:t>Working on initial </a:t>
            </a:r>
            <a:r>
              <a:rPr lang="en-US" dirty="0" err="1"/>
              <a:t>GOVERNANCE.md</a:t>
            </a:r>
            <a:r>
              <a:rPr lang="en-US" dirty="0"/>
              <a:t>, initial TSC members</a:t>
            </a:r>
          </a:p>
          <a:p>
            <a:r>
              <a:rPr lang="en-US" i="1" dirty="0"/>
              <a:t>Trademark</a:t>
            </a:r>
            <a:r>
              <a:rPr lang="en-US" dirty="0"/>
              <a:t> (Spack name, logo) assigned to Linux Foundation</a:t>
            </a:r>
          </a:p>
          <a:p>
            <a:r>
              <a:rPr lang="en-US" dirty="0"/>
              <a:t>Spack project resources owned by Linux Foundation:</a:t>
            </a:r>
          </a:p>
          <a:p>
            <a:pPr lvl="1"/>
            <a:r>
              <a:rPr lang="en-US" dirty="0" err="1"/>
              <a:t>spack.io</a:t>
            </a:r>
            <a:r>
              <a:rPr lang="en-US" dirty="0"/>
              <a:t> website</a:t>
            </a:r>
          </a:p>
          <a:p>
            <a:pPr lvl="1"/>
            <a:r>
              <a:rPr lang="en-US" dirty="0"/>
              <a:t>GitHub Organization</a:t>
            </a:r>
          </a:p>
        </p:txBody>
      </p:sp>
      <p:sp>
        <p:nvSpPr>
          <p:cNvPr id="3" name="Title 2">
            <a:extLst>
              <a:ext uri="{FF2B5EF4-FFF2-40B4-BE49-F238E27FC236}">
                <a16:creationId xmlns:a16="http://schemas.microsoft.com/office/drawing/2014/main" id="{53BF33F1-5D9C-631C-F1F9-2D73CE1AD84E}"/>
              </a:ext>
            </a:extLst>
          </p:cNvPr>
          <p:cNvSpPr>
            <a:spLocks noGrp="1"/>
          </p:cNvSpPr>
          <p:nvPr>
            <p:ph type="title"/>
          </p:nvPr>
        </p:nvSpPr>
        <p:spPr/>
        <p:txBody>
          <a:bodyPr/>
          <a:lstStyle/>
          <a:p>
            <a:r>
              <a:rPr lang="en-US" dirty="0"/>
              <a:t>Spack recently became a Linux Foundation Project!</a:t>
            </a:r>
          </a:p>
        </p:txBody>
      </p:sp>
      <p:pic>
        <p:nvPicPr>
          <p:cNvPr id="4" name="Picture 3">
            <a:extLst>
              <a:ext uri="{FF2B5EF4-FFF2-40B4-BE49-F238E27FC236}">
                <a16:creationId xmlns:a16="http://schemas.microsoft.com/office/drawing/2014/main" id="{E88543F5-5CD0-97DA-403B-BE0958F459BE}"/>
              </a:ext>
            </a:extLst>
          </p:cNvPr>
          <p:cNvPicPr>
            <a:picLocks noChangeAspect="1"/>
          </p:cNvPicPr>
          <p:nvPr/>
        </p:nvPicPr>
        <p:blipFill>
          <a:blip r:embed="rId3"/>
          <a:stretch>
            <a:fillRect/>
          </a:stretch>
        </p:blipFill>
        <p:spPr>
          <a:xfrm>
            <a:off x="6108290" y="3007332"/>
            <a:ext cx="2755263" cy="927938"/>
          </a:xfrm>
          <a:prstGeom prst="rect">
            <a:avLst/>
          </a:prstGeom>
        </p:spPr>
      </p:pic>
      <p:pic>
        <p:nvPicPr>
          <p:cNvPr id="5" name="Google Shape;647;p67">
            <a:extLst>
              <a:ext uri="{FF2B5EF4-FFF2-40B4-BE49-F238E27FC236}">
                <a16:creationId xmlns:a16="http://schemas.microsoft.com/office/drawing/2014/main" id="{83CF535D-46B5-0E5E-D955-361BADB601B3}"/>
              </a:ext>
            </a:extLst>
          </p:cNvPr>
          <p:cNvPicPr preferRelativeResize="0"/>
          <p:nvPr/>
        </p:nvPicPr>
        <p:blipFill>
          <a:blip r:embed="rId4">
            <a:alphaModFix/>
          </a:blip>
          <a:stretch>
            <a:fillRect/>
          </a:stretch>
        </p:blipFill>
        <p:spPr>
          <a:xfrm>
            <a:off x="6689320" y="1222371"/>
            <a:ext cx="1421206" cy="1421207"/>
          </a:xfrm>
          <a:prstGeom prst="rect">
            <a:avLst/>
          </a:prstGeom>
          <a:noFill/>
          <a:ln>
            <a:noFill/>
          </a:ln>
        </p:spPr>
      </p:pic>
      <p:sp>
        <p:nvSpPr>
          <p:cNvPr id="6" name="Rectangle 7">
            <a:extLst>
              <a:ext uri="{FF2B5EF4-FFF2-40B4-BE49-F238E27FC236}">
                <a16:creationId xmlns:a16="http://schemas.microsoft.com/office/drawing/2014/main" id="{C485A6C2-C439-BA70-37C6-D3938B811B77}"/>
              </a:ext>
            </a:extLst>
          </p:cNvPr>
          <p:cNvSpPr>
            <a:spLocks noChangeArrowheads="1"/>
          </p:cNvSpPr>
          <p:nvPr/>
        </p:nvSpPr>
        <p:spPr bwMode="auto">
          <a:xfrm>
            <a:off x="0" y="4431050"/>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a:r>
              <a:rPr lang="en-US" dirty="0">
                <a:solidFill>
                  <a:schemeClr val="bg1"/>
                </a:solidFill>
              </a:rPr>
              <a:t>Why are we doing this?</a:t>
            </a:r>
          </a:p>
        </p:txBody>
      </p:sp>
    </p:spTree>
    <p:extLst>
      <p:ext uri="{BB962C8B-B14F-4D97-AF65-F5344CB8AC3E}">
        <p14:creationId xmlns:p14="http://schemas.microsoft.com/office/powerpoint/2010/main" val="237255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0FCB1-3649-344F-22A4-915E959C4D94}"/>
              </a:ext>
            </a:extLst>
          </p:cNvPr>
          <p:cNvPicPr>
            <a:picLocks noChangeAspect="1"/>
          </p:cNvPicPr>
          <p:nvPr/>
        </p:nvPicPr>
        <p:blipFill>
          <a:blip r:embed="rId2"/>
          <a:stretch>
            <a:fillRect/>
          </a:stretch>
        </p:blipFill>
        <p:spPr>
          <a:xfrm>
            <a:off x="590562" y="4102439"/>
            <a:ext cx="1357422" cy="533818"/>
          </a:xfrm>
          <a:prstGeom prst="rect">
            <a:avLst/>
          </a:prstGeom>
        </p:spPr>
      </p:pic>
      <p:sp>
        <p:nvSpPr>
          <p:cNvPr id="2" name="Content Placeholder 1"/>
          <p:cNvSpPr>
            <a:spLocks noGrp="1"/>
          </p:cNvSpPr>
          <p:nvPr>
            <p:ph idx="1"/>
          </p:nvPr>
        </p:nvSpPr>
        <p:spPr>
          <a:xfrm>
            <a:off x="1294462" y="1140643"/>
            <a:ext cx="7713087" cy="3535430"/>
          </a:xfrm>
        </p:spPr>
        <p:txBody>
          <a:bodyPr>
            <a:normAutofit fontScale="77500" lnSpcReduction="20000"/>
          </a:bodyPr>
          <a:lstStyle/>
          <a:p>
            <a:pPr marL="685800" indent="-342900">
              <a:buFont typeface="+mj-lt"/>
              <a:buAutoNum type="arabicPeriod"/>
              <a:tabLst>
                <a:tab pos="8051800" algn="r"/>
              </a:tabLst>
            </a:pPr>
            <a:r>
              <a:rPr lang="en-US" b="1" dirty="0"/>
              <a:t>“Functional” Package Managers</a:t>
            </a:r>
          </a:p>
          <a:p>
            <a:pPr marL="971550" lvl="1">
              <a:tabLst>
                <a:tab pos="8051800" algn="r"/>
              </a:tabLst>
            </a:pPr>
            <a:r>
              <a:rPr lang="en-US" dirty="0"/>
              <a:t>Nix	</a:t>
            </a:r>
            <a:r>
              <a:rPr lang="en-US" dirty="0">
                <a:hlinkClick r:id="rId3"/>
              </a:rPr>
              <a:t>https://nixos.org</a:t>
            </a:r>
            <a:endParaRPr lang="en-US" dirty="0"/>
          </a:p>
          <a:p>
            <a:pPr marL="971550" lvl="1">
              <a:tabLst>
                <a:tab pos="8051800" algn="r"/>
              </a:tabLst>
            </a:pPr>
            <a:r>
              <a:rPr lang="en-US" dirty="0" err="1"/>
              <a:t>Guix</a:t>
            </a:r>
            <a:r>
              <a:rPr lang="en-US" dirty="0"/>
              <a:t>	 </a:t>
            </a:r>
            <a:r>
              <a:rPr lang="en-US" dirty="0">
                <a:hlinkClick r:id="rId4"/>
              </a:rPr>
              <a:t>https://</a:t>
            </a:r>
            <a:r>
              <a:rPr lang="en-US" dirty="0" err="1">
                <a:hlinkClick r:id="rId4"/>
              </a:rPr>
              <a:t>hpc.guix.info</a:t>
            </a:r>
            <a:endParaRPr lang="en-US" dirty="0"/>
          </a:p>
          <a:p>
            <a:pPr marL="685800" indent="-342900">
              <a:buFont typeface="+mj-lt"/>
              <a:buAutoNum type="arabicPeriod"/>
              <a:tabLst>
                <a:tab pos="8051800" algn="r"/>
              </a:tabLst>
            </a:pPr>
            <a:r>
              <a:rPr lang="en-US" b="1" dirty="0"/>
              <a:t>Build-from-source Package Managers</a:t>
            </a:r>
          </a:p>
          <a:p>
            <a:pPr marL="971550" lvl="1">
              <a:tabLst>
                <a:tab pos="8051800" algn="r"/>
              </a:tabLst>
            </a:pPr>
            <a:r>
              <a:rPr lang="en-US" dirty="0"/>
              <a:t>Homebrew, </a:t>
            </a:r>
            <a:r>
              <a:rPr lang="en-US" dirty="0" err="1"/>
              <a:t>LinuxBrew</a:t>
            </a:r>
            <a:r>
              <a:rPr lang="en-US" dirty="0"/>
              <a:t>	 </a:t>
            </a:r>
            <a:r>
              <a:rPr lang="en-US" dirty="0">
                <a:hlinkClick r:id="rId5"/>
              </a:rPr>
              <a:t>https://brew.sh</a:t>
            </a:r>
            <a:endParaRPr lang="en-US" dirty="0"/>
          </a:p>
          <a:p>
            <a:pPr marL="971550" lvl="1">
              <a:tabLst>
                <a:tab pos="8051800" algn="r"/>
              </a:tabLst>
            </a:pPr>
            <a:r>
              <a:rPr lang="en-US" dirty="0" err="1"/>
              <a:t>MacPorts</a:t>
            </a:r>
            <a:r>
              <a:rPr lang="en-US" dirty="0"/>
              <a:t>	 </a:t>
            </a:r>
            <a:r>
              <a:rPr lang="en-US" dirty="0">
                <a:hlinkClick r:id="rId6"/>
              </a:rPr>
              <a:t>https://www.macports.org</a:t>
            </a:r>
            <a:endParaRPr lang="en-US" dirty="0"/>
          </a:p>
          <a:p>
            <a:pPr marL="971550" lvl="1">
              <a:tabLst>
                <a:tab pos="8051800" algn="r"/>
              </a:tabLst>
            </a:pPr>
            <a:r>
              <a:rPr lang="en-US" dirty="0"/>
              <a:t>Gentoo	</a:t>
            </a:r>
            <a:r>
              <a:rPr lang="en-US" dirty="0">
                <a:hlinkClick r:id="rId7"/>
              </a:rPr>
              <a:t>https://gentoo.org</a:t>
            </a:r>
            <a:endParaRPr lang="en-US" dirty="0"/>
          </a:p>
          <a:p>
            <a:pPr marL="342900" indent="0">
              <a:buNone/>
              <a:tabLst>
                <a:tab pos="8051800" algn="r"/>
              </a:tabLst>
            </a:pPr>
            <a:r>
              <a:rPr lang="en-US" b="1" dirty="0"/>
              <a:t>Other tools in the HPC Space:</a:t>
            </a:r>
          </a:p>
          <a:p>
            <a:pPr marL="628650" indent="-285750">
              <a:tabLst>
                <a:tab pos="8051800" algn="r"/>
              </a:tabLst>
            </a:pPr>
            <a:r>
              <a:rPr lang="en-US" b="1" dirty="0" err="1"/>
              <a:t>Easybuild</a:t>
            </a:r>
            <a:r>
              <a:rPr lang="en-US" dirty="0"/>
              <a:t>	</a:t>
            </a:r>
          </a:p>
          <a:p>
            <a:pPr marL="971550" lvl="1">
              <a:tabLst>
                <a:tab pos="8051800" algn="r"/>
              </a:tabLst>
            </a:pPr>
            <a:r>
              <a:rPr lang="en-US" dirty="0"/>
              <a:t>An installation tool for HPC	</a:t>
            </a:r>
            <a:r>
              <a:rPr lang="en-US" dirty="0">
                <a:hlinkClick r:id="rId8"/>
              </a:rPr>
              <a:t>https://easybuild.io</a:t>
            </a:r>
            <a:endParaRPr lang="en-US" dirty="0"/>
          </a:p>
          <a:p>
            <a:pPr marL="971550" lvl="1">
              <a:tabLst>
                <a:tab pos="8051800" algn="r"/>
              </a:tabLst>
            </a:pPr>
            <a:r>
              <a:rPr lang="en-US" dirty="0"/>
              <a:t>Focused on HPC system administrators – different package model from </a:t>
            </a:r>
            <a:r>
              <a:rPr lang="en-US" dirty="0" err="1"/>
              <a:t>Spack</a:t>
            </a:r>
            <a:r>
              <a:rPr lang="en-US" dirty="0"/>
              <a:t>	</a:t>
            </a:r>
          </a:p>
          <a:p>
            <a:pPr marL="971550" lvl="1">
              <a:tabLst>
                <a:tab pos="8051800" algn="r"/>
              </a:tabLst>
            </a:pPr>
            <a:r>
              <a:rPr lang="en-US" dirty="0"/>
              <a:t>Relies on a fixed software stack – harder to tweak recipes for experimentation</a:t>
            </a:r>
          </a:p>
          <a:p>
            <a:pPr marL="685800" indent="-285750">
              <a:tabLst>
                <a:tab pos="8051800" algn="r"/>
              </a:tabLst>
            </a:pPr>
            <a:r>
              <a:rPr lang="en-US" b="1" dirty="0" err="1"/>
              <a:t>Conda</a:t>
            </a:r>
            <a:r>
              <a:rPr lang="en-US" b="1" dirty="0"/>
              <a:t> / Mamba / Pixi</a:t>
            </a:r>
            <a:r>
              <a:rPr lang="en-US" dirty="0"/>
              <a:t>	</a:t>
            </a:r>
            <a:r>
              <a:rPr lang="en-US" sz="1500" dirty="0"/>
              <a:t> </a:t>
            </a:r>
            <a:r>
              <a:rPr lang="en-US" sz="1500" dirty="0">
                <a:hlinkClick r:id="rId9"/>
              </a:rPr>
              <a:t>https://conda.io</a:t>
            </a:r>
            <a:endParaRPr lang="en-US" sz="1500" dirty="0"/>
          </a:p>
          <a:p>
            <a:pPr marL="1028700" lvl="1">
              <a:tabLst>
                <a:tab pos="8051800" algn="r"/>
              </a:tabLst>
            </a:pPr>
            <a:r>
              <a:rPr lang="en-US" dirty="0"/>
              <a:t>Very popular binary package ecosystem for data science	 </a:t>
            </a:r>
            <a:r>
              <a:rPr lang="en-US" dirty="0">
                <a:hlinkClick r:id="rId10"/>
              </a:rPr>
              <a:t>https://mamba.readthedocs.io</a:t>
            </a:r>
            <a:endParaRPr lang="en-US" dirty="0"/>
          </a:p>
          <a:p>
            <a:pPr marL="1028700" lvl="1">
              <a:tabLst>
                <a:tab pos="8051800" algn="r"/>
              </a:tabLst>
            </a:pPr>
            <a:r>
              <a:rPr lang="en-US" dirty="0"/>
              <a:t>Not targeted at HPC; generally has unoptimized binaries	</a:t>
            </a:r>
            <a:r>
              <a:rPr lang="en-US" dirty="0">
                <a:hlinkClick r:id="rId11"/>
              </a:rPr>
              <a:t>https://prefix.dev</a:t>
            </a:r>
            <a:endParaRPr lang="en-US" dirty="0"/>
          </a:p>
        </p:txBody>
      </p:sp>
      <p:sp>
        <p:nvSpPr>
          <p:cNvPr id="3" name="Title 2"/>
          <p:cNvSpPr>
            <a:spLocks noGrp="1"/>
          </p:cNvSpPr>
          <p:nvPr>
            <p:ph type="title"/>
          </p:nvPr>
        </p:nvSpPr>
        <p:spPr>
          <a:xfrm>
            <a:off x="457200" y="164631"/>
            <a:ext cx="5722883" cy="756578"/>
          </a:xfrm>
        </p:spPr>
        <p:txBody>
          <a:bodyPr/>
          <a:lstStyle/>
          <a:p>
            <a:r>
              <a:rPr lang="en-US" dirty="0" err="1"/>
              <a:t>Spack</a:t>
            </a:r>
            <a:r>
              <a:rPr lang="en-US" dirty="0"/>
              <a:t> is not the only HPC/AI/data science package manager out there</a:t>
            </a:r>
          </a:p>
        </p:txBody>
      </p:sp>
      <p:pic>
        <p:nvPicPr>
          <p:cNvPr id="5" name="Picture 4" descr="A picture containing drawing, food, shirt&#10;&#10;Description automatically generated">
            <a:extLst>
              <a:ext uri="{FF2B5EF4-FFF2-40B4-BE49-F238E27FC236}">
                <a16:creationId xmlns:a16="http://schemas.microsoft.com/office/drawing/2014/main" id="{CC0BF0D8-919F-2447-B383-2A4594E618B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9616" y="1921334"/>
            <a:ext cx="491961" cy="49196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5DCDD9B5-5C90-F049-B93F-9E284095F34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38692" y="1941975"/>
            <a:ext cx="311366" cy="468605"/>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8C462D5-D0D1-414F-9A13-5BE38868560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25194" y="1140196"/>
            <a:ext cx="564704" cy="487948"/>
          </a:xfrm>
          <a:prstGeom prst="rect">
            <a:avLst/>
          </a:prstGeom>
        </p:spPr>
      </p:pic>
      <p:pic>
        <p:nvPicPr>
          <p:cNvPr id="11" name="Graphic 10">
            <a:extLst>
              <a:ext uri="{FF2B5EF4-FFF2-40B4-BE49-F238E27FC236}">
                <a16:creationId xmlns:a16="http://schemas.microsoft.com/office/drawing/2014/main" id="{39EFAC71-F83C-9D43-B8EE-D2F1A9B428DA}"/>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46157" y="1109577"/>
            <a:ext cx="583967" cy="530392"/>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44A8EEF9-724D-C341-BB11-18F2477832FF}"/>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11867" t="24717" r="10676" b="26516"/>
          <a:stretch/>
        </p:blipFill>
        <p:spPr>
          <a:xfrm>
            <a:off x="209046" y="3930658"/>
            <a:ext cx="779797" cy="243936"/>
          </a:xfrm>
          <a:prstGeom prst="rect">
            <a:avLst/>
          </a:prstGeom>
        </p:spPr>
      </p:pic>
      <p:pic>
        <p:nvPicPr>
          <p:cNvPr id="19" name="Picture 18" descr="A picture containing mouse&#10;&#10;Description automatically generated">
            <a:extLst>
              <a:ext uri="{FF2B5EF4-FFF2-40B4-BE49-F238E27FC236}">
                <a16:creationId xmlns:a16="http://schemas.microsoft.com/office/drawing/2014/main" id="{4F531E2D-222E-DC4A-B6EF-E457D7D3016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63769" y="2326118"/>
            <a:ext cx="449177" cy="470139"/>
          </a:xfrm>
          <a:prstGeom prst="rect">
            <a:avLst/>
          </a:prstGeom>
        </p:spPr>
      </p:pic>
      <p:pic>
        <p:nvPicPr>
          <p:cNvPr id="8" name="Picture 7">
            <a:extLst>
              <a:ext uri="{FF2B5EF4-FFF2-40B4-BE49-F238E27FC236}">
                <a16:creationId xmlns:a16="http://schemas.microsoft.com/office/drawing/2014/main" id="{C35B5841-2A38-EDB4-FCBE-3B10C756E6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2136" y="4246982"/>
            <a:ext cx="578122" cy="480214"/>
          </a:xfrm>
          <a:prstGeom prst="rect">
            <a:avLst/>
          </a:prstGeom>
        </p:spPr>
      </p:pic>
      <p:pic>
        <p:nvPicPr>
          <p:cNvPr id="12" name="Picture 11">
            <a:extLst>
              <a:ext uri="{FF2B5EF4-FFF2-40B4-BE49-F238E27FC236}">
                <a16:creationId xmlns:a16="http://schemas.microsoft.com/office/drawing/2014/main" id="{C5AC1367-CD19-F136-6F0B-3AEE0D89B3FF}"/>
              </a:ext>
            </a:extLst>
          </p:cNvPr>
          <p:cNvPicPr>
            <a:picLocks noChangeAspect="1"/>
          </p:cNvPicPr>
          <p:nvPr/>
        </p:nvPicPr>
        <p:blipFill>
          <a:blip r:embed="rId20"/>
          <a:stretch>
            <a:fillRect/>
          </a:stretch>
        </p:blipFill>
        <p:spPr>
          <a:xfrm>
            <a:off x="275210" y="2918218"/>
            <a:ext cx="762930" cy="867897"/>
          </a:xfrm>
          <a:prstGeom prst="rect">
            <a:avLst/>
          </a:prstGeom>
        </p:spPr>
      </p:pic>
    </p:spTree>
    <p:extLst>
      <p:ext uri="{BB962C8B-B14F-4D97-AF65-F5344CB8AC3E}">
        <p14:creationId xmlns:p14="http://schemas.microsoft.com/office/powerpoint/2010/main" val="136909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Spack Usage</a:t>
            </a:r>
          </a:p>
        </p:txBody>
      </p:sp>
    </p:spTree>
    <p:extLst>
      <p:ext uri="{BB962C8B-B14F-4D97-AF65-F5344CB8AC3E}">
        <p14:creationId xmlns:p14="http://schemas.microsoft.com/office/powerpoint/2010/main" val="48970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8272" y="3087555"/>
            <a:ext cx="8227457" cy="1554595"/>
          </a:xfrm>
        </p:spPr>
        <p:txBody>
          <a:bodyPr>
            <a:normAutofit fontScale="92500" lnSpcReduction="10000"/>
          </a:bodyPr>
          <a:lstStyle/>
          <a:p>
            <a:r>
              <a:rPr lang="en-US" dirty="0"/>
              <a:t>Each expression is a </a:t>
            </a:r>
            <a:r>
              <a:rPr lang="en-US" b="1" i="1" dirty="0"/>
              <a:t>spec </a:t>
            </a:r>
            <a:r>
              <a:rPr lang="en-US" dirty="0"/>
              <a:t>for a particular configuration</a:t>
            </a:r>
          </a:p>
          <a:p>
            <a:pPr lvl="1"/>
            <a:r>
              <a:rPr lang="en-US" dirty="0"/>
              <a:t>Each clause adds a constraint to the spec</a:t>
            </a:r>
          </a:p>
          <a:p>
            <a:pPr lvl="1"/>
            <a:r>
              <a:rPr lang="en-US" dirty="0"/>
              <a:t>Constraints are optional – specify only what you need.</a:t>
            </a:r>
          </a:p>
          <a:p>
            <a:pPr lvl="1"/>
            <a:r>
              <a:rPr lang="en-US" dirty="0"/>
              <a:t>Customize install on the command line!</a:t>
            </a:r>
          </a:p>
          <a:p>
            <a:r>
              <a:rPr lang="en-US" dirty="0"/>
              <a:t>Spec syntax is recursive</a:t>
            </a:r>
          </a:p>
          <a:p>
            <a:pPr lvl="1"/>
            <a:r>
              <a:rPr lang="en-US" dirty="0"/>
              <a:t>Full control over the combinatorial build space</a:t>
            </a:r>
          </a:p>
          <a:p>
            <a:endParaRPr lang="en-US" dirty="0"/>
          </a:p>
        </p:txBody>
      </p:sp>
      <p:sp>
        <p:nvSpPr>
          <p:cNvPr id="3" name="Title 2"/>
          <p:cNvSpPr>
            <a:spLocks noGrp="1"/>
          </p:cNvSpPr>
          <p:nvPr>
            <p:ph type="title"/>
          </p:nvPr>
        </p:nvSpPr>
        <p:spPr>
          <a:xfrm>
            <a:off x="458271" y="165263"/>
            <a:ext cx="8432756" cy="756381"/>
          </a:xfrm>
        </p:spPr>
        <p:txBody>
          <a:bodyPr/>
          <a:lstStyle/>
          <a:p>
            <a:r>
              <a:rPr lang="en-US" dirty="0" err="1"/>
              <a:t>Spack</a:t>
            </a:r>
            <a:r>
              <a:rPr lang="en-US" dirty="0"/>
              <a:t> provides a </a:t>
            </a:r>
            <a:r>
              <a:rPr lang="en-US" i="1" dirty="0"/>
              <a:t>spec </a:t>
            </a:r>
            <a:r>
              <a:rPr lang="en-US" dirty="0"/>
              <a:t>syntax to describe customized installations</a:t>
            </a:r>
          </a:p>
        </p:txBody>
      </p:sp>
      <p:sp>
        <p:nvSpPr>
          <p:cNvPr id="4" name="TextBox 3"/>
          <p:cNvSpPr txBox="1"/>
          <p:nvPr/>
        </p:nvSpPr>
        <p:spPr>
          <a:xfrm>
            <a:off x="528246" y="1085415"/>
            <a:ext cx="8362781" cy="1841994"/>
          </a:xfrm>
          <a:prstGeom prst="rect">
            <a:avLst/>
          </a:prstGeom>
          <a:solidFill>
            <a:srgbClr val="FFFFFF"/>
          </a:solidFill>
          <a:ln>
            <a:solidFill>
              <a:schemeClr val="tx1"/>
            </a:solidFill>
          </a:ln>
          <a:effectLst>
            <a:outerShdw blurRad="50800" dist="38100" dir="2700000" algn="tl" rotWithShape="0">
              <a:srgbClr val="000000">
                <a:alpha val="43000"/>
              </a:srgbClr>
            </a:outerShdw>
          </a:effectLst>
        </p:spPr>
        <p:txBody>
          <a:bodyPr wrap="square" lIns="274249" tIns="91416" rIns="274249" bIns="91416" rtlCol="0">
            <a:spAutoFit/>
          </a:bodyPr>
          <a:lstStyle/>
          <a:p>
            <a:pPr defTabSz="457052">
              <a:lnSpc>
                <a:spcPct val="130000"/>
              </a:lnSpc>
              <a:defRPr/>
            </a:pPr>
            <a:r>
              <a:rPr lang="en-US" sz="1200" b="1" dirty="0">
                <a:solidFill>
                  <a:srgbClr val="000000"/>
                </a:solidFill>
                <a:latin typeface="Monaco" pitchFamily="2" charset="77"/>
                <a:cs typeface="Menlo Regular"/>
              </a:rPr>
              <a:t>$ </a:t>
            </a:r>
            <a:r>
              <a:rPr lang="en-US" sz="1200" b="1" dirty="0" err="1">
                <a:solidFill>
                  <a:srgbClr val="000000"/>
                </a:solidFill>
                <a:latin typeface="Monaco" pitchFamily="2" charset="77"/>
                <a:cs typeface="Menlo Regular"/>
              </a:rPr>
              <a:t>spack</a:t>
            </a:r>
            <a:r>
              <a:rPr lang="en-US" sz="1200" b="1" dirty="0">
                <a:solidFill>
                  <a:srgbClr val="000000"/>
                </a:solidFill>
                <a:latin typeface="Monaco" pitchFamily="2" charset="77"/>
                <a:cs typeface="Menlo Regular"/>
              </a:rPr>
              <a:t> install </a:t>
            </a:r>
            <a:r>
              <a:rPr lang="en-US" sz="1200" b="1" dirty="0" err="1">
                <a:solidFill>
                  <a:srgbClr val="000000"/>
                </a:solidFill>
                <a:latin typeface="Monaco" pitchFamily="2" charset="77"/>
                <a:cs typeface="Menlo Regular"/>
              </a:rPr>
              <a:t>mpileaks</a:t>
            </a:r>
            <a:r>
              <a:rPr lang="en-US" sz="1200" b="1" dirty="0">
                <a:solidFill>
                  <a:srgbClr val="000000"/>
                </a:solidFill>
                <a:latin typeface="Monaco" pitchFamily="2" charset="77"/>
                <a:cs typeface="Menlo Regular"/>
              </a:rPr>
              <a:t>                             </a:t>
            </a:r>
            <a:r>
              <a:rPr lang="en-US" sz="1200" b="1" dirty="0">
                <a:solidFill>
                  <a:srgbClr val="C0504D"/>
                </a:solidFill>
                <a:latin typeface="Monaco" pitchFamily="2" charset="77"/>
                <a:cs typeface="Menlo Regular"/>
              </a:rPr>
              <a:t>unconstrained</a:t>
            </a:r>
            <a:endParaRPr lang="en-US" sz="1200" b="1" dirty="0">
              <a:solidFill>
                <a:srgbClr val="000000"/>
              </a:solidFill>
              <a:latin typeface="Monaco" pitchFamily="2" charset="77"/>
              <a:cs typeface="Menlo Regular"/>
            </a:endParaRPr>
          </a:p>
          <a:p>
            <a:pPr defTabSz="457052">
              <a:lnSpc>
                <a:spcPct val="130000"/>
              </a:lnSpc>
              <a:defRPr/>
            </a:pPr>
            <a:r>
              <a:rPr lang="en-US" sz="1200" b="1" dirty="0">
                <a:solidFill>
                  <a:srgbClr val="1F497D">
                    <a:lumMod val="75000"/>
                  </a:srgbClr>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 custom version</a:t>
            </a:r>
            <a:endParaRPr lang="en-US" sz="1200" dirty="0">
              <a:solidFill>
                <a:prstClr val="black"/>
              </a:solidFill>
              <a:latin typeface="Monaco" pitchFamily="2" charset="77"/>
              <a:cs typeface="Menlo Regular"/>
            </a:endParaRPr>
          </a:p>
          <a:p>
            <a:pPr defTabSz="457052">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D31A17"/>
                </a:solidFill>
                <a:latin typeface="Monaco" pitchFamily="2" charset="77"/>
                <a:cs typeface="Menlo Regular"/>
              </a:rPr>
              <a:t>%gcc@4.7.3</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      % custom compiler</a:t>
            </a:r>
            <a:endParaRPr lang="en-US" sz="1200" dirty="0">
              <a:solidFill>
                <a:prstClr val="black"/>
              </a:solidFill>
              <a:latin typeface="Monaco" pitchFamily="2" charset="77"/>
              <a:cs typeface="Menlo Regular"/>
            </a:endParaRPr>
          </a:p>
          <a:p>
            <a:pPr defTabSz="457052">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D31A17"/>
                </a:solidFill>
                <a:latin typeface="Monaco" pitchFamily="2" charset="77"/>
                <a:cs typeface="Menlo Regular"/>
              </a:rPr>
              <a:t>%gcc@4.7.3</a:t>
            </a:r>
            <a:r>
              <a:rPr lang="en-US" sz="1200" b="1" dirty="0">
                <a:solidFill>
                  <a:prstClr val="black"/>
                </a:solidFill>
                <a:latin typeface="Monaco" pitchFamily="2" charset="77"/>
                <a:cs typeface="Menlo Regular"/>
              </a:rPr>
              <a:t> </a:t>
            </a:r>
            <a:r>
              <a:rPr lang="en-US" sz="1200" b="1" dirty="0">
                <a:solidFill>
                  <a:srgbClr val="008000"/>
                </a:solidFill>
                <a:latin typeface="Monaco" pitchFamily="2" charset="77"/>
                <a:cs typeface="Menlo Regular"/>
              </a:rPr>
              <a:t>+threads     </a:t>
            </a:r>
            <a:r>
              <a:rPr lang="en-US" sz="1200" b="1" dirty="0">
                <a:solidFill>
                  <a:srgbClr val="C0504D"/>
                </a:solidFill>
                <a:latin typeface="Monaco" pitchFamily="2" charset="77"/>
                <a:cs typeface="Menlo Regular"/>
              </a:rPr>
              <a:t>+/- build option</a:t>
            </a:r>
            <a:endParaRPr lang="en-US" sz="1200" dirty="0">
              <a:solidFill>
                <a:prstClr val="black"/>
              </a:solidFill>
              <a:latin typeface="Monaco" pitchFamily="2" charset="77"/>
              <a:cs typeface="Menlo Regular"/>
            </a:endParaRPr>
          </a:p>
          <a:p>
            <a:pPr defTabSz="457052">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err="1">
                <a:solidFill>
                  <a:srgbClr val="660066"/>
                </a:solidFill>
                <a:latin typeface="Monaco" pitchFamily="2" charset="77"/>
                <a:cs typeface="Menlo Regular"/>
              </a:rPr>
              <a:t>cppflags</a:t>
            </a:r>
            <a:r>
              <a:rPr lang="en-US" sz="1200" b="1" dirty="0">
                <a:solidFill>
                  <a:srgbClr val="660066"/>
                </a:solidFill>
                <a:latin typeface="Monaco" pitchFamily="2" charset="77"/>
                <a:cs typeface="Menlo Regular"/>
              </a:rPr>
              <a:t>="-O3 –g3" </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set compiler flags</a:t>
            </a:r>
            <a:endParaRPr lang="en-US" sz="1200" dirty="0">
              <a:solidFill>
                <a:prstClr val="black"/>
              </a:solidFill>
              <a:latin typeface="Monaco" pitchFamily="2" charset="77"/>
              <a:cs typeface="Menlo Regular"/>
            </a:endParaRPr>
          </a:p>
          <a:p>
            <a:pPr defTabSz="457052">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F79646">
                    <a:lumMod val="75000"/>
                  </a:srgbClr>
                </a:solidFill>
                <a:latin typeface="Monaco" pitchFamily="2" charset="77"/>
                <a:cs typeface="Menlo Regular"/>
              </a:rPr>
              <a:t>target=zen2</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set target microarchitecture</a:t>
            </a:r>
            <a:endParaRPr lang="en-US" sz="1200" b="1" dirty="0">
              <a:solidFill>
                <a:prstClr val="black"/>
              </a:solidFill>
              <a:latin typeface="Monaco" pitchFamily="2" charset="77"/>
              <a:cs typeface="Menlo Regular"/>
            </a:endParaRPr>
          </a:p>
          <a:p>
            <a:pPr defTabSz="457052">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^mpich</a:t>
            </a:r>
            <a:r>
              <a:rPr lang="en-US" sz="1200" b="1" dirty="0">
                <a:solidFill>
                  <a:srgbClr val="009DD9"/>
                </a:solidFill>
                <a:latin typeface="Monaco" pitchFamily="2" charset="77"/>
                <a:cs typeface="Menlo Regular"/>
              </a:rPr>
              <a:t>@3.2</a:t>
            </a:r>
            <a:r>
              <a:rPr lang="en-US" sz="1200" b="1" dirty="0">
                <a:solidFill>
                  <a:srgbClr val="660066"/>
                </a:solidFill>
                <a:latin typeface="Monaco" pitchFamily="2" charset="77"/>
                <a:cs typeface="Menlo Regular"/>
              </a:rPr>
              <a:t> </a:t>
            </a:r>
            <a:r>
              <a:rPr lang="en-US" sz="1200" b="1" dirty="0">
                <a:solidFill>
                  <a:srgbClr val="D31A17"/>
                </a:solidFill>
                <a:latin typeface="Monaco" pitchFamily="2" charset="77"/>
                <a:cs typeface="Menlo Regular"/>
              </a:rPr>
              <a:t>%gcc@4.9.3</a:t>
            </a:r>
            <a:r>
              <a:rPr lang="en-US" sz="1200" b="1" dirty="0">
                <a:solidFill>
                  <a:srgbClr val="C0504D">
                    <a:lumMod val="75000"/>
                  </a:srgbClr>
                </a:solidFill>
                <a:latin typeface="Monaco" pitchFamily="2" charset="77"/>
                <a:cs typeface="Menlo Regular"/>
              </a:rPr>
              <a:t>   </a:t>
            </a:r>
            <a:r>
              <a:rPr lang="en-US" sz="1200" b="1" dirty="0">
                <a:solidFill>
                  <a:srgbClr val="C0504D"/>
                </a:solidFill>
                <a:latin typeface="Monaco" pitchFamily="2" charset="77"/>
                <a:cs typeface="Menlo Regular"/>
              </a:rPr>
              <a:t>^ dependency information</a:t>
            </a:r>
            <a:endParaRPr lang="en-US" sz="1200" b="1" dirty="0">
              <a:solidFill>
                <a:prstClr val="black"/>
              </a:solidFill>
              <a:latin typeface="Monaco" pitchFamily="2" charset="77"/>
              <a:cs typeface="Menlo Regular"/>
            </a:endParaRPr>
          </a:p>
        </p:txBody>
      </p:sp>
    </p:spTree>
    <p:extLst>
      <p:ext uri="{BB962C8B-B14F-4D97-AF65-F5344CB8AC3E}">
        <p14:creationId xmlns:p14="http://schemas.microsoft.com/office/powerpoint/2010/main" val="360627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DCBF4-A83B-9642-AA45-9D6DB22755AA}"/>
              </a:ext>
            </a:extLst>
          </p:cNvPr>
          <p:cNvSpPr>
            <a:spLocks noGrp="1"/>
          </p:cNvSpPr>
          <p:nvPr>
            <p:ph type="title"/>
          </p:nvPr>
        </p:nvSpPr>
        <p:spPr>
          <a:xfrm>
            <a:off x="175186" y="324822"/>
            <a:ext cx="8818808" cy="423656"/>
          </a:xfrm>
        </p:spPr>
        <p:txBody>
          <a:bodyPr/>
          <a:lstStyle/>
          <a:p>
            <a:r>
              <a:rPr lang="en-US" sz="2000" dirty="0"/>
              <a:t>Spack packages are </a:t>
            </a:r>
            <a:r>
              <a:rPr lang="en-US" sz="2000" i="1" dirty="0"/>
              <a:t>templates</a:t>
            </a:r>
            <a:br>
              <a:rPr lang="en-US" sz="2000" i="1" dirty="0"/>
            </a:br>
            <a:r>
              <a:rPr lang="en-US" sz="2000" dirty="0"/>
              <a:t>They use a simple Python DSL to define how to build</a:t>
            </a:r>
            <a:endParaRPr lang="en-US" sz="2000" i="1" dirty="0"/>
          </a:p>
        </p:txBody>
      </p:sp>
      <p:sp>
        <p:nvSpPr>
          <p:cNvPr id="4" name="Title 2">
            <a:extLst>
              <a:ext uri="{FF2B5EF4-FFF2-40B4-BE49-F238E27FC236}">
                <a16:creationId xmlns:a16="http://schemas.microsoft.com/office/drawing/2014/main" id="{8761242C-0FFB-AC4D-8D25-99E1E99187D4}"/>
              </a:ext>
            </a:extLst>
          </p:cNvPr>
          <p:cNvSpPr txBox="1">
            <a:spLocks/>
          </p:cNvSpPr>
          <p:nvPr/>
        </p:nvSpPr>
        <p:spPr>
          <a:xfrm>
            <a:off x="20073179" y="25932251"/>
            <a:ext cx="7591974" cy="928414"/>
          </a:xfrm>
          <a:prstGeom prst="rect">
            <a:avLst/>
          </a:prstGeom>
        </p:spPr>
        <p:txBody>
          <a:bodyPr vert="horz" lIns="410568" tIns="205285" rIns="410568" bIns="205285"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19793"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0225540" y="26084612"/>
            <a:ext cx="7591974" cy="928414"/>
          </a:xfrm>
          <a:prstGeom prst="rect">
            <a:avLst/>
          </a:prstGeom>
        </p:spPr>
        <p:txBody>
          <a:bodyPr vert="horz" lIns="410568" tIns="205285" rIns="410568" bIns="205285"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19793" b="1" dirty="0"/>
          </a:p>
        </p:txBody>
      </p:sp>
      <p:sp>
        <p:nvSpPr>
          <p:cNvPr id="7" name="TextBox 6">
            <a:extLst>
              <a:ext uri="{FF2B5EF4-FFF2-40B4-BE49-F238E27FC236}">
                <a16:creationId xmlns:a16="http://schemas.microsoft.com/office/drawing/2014/main" id="{FCB433C9-EF48-524C-A080-08A471B070C2}"/>
              </a:ext>
            </a:extLst>
          </p:cNvPr>
          <p:cNvSpPr txBox="1"/>
          <p:nvPr/>
        </p:nvSpPr>
        <p:spPr>
          <a:xfrm>
            <a:off x="7060830" y="1569638"/>
            <a:ext cx="1875835" cy="261610"/>
          </a:xfrm>
          <a:prstGeom prst="rect">
            <a:avLst/>
          </a:prstGeom>
          <a:noFill/>
        </p:spPr>
        <p:txBody>
          <a:bodyPr wrap="none" rtlCol="0">
            <a:spAutoFit/>
          </a:bodyPr>
          <a:lstStyle/>
          <a:p>
            <a:r>
              <a:rPr lang="en-US" sz="1100" b="1" dirty="0"/>
              <a:t>Metadata</a:t>
            </a:r>
            <a:r>
              <a:rPr lang="en-US" sz="1100" dirty="0"/>
              <a:t> at the class level</a:t>
            </a:r>
          </a:p>
        </p:txBody>
      </p:sp>
      <p:sp>
        <p:nvSpPr>
          <p:cNvPr id="8" name="Left Brace 7">
            <a:extLst>
              <a:ext uri="{FF2B5EF4-FFF2-40B4-BE49-F238E27FC236}">
                <a16:creationId xmlns:a16="http://schemas.microsoft.com/office/drawing/2014/main" id="{88D31F12-A4E2-ED40-B6E6-8F48AD42B852}"/>
              </a:ext>
            </a:extLst>
          </p:cNvPr>
          <p:cNvSpPr/>
          <p:nvPr/>
        </p:nvSpPr>
        <p:spPr>
          <a:xfrm flipH="1">
            <a:off x="6609160" y="1342671"/>
            <a:ext cx="412078" cy="692452"/>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9" name="TextBox 8">
            <a:extLst>
              <a:ext uri="{FF2B5EF4-FFF2-40B4-BE49-F238E27FC236}">
                <a16:creationId xmlns:a16="http://schemas.microsoft.com/office/drawing/2014/main" id="{5D7ECFAE-2AC4-D143-9445-6CD37DCD8B67}"/>
              </a:ext>
            </a:extLst>
          </p:cNvPr>
          <p:cNvSpPr txBox="1"/>
          <p:nvPr/>
        </p:nvSpPr>
        <p:spPr>
          <a:xfrm>
            <a:off x="7081117" y="2146204"/>
            <a:ext cx="1793441" cy="261610"/>
          </a:xfrm>
          <a:prstGeom prst="rect">
            <a:avLst/>
          </a:prstGeom>
          <a:noFill/>
        </p:spPr>
        <p:txBody>
          <a:bodyPr wrap="square" rtlCol="0">
            <a:spAutoFit/>
          </a:bodyPr>
          <a:lstStyle/>
          <a:p>
            <a:r>
              <a:rPr lang="en-US" sz="1100" b="1" dirty="0"/>
              <a:t>Versions</a:t>
            </a:r>
          </a:p>
        </p:txBody>
      </p:sp>
      <p:sp>
        <p:nvSpPr>
          <p:cNvPr id="10" name="Left Brace 9">
            <a:extLst>
              <a:ext uri="{FF2B5EF4-FFF2-40B4-BE49-F238E27FC236}">
                <a16:creationId xmlns:a16="http://schemas.microsoft.com/office/drawing/2014/main" id="{0732543A-59FF-7B4D-A145-90958898E2BF}"/>
              </a:ext>
            </a:extLst>
          </p:cNvPr>
          <p:cNvSpPr/>
          <p:nvPr/>
        </p:nvSpPr>
        <p:spPr>
          <a:xfrm flipH="1">
            <a:off x="6613896" y="2095072"/>
            <a:ext cx="412077" cy="351302"/>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1" name="TextBox 10">
            <a:extLst>
              <a:ext uri="{FF2B5EF4-FFF2-40B4-BE49-F238E27FC236}">
                <a16:creationId xmlns:a16="http://schemas.microsoft.com/office/drawing/2014/main" id="{7A9A57E0-B78D-FC4A-BD81-57D83BBF5CCA}"/>
              </a:ext>
            </a:extLst>
          </p:cNvPr>
          <p:cNvSpPr txBox="1"/>
          <p:nvPr/>
        </p:nvSpPr>
        <p:spPr>
          <a:xfrm>
            <a:off x="7092953" y="3703952"/>
            <a:ext cx="1438214" cy="430887"/>
          </a:xfrm>
          <a:prstGeom prst="rect">
            <a:avLst/>
          </a:prstGeom>
          <a:noFill/>
        </p:spPr>
        <p:txBody>
          <a:bodyPr wrap="none" rtlCol="0">
            <a:spAutoFit/>
          </a:bodyPr>
          <a:lstStyle/>
          <a:p>
            <a:r>
              <a:rPr lang="en-US" sz="1100" b="1" dirty="0"/>
              <a:t>Install logic</a:t>
            </a:r>
            <a:br>
              <a:rPr lang="en-US" sz="1100" b="1" dirty="0"/>
            </a:br>
            <a:r>
              <a:rPr lang="en-US" sz="1100" dirty="0"/>
              <a:t>in instance methods</a:t>
            </a:r>
          </a:p>
        </p:txBody>
      </p:sp>
      <p:sp>
        <p:nvSpPr>
          <p:cNvPr id="12" name="Left Brace 11">
            <a:extLst>
              <a:ext uri="{FF2B5EF4-FFF2-40B4-BE49-F238E27FC236}">
                <a16:creationId xmlns:a16="http://schemas.microsoft.com/office/drawing/2014/main" id="{62F83174-D62E-7142-83D1-396B858E45EC}"/>
              </a:ext>
            </a:extLst>
          </p:cNvPr>
          <p:cNvSpPr/>
          <p:nvPr/>
        </p:nvSpPr>
        <p:spPr>
          <a:xfrm flipH="1">
            <a:off x="6613894" y="3307589"/>
            <a:ext cx="479060" cy="1200522"/>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4" name="TextBox 13">
            <a:extLst>
              <a:ext uri="{FF2B5EF4-FFF2-40B4-BE49-F238E27FC236}">
                <a16:creationId xmlns:a16="http://schemas.microsoft.com/office/drawing/2014/main" id="{6F1D843C-2214-0045-A403-33E45E3D459F}"/>
              </a:ext>
            </a:extLst>
          </p:cNvPr>
          <p:cNvSpPr txBox="1"/>
          <p:nvPr/>
        </p:nvSpPr>
        <p:spPr>
          <a:xfrm>
            <a:off x="7025972" y="2993656"/>
            <a:ext cx="1404552" cy="430887"/>
          </a:xfrm>
          <a:prstGeom prst="rect">
            <a:avLst/>
          </a:prstGeom>
          <a:noFill/>
        </p:spPr>
        <p:txBody>
          <a:bodyPr wrap="none" rtlCol="0">
            <a:spAutoFit/>
          </a:bodyPr>
          <a:lstStyle/>
          <a:p>
            <a:r>
              <a:rPr lang="en-US" sz="1100" b="1" dirty="0"/>
              <a:t>Dependencies</a:t>
            </a:r>
            <a:br>
              <a:rPr lang="en-US" sz="1100" b="1" dirty="0"/>
            </a:br>
            <a:r>
              <a:rPr lang="en-US" sz="1100" dirty="0"/>
              <a:t>(same spec syntax)</a:t>
            </a:r>
          </a:p>
        </p:txBody>
      </p:sp>
      <p:sp>
        <p:nvSpPr>
          <p:cNvPr id="15" name="Left Brace 14">
            <a:extLst>
              <a:ext uri="{FF2B5EF4-FFF2-40B4-BE49-F238E27FC236}">
                <a16:creationId xmlns:a16="http://schemas.microsoft.com/office/drawing/2014/main" id="{93D6B3C2-609E-D94F-8A34-A38A84296450}"/>
              </a:ext>
            </a:extLst>
          </p:cNvPr>
          <p:cNvSpPr/>
          <p:nvPr/>
        </p:nvSpPr>
        <p:spPr>
          <a:xfrm flipH="1">
            <a:off x="6613896" y="2963221"/>
            <a:ext cx="412077" cy="282983"/>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6" name="TextBox 15">
            <a:extLst>
              <a:ext uri="{FF2B5EF4-FFF2-40B4-BE49-F238E27FC236}">
                <a16:creationId xmlns:a16="http://schemas.microsoft.com/office/drawing/2014/main" id="{639BCEDB-DA9A-914E-8D69-4A01766F5D5D}"/>
              </a:ext>
            </a:extLst>
          </p:cNvPr>
          <p:cNvSpPr txBox="1"/>
          <p:nvPr/>
        </p:nvSpPr>
        <p:spPr>
          <a:xfrm>
            <a:off x="6075945" y="48050"/>
            <a:ext cx="3006517" cy="430887"/>
          </a:xfrm>
          <a:prstGeom prst="rect">
            <a:avLst/>
          </a:prstGeom>
          <a:noFill/>
        </p:spPr>
        <p:txBody>
          <a:bodyPr wrap="square" rtlCol="0">
            <a:spAutoFit/>
          </a:bodyPr>
          <a:lstStyle/>
          <a:p>
            <a:pPr algn="r"/>
            <a:r>
              <a:rPr lang="en-US" sz="1100" b="1" dirty="0"/>
              <a:t>Not shown: patches</a:t>
            </a:r>
            <a:r>
              <a:rPr lang="en-US" sz="1100" dirty="0"/>
              <a:t>, </a:t>
            </a:r>
            <a:r>
              <a:rPr lang="en-US" sz="1100" b="1" dirty="0"/>
              <a:t>resources</a:t>
            </a:r>
            <a:r>
              <a:rPr lang="en-US" sz="1100" dirty="0"/>
              <a:t>, </a:t>
            </a:r>
            <a:r>
              <a:rPr lang="en-US" sz="1100" b="1" dirty="0"/>
              <a:t>conflicts</a:t>
            </a:r>
            <a:r>
              <a:rPr lang="en-US" sz="1100" dirty="0"/>
              <a:t>, </a:t>
            </a:r>
            <a:br>
              <a:rPr lang="en-US" sz="1100" dirty="0"/>
            </a:br>
            <a:r>
              <a:rPr lang="en-US" sz="1100" dirty="0"/>
              <a:t>other directives.</a:t>
            </a:r>
          </a:p>
        </p:txBody>
      </p:sp>
      <p:sp>
        <p:nvSpPr>
          <p:cNvPr id="2" name="Rectangle 1">
            <a:extLst>
              <a:ext uri="{FF2B5EF4-FFF2-40B4-BE49-F238E27FC236}">
                <a16:creationId xmlns:a16="http://schemas.microsoft.com/office/drawing/2014/main" id="{D196175D-F0E6-6447-A4CB-80F29007B171}"/>
              </a:ext>
            </a:extLst>
          </p:cNvPr>
          <p:cNvSpPr/>
          <p:nvPr/>
        </p:nvSpPr>
        <p:spPr>
          <a:xfrm>
            <a:off x="175184" y="881533"/>
            <a:ext cx="6386812" cy="3851119"/>
          </a:xfrm>
          <a:prstGeom prst="rect">
            <a:avLst/>
          </a:prstGeom>
          <a:solidFill>
            <a:schemeClr val="bg1"/>
          </a:solidFill>
          <a:ln>
            <a:solidFill>
              <a:schemeClr val="tx1"/>
            </a:solidFill>
          </a:ln>
        </p:spPr>
        <p:txBody>
          <a:bodyPr wrap="square">
            <a:spAutoFit/>
          </a:bodyPr>
          <a:lstStyle/>
          <a:p>
            <a:r>
              <a:rPr lang="en-US" sz="788" b="1" dirty="0">
                <a:solidFill>
                  <a:srgbClr val="9B2393"/>
                </a:solidFill>
                <a:latin typeface="Menlo-Bold" panose="020B0609030804020204" pitchFamily="49" charset="0"/>
              </a:rPr>
              <a:t>from</a:t>
            </a:r>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spack</a:t>
            </a:r>
            <a:r>
              <a:rPr lang="en-US" sz="788" dirty="0">
                <a:solidFill>
                  <a:srgbClr val="000000"/>
                </a:solidFill>
                <a:latin typeface="Menlo-Regular" panose="020B0609030804020204" pitchFamily="49" charset="0"/>
              </a:rPr>
              <a:t> </a:t>
            </a:r>
            <a:r>
              <a:rPr lang="en-US" sz="788" b="1" dirty="0">
                <a:solidFill>
                  <a:srgbClr val="9B2393"/>
                </a:solidFill>
                <a:latin typeface="Menlo-Bold" panose="020B0609030804020204" pitchFamily="49" charset="0"/>
              </a:rPr>
              <a:t>import</a:t>
            </a:r>
            <a:r>
              <a:rPr lang="en-US" sz="788" dirty="0">
                <a:solidFill>
                  <a:srgbClr val="000000"/>
                </a:solidFill>
                <a:latin typeface="Menlo-Regular" panose="020B0609030804020204" pitchFamily="49" charset="0"/>
              </a:rPr>
              <a:t> *</a:t>
            </a:r>
          </a:p>
          <a:p>
            <a:endParaRPr lang="en-US" sz="788" b="1" dirty="0">
              <a:solidFill>
                <a:srgbClr val="000000"/>
              </a:solidFill>
              <a:latin typeface="Menlo-Regular" panose="020B0609030804020204" pitchFamily="49" charset="0"/>
            </a:endParaRPr>
          </a:p>
          <a:p>
            <a:r>
              <a:rPr lang="en-US" sz="788" b="1" dirty="0">
                <a:solidFill>
                  <a:srgbClr val="9B2393"/>
                </a:solidFill>
                <a:latin typeface="Menlo-Bold" panose="020B0609030804020204" pitchFamily="49" charset="0"/>
              </a:rPr>
              <a:t>class</a:t>
            </a:r>
            <a:r>
              <a:rPr lang="en-US" sz="788" dirty="0">
                <a:solidFill>
                  <a:srgbClr val="000000"/>
                </a:solidFill>
                <a:latin typeface="Menlo-Regular" panose="020B0609030804020204" pitchFamily="49" charset="0"/>
              </a:rPr>
              <a:t> </a:t>
            </a:r>
            <a:r>
              <a:rPr lang="en-US" sz="788" b="1" dirty="0" err="1">
                <a:solidFill>
                  <a:srgbClr val="000000"/>
                </a:solidFill>
                <a:latin typeface="Menlo-Regular" panose="020B0609030804020204" pitchFamily="49" charset="0"/>
              </a:rPr>
              <a:t>Kripke</a:t>
            </a:r>
            <a:r>
              <a:rPr lang="en-US" sz="788" dirty="0">
                <a:solidFill>
                  <a:srgbClr val="000000"/>
                </a:solidFill>
                <a:latin typeface="Menlo-Regular" panose="020B0609030804020204" pitchFamily="49" charset="0"/>
              </a:rPr>
              <a:t>(</a:t>
            </a:r>
            <a:r>
              <a:rPr lang="en-US" sz="788" b="1" dirty="0" err="1">
                <a:solidFill>
                  <a:srgbClr val="000000"/>
                </a:solidFill>
                <a:latin typeface="Menlo-Regular" panose="020B0609030804020204" pitchFamily="49" charset="0"/>
              </a:rPr>
              <a:t>CMakePackage</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a:t>
            </a:r>
            <a:r>
              <a:rPr lang="en-US" sz="788" dirty="0">
                <a:solidFill>
                  <a:srgbClr val="C41A16"/>
                </a:solidFill>
                <a:latin typeface="Menlo-Regular" panose="020B0609030804020204" pitchFamily="49" charset="0"/>
              </a:rPr>
              <a:t>"""</a:t>
            </a:r>
            <a:r>
              <a:rPr lang="en-US" sz="788" dirty="0" err="1">
                <a:solidFill>
                  <a:srgbClr val="C41A16"/>
                </a:solidFill>
                <a:latin typeface="Menlo-Regular" panose="020B0609030804020204" pitchFamily="49" charset="0"/>
              </a:rPr>
              <a:t>Kripke</a:t>
            </a:r>
            <a:r>
              <a:rPr lang="en-US" sz="788" dirty="0">
                <a:solidFill>
                  <a:srgbClr val="C41A16"/>
                </a:solidFill>
                <a:latin typeface="Menlo-Regular" panose="020B0609030804020204" pitchFamily="49" charset="0"/>
              </a:rPr>
              <a:t> is a simple, scalable, 3D Sn deterministic particle</a:t>
            </a:r>
          </a:p>
          <a:p>
            <a:r>
              <a:rPr lang="en-US" sz="788" dirty="0">
                <a:solidFill>
                  <a:srgbClr val="C41A16"/>
                </a:solidFill>
                <a:latin typeface="Menlo-Regular" panose="020B0609030804020204" pitchFamily="49" charset="0"/>
              </a:rPr>
              <a:t>       transport proxy/mini app.</a:t>
            </a:r>
          </a:p>
          <a:p>
            <a:r>
              <a:rPr lang="en-US" sz="788" dirty="0">
                <a:solidFill>
                  <a:srgbClr val="C41A16"/>
                </a:solidFill>
                <a:latin typeface="Menlo-Regular" panose="020B0609030804020204" pitchFamily="49" charset="0"/>
              </a:rPr>
              <a:t>    """</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homepage = </a:t>
            </a:r>
            <a:r>
              <a:rPr lang="en-US" sz="788" dirty="0">
                <a:solidFill>
                  <a:srgbClr val="C41A16"/>
                </a:solidFill>
                <a:latin typeface="Menlo-Regular" panose="020B0609030804020204" pitchFamily="49" charset="0"/>
              </a:rPr>
              <a:t>"https://</a:t>
            </a:r>
            <a:r>
              <a:rPr lang="en-US" sz="788" dirty="0" err="1">
                <a:solidFill>
                  <a:srgbClr val="C41A16"/>
                </a:solidFill>
                <a:latin typeface="Menlo-Regular" panose="020B0609030804020204" pitchFamily="49" charset="0"/>
              </a:rPr>
              <a:t>computation.llnl.gov</a:t>
            </a:r>
            <a:r>
              <a:rPr lang="en-US" sz="788" dirty="0">
                <a:solidFill>
                  <a:srgbClr val="C41A16"/>
                </a:solidFill>
                <a:latin typeface="Menlo-Regular" panose="020B0609030804020204" pitchFamily="49" charset="0"/>
              </a:rPr>
              <a:t>/projects/co-design/</a:t>
            </a:r>
            <a:r>
              <a:rPr lang="en-US" sz="788" dirty="0" err="1">
                <a:solidFill>
                  <a:srgbClr val="C41A16"/>
                </a:solidFill>
                <a:latin typeface="Menlo-Regular" panose="020B0609030804020204" pitchFamily="49" charset="0"/>
              </a:rPr>
              <a:t>kripke</a:t>
            </a:r>
            <a:r>
              <a:rPr lang="en-US" sz="788" dirty="0">
                <a:solidFill>
                  <a:srgbClr val="C41A16"/>
                </a:solidFill>
                <a:latin typeface="Menlo-Regular" panose="020B0609030804020204" pitchFamily="49" charset="0"/>
              </a:rPr>
              <a:t>"</a:t>
            </a:r>
          </a:p>
          <a:p>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url</a:t>
            </a:r>
            <a:r>
              <a:rPr lang="en-US" sz="788" dirty="0">
                <a:solidFill>
                  <a:srgbClr val="000000"/>
                </a:solidFill>
                <a:latin typeface="Menlo-Regular" panose="020B0609030804020204" pitchFamily="49" charset="0"/>
              </a:rPr>
              <a:t>      = </a:t>
            </a:r>
            <a:r>
              <a:rPr lang="en-US" sz="788" dirty="0">
                <a:solidFill>
                  <a:srgbClr val="C41A16"/>
                </a:solidFill>
                <a:latin typeface="Menlo-Regular" panose="020B0609030804020204" pitchFamily="49" charset="0"/>
              </a:rPr>
              <a:t>"https://computation.llnl.gov/projects/co-design/download/kripke-openmp-1.1.tar.gz"</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version(</a:t>
            </a:r>
            <a:r>
              <a:rPr lang="en-US" sz="788" dirty="0">
                <a:solidFill>
                  <a:srgbClr val="1C00CF"/>
                </a:solidFill>
                <a:latin typeface="Menlo-Regular" panose="020B0609030804020204" pitchFamily="49" charset="0"/>
              </a:rPr>
              <a:t>‘1.2.3’</a:t>
            </a:r>
            <a:r>
              <a:rPr lang="en-US" sz="788" dirty="0">
                <a:solidFill>
                  <a:srgbClr val="000000"/>
                </a:solidFill>
                <a:latin typeface="Menlo-Regular" panose="020B0609030804020204" pitchFamily="49" charset="0"/>
              </a:rPr>
              <a:t>, sha256=</a:t>
            </a:r>
            <a:r>
              <a:rPr lang="en-US" sz="788" dirty="0">
                <a:solidFill>
                  <a:srgbClr val="1C00CF"/>
                </a:solidFill>
                <a:latin typeface="Menlo-Regular" panose="020B0609030804020204" pitchFamily="49" charset="0"/>
              </a:rPr>
              <a:t>'3f7f2eef0d1ba5825780d626741eb0b3f026a096048d7ec4794d2a7dfbe2b8a6’</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version(</a:t>
            </a:r>
            <a:r>
              <a:rPr lang="en-US" sz="788" dirty="0">
                <a:solidFill>
                  <a:srgbClr val="1C00CF"/>
                </a:solidFill>
                <a:latin typeface="Menlo-Regular" panose="020B0609030804020204" pitchFamily="49" charset="0"/>
              </a:rPr>
              <a:t>‘1.2.2’</a:t>
            </a:r>
            <a:r>
              <a:rPr lang="en-US" sz="788" dirty="0">
                <a:solidFill>
                  <a:srgbClr val="000000"/>
                </a:solidFill>
                <a:latin typeface="Menlo-Regular" panose="020B0609030804020204" pitchFamily="49" charset="0"/>
              </a:rPr>
              <a:t>, sha256=</a:t>
            </a:r>
            <a:r>
              <a:rPr lang="en-US" sz="788" dirty="0">
                <a:solidFill>
                  <a:srgbClr val="1C00CF"/>
                </a:solidFill>
                <a:latin typeface="Menlo-Regular" panose="020B0609030804020204" pitchFamily="49" charset="0"/>
              </a:rPr>
              <a:t>'eaf9ddf562416974157b34d00c3a1c880fc5296fce2aa2efa039a86e0976f3a3’</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version(</a:t>
            </a:r>
            <a:r>
              <a:rPr lang="en-US" sz="788" dirty="0">
                <a:solidFill>
                  <a:srgbClr val="1C00CF"/>
                </a:solidFill>
                <a:latin typeface="Menlo-Regular" panose="020B0609030804020204" pitchFamily="49" charset="0"/>
              </a:rPr>
              <a:t>'1.1’</a:t>
            </a:r>
            <a:r>
              <a:rPr lang="en-US" sz="788" dirty="0">
                <a:solidFill>
                  <a:srgbClr val="000000"/>
                </a:solidFill>
                <a:latin typeface="Menlo-Regular" panose="020B0609030804020204" pitchFamily="49" charset="0"/>
              </a:rPr>
              <a:t>, sha256=</a:t>
            </a:r>
            <a:r>
              <a:rPr lang="en-US" sz="788" dirty="0">
                <a:solidFill>
                  <a:srgbClr val="1C00CF"/>
                </a:solidFill>
                <a:latin typeface="Menlo-Regular" panose="020B0609030804020204" pitchFamily="49" charset="0"/>
              </a:rPr>
              <a:t>'232d74072fc7b848fa2adc8a1bc839ae8fb5f96d50224186601f55554a25f64a’</a:t>
            </a:r>
            <a:r>
              <a:rPr lang="en-US" sz="788" dirty="0">
                <a:solidFill>
                  <a:srgbClr val="000000"/>
                </a:solidFill>
                <a:latin typeface="Menlo-Regular" panose="020B0609030804020204" pitchFamily="49" charset="0"/>
              </a:rPr>
              <a:t>)</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variant(</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mpi</a:t>
            </a:r>
            <a:r>
              <a:rPr lang="en-US" sz="788" dirty="0">
                <a:solidFill>
                  <a:srgbClr val="1C00CF"/>
                </a:solidFill>
                <a:latin typeface="Menlo-Regular" panose="020B0609030804020204" pitchFamily="49" charset="0"/>
              </a:rPr>
              <a:t>'</a:t>
            </a:r>
            <a:r>
              <a:rPr lang="en-US" sz="788" dirty="0">
                <a:solidFill>
                  <a:srgbClr val="000000"/>
                </a:solidFill>
                <a:latin typeface="Menlo-Regular" panose="020B0609030804020204" pitchFamily="49" charset="0"/>
              </a:rPr>
              <a:t>,    default=True, description=</a:t>
            </a:r>
            <a:r>
              <a:rPr lang="en-US" sz="788" dirty="0">
                <a:solidFill>
                  <a:srgbClr val="1C00CF"/>
                </a:solidFill>
                <a:latin typeface="Menlo-Regular" panose="020B0609030804020204" pitchFamily="49" charset="0"/>
              </a:rPr>
              <a:t>'Build with MPI.’</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variant(</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openmp</a:t>
            </a:r>
            <a:r>
              <a:rPr lang="en-US" sz="788" dirty="0">
                <a:solidFill>
                  <a:srgbClr val="1C00CF"/>
                </a:solidFill>
                <a:latin typeface="Menlo-Regular" panose="020B0609030804020204" pitchFamily="49" charset="0"/>
              </a:rPr>
              <a:t>'</a:t>
            </a:r>
            <a:r>
              <a:rPr lang="en-US" sz="788" dirty="0">
                <a:solidFill>
                  <a:srgbClr val="000000"/>
                </a:solidFill>
                <a:latin typeface="Menlo-Regular" panose="020B0609030804020204" pitchFamily="49" charset="0"/>
              </a:rPr>
              <a:t>, default=True, description=</a:t>
            </a:r>
            <a:r>
              <a:rPr lang="en-US" sz="788" dirty="0">
                <a:solidFill>
                  <a:srgbClr val="1C00CF"/>
                </a:solidFill>
                <a:latin typeface="Menlo-Regular" panose="020B0609030804020204" pitchFamily="49" charset="0"/>
              </a:rPr>
              <a:t>'Build with OpenMP enabled.’</a:t>
            </a:r>
            <a:r>
              <a:rPr lang="en-US" sz="788" dirty="0">
                <a:solidFill>
                  <a:srgbClr val="000000"/>
                </a:solidFill>
                <a:latin typeface="Menlo-Regular" panose="020B0609030804020204" pitchFamily="49" charset="0"/>
              </a:rPr>
              <a:t>)</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depends_on</a:t>
            </a:r>
            <a:r>
              <a:rPr lang="en-US" sz="788" dirty="0">
                <a:solidFill>
                  <a:srgbClr val="000000"/>
                </a:solidFill>
                <a:latin typeface="Menlo-Regular" panose="020B0609030804020204" pitchFamily="49" charset="0"/>
              </a:rPr>
              <a:t>(</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mpi</a:t>
            </a:r>
            <a:r>
              <a:rPr lang="en-US" sz="788" dirty="0">
                <a:solidFill>
                  <a:srgbClr val="1C00CF"/>
                </a:solidFill>
                <a:latin typeface="Menlo-Regular" panose="020B0609030804020204" pitchFamily="49" charset="0"/>
              </a:rPr>
              <a:t>'</a:t>
            </a:r>
            <a:r>
              <a:rPr lang="en-US" sz="788" dirty="0">
                <a:solidFill>
                  <a:srgbClr val="000000"/>
                </a:solidFill>
                <a:latin typeface="Menlo-Regular" panose="020B0609030804020204" pitchFamily="49" charset="0"/>
              </a:rPr>
              <a:t>, when=</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mpi</a:t>
            </a:r>
            <a:r>
              <a:rPr lang="en-US" sz="788" dirty="0">
                <a:solidFill>
                  <a:srgbClr val="1C00CF"/>
                </a:solidFill>
                <a:latin typeface="Menlo-Regular" panose="020B0609030804020204" pitchFamily="49" charset="0"/>
              </a:rPr>
              <a:t>’</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depends_on</a:t>
            </a:r>
            <a:r>
              <a:rPr lang="en-US" sz="788" dirty="0">
                <a:solidFill>
                  <a:srgbClr val="000000"/>
                </a:solidFill>
                <a:latin typeface="Menlo-Regular" panose="020B0609030804020204" pitchFamily="49" charset="0"/>
              </a:rPr>
              <a:t>(</a:t>
            </a:r>
            <a:r>
              <a:rPr lang="en-US" sz="788" dirty="0">
                <a:solidFill>
                  <a:srgbClr val="1C00CF"/>
                </a:solidFill>
                <a:latin typeface="Menlo-Regular" panose="020B0609030804020204" pitchFamily="49" charset="0"/>
              </a:rPr>
              <a:t>'cmake@3.0:'</a:t>
            </a:r>
            <a:r>
              <a:rPr lang="en-US" sz="788" dirty="0">
                <a:solidFill>
                  <a:srgbClr val="000000"/>
                </a:solidFill>
                <a:latin typeface="Menlo-Regular" panose="020B0609030804020204" pitchFamily="49" charset="0"/>
              </a:rPr>
              <a:t>, type=</a:t>
            </a:r>
            <a:r>
              <a:rPr lang="en-US" sz="788" dirty="0">
                <a:solidFill>
                  <a:srgbClr val="1C00CF"/>
                </a:solidFill>
                <a:latin typeface="Menlo-Regular" panose="020B0609030804020204" pitchFamily="49" charset="0"/>
              </a:rPr>
              <a:t>'build’</a:t>
            </a:r>
            <a:r>
              <a:rPr lang="en-US" sz="788" dirty="0">
                <a:solidFill>
                  <a:srgbClr val="000000"/>
                </a:solidFill>
                <a:latin typeface="Menlo-Regular" panose="020B0609030804020204" pitchFamily="49" charset="0"/>
              </a:rPr>
              <a:t>)</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a:t>
            </a:r>
            <a:r>
              <a:rPr lang="en-US" sz="788" b="1" dirty="0">
                <a:solidFill>
                  <a:srgbClr val="9B2393"/>
                </a:solidFill>
                <a:latin typeface="Menlo-Bold" panose="020B0609030804020204" pitchFamily="49" charset="0"/>
              </a:rPr>
              <a:t>def</a:t>
            </a:r>
            <a:r>
              <a:rPr lang="en-US" sz="788" dirty="0">
                <a:solidFill>
                  <a:srgbClr val="000000"/>
                </a:solidFill>
                <a:latin typeface="Menlo-Regular" panose="020B0609030804020204" pitchFamily="49" charset="0"/>
              </a:rPr>
              <a:t> </a:t>
            </a:r>
            <a:r>
              <a:rPr lang="en-US" sz="788" b="1" dirty="0" err="1">
                <a:solidFill>
                  <a:srgbClr val="000000"/>
                </a:solidFill>
                <a:latin typeface="Menlo-Regular" panose="020B0609030804020204" pitchFamily="49" charset="0"/>
              </a:rPr>
              <a:t>cmake_args</a:t>
            </a:r>
            <a:r>
              <a:rPr lang="en-US" sz="788" dirty="0">
                <a:solidFill>
                  <a:srgbClr val="000000"/>
                </a:solidFill>
                <a:latin typeface="Menlo-Regular" panose="020B0609030804020204" pitchFamily="49" charset="0"/>
              </a:rPr>
              <a:t>(self):</a:t>
            </a:r>
          </a:p>
          <a:p>
            <a:r>
              <a:rPr lang="en-US" sz="788" b="1" dirty="0">
                <a:solidFill>
                  <a:srgbClr val="9B2393"/>
                </a:solidFill>
                <a:latin typeface="Menlo-Bold" panose="020B0609030804020204" pitchFamily="49" charset="0"/>
              </a:rPr>
              <a:t>        return</a:t>
            </a:r>
            <a:r>
              <a:rPr lang="en-US" sz="788" dirty="0">
                <a:solidFill>
                  <a:srgbClr val="000000"/>
                </a:solidFill>
                <a:latin typeface="Menlo-Regular" panose="020B0609030804020204" pitchFamily="49" charset="0"/>
              </a:rPr>
              <a:t> [</a:t>
            </a:r>
          </a:p>
          <a:p>
            <a:r>
              <a:rPr lang="en-US" sz="788" dirty="0">
                <a:solidFill>
                  <a:srgbClr val="000000"/>
                </a:solidFill>
                <a:latin typeface="Menlo-Regular" panose="020B0609030804020204" pitchFamily="49" charset="0"/>
              </a:rPr>
              <a:t>            </a:t>
            </a:r>
            <a:r>
              <a:rPr lang="en-US" sz="788" dirty="0">
                <a:solidFill>
                  <a:srgbClr val="1C00CF"/>
                </a:solidFill>
                <a:latin typeface="Menlo-Regular" panose="020B0609030804020204" pitchFamily="49" charset="0"/>
              </a:rPr>
              <a:t>'-DENABLE_OPENMP=%s’</a:t>
            </a:r>
            <a:r>
              <a:rPr lang="en-US" sz="788" dirty="0">
                <a:solidFill>
                  <a:srgbClr val="000000"/>
                </a:solidFill>
                <a:latin typeface="Menlo-Regular" panose="020B0609030804020204" pitchFamily="49" charset="0"/>
              </a:rPr>
              <a:t> % (</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openmp</a:t>
            </a:r>
            <a:r>
              <a:rPr lang="en-US" sz="788" dirty="0">
                <a:solidFill>
                  <a:srgbClr val="1C00CF"/>
                </a:solidFill>
                <a:latin typeface="Menlo-Regular" panose="020B0609030804020204" pitchFamily="49" charset="0"/>
              </a:rPr>
              <a:t>’ in </a:t>
            </a:r>
            <a:r>
              <a:rPr lang="en-US" sz="788" dirty="0" err="1">
                <a:solidFill>
                  <a:srgbClr val="000000"/>
                </a:solidFill>
                <a:latin typeface="Menlo-Regular" panose="020B0609030804020204" pitchFamily="49" charset="0"/>
              </a:rPr>
              <a:t>self.spec</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a:t>
            </a:r>
            <a:r>
              <a:rPr lang="en-US" sz="788" dirty="0">
                <a:solidFill>
                  <a:srgbClr val="1C00CF"/>
                </a:solidFill>
                <a:latin typeface="Menlo-Regular" panose="020B0609030804020204" pitchFamily="49" charset="0"/>
              </a:rPr>
              <a:t>'-DENABLE_MPI=%s'</a:t>
            </a:r>
            <a:r>
              <a:rPr lang="en-US" sz="788" dirty="0">
                <a:solidFill>
                  <a:srgbClr val="000000"/>
                </a:solidFill>
                <a:latin typeface="Menlo-Regular" panose="020B0609030804020204" pitchFamily="49" charset="0"/>
              </a:rPr>
              <a:t> % (</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mpi</a:t>
            </a:r>
            <a:r>
              <a:rPr lang="en-US" sz="788" dirty="0">
                <a:solidFill>
                  <a:srgbClr val="1C00CF"/>
                </a:solidFill>
                <a:latin typeface="Menlo-Regular" panose="020B0609030804020204" pitchFamily="49" charset="0"/>
              </a:rPr>
              <a:t>’ in </a:t>
            </a:r>
            <a:r>
              <a:rPr lang="en-US" sz="788" dirty="0" err="1">
                <a:solidFill>
                  <a:srgbClr val="000000"/>
                </a:solidFill>
                <a:latin typeface="Menlo-Regular" panose="020B0609030804020204" pitchFamily="49" charset="0"/>
              </a:rPr>
              <a:t>self.spec</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a:t>
            </a:r>
          </a:p>
          <a:p>
            <a:endParaRPr lang="en-US" sz="788" dirty="0">
              <a:solidFill>
                <a:srgbClr val="000000"/>
              </a:solidFill>
              <a:latin typeface="Menlo-Regular" panose="020B0609030804020204" pitchFamily="49" charset="0"/>
            </a:endParaRPr>
          </a:p>
          <a:p>
            <a:r>
              <a:rPr lang="en-US" sz="788" dirty="0">
                <a:solidFill>
                  <a:srgbClr val="000000"/>
                </a:solidFill>
                <a:latin typeface="Menlo-Regular" panose="020B0609030804020204" pitchFamily="49" charset="0"/>
              </a:rPr>
              <a:t>    </a:t>
            </a:r>
            <a:r>
              <a:rPr lang="en-US" sz="788" b="1" dirty="0">
                <a:solidFill>
                  <a:srgbClr val="9B2393"/>
                </a:solidFill>
                <a:latin typeface="Menlo-Bold" panose="020B0609030804020204" pitchFamily="49" charset="0"/>
              </a:rPr>
              <a:t>def</a:t>
            </a:r>
            <a:r>
              <a:rPr lang="en-US" sz="788" dirty="0">
                <a:solidFill>
                  <a:srgbClr val="000000"/>
                </a:solidFill>
                <a:latin typeface="Menlo-Regular" panose="020B0609030804020204" pitchFamily="49" charset="0"/>
              </a:rPr>
              <a:t> </a:t>
            </a:r>
            <a:r>
              <a:rPr lang="en-US" sz="788" b="1" dirty="0">
                <a:solidFill>
                  <a:srgbClr val="000000"/>
                </a:solidFill>
                <a:latin typeface="Menlo-Regular" panose="020B0609030804020204" pitchFamily="49" charset="0"/>
              </a:rPr>
              <a:t>install</a:t>
            </a:r>
            <a:r>
              <a:rPr lang="en-US" sz="788" dirty="0">
                <a:solidFill>
                  <a:srgbClr val="000000"/>
                </a:solidFill>
                <a:latin typeface="Menlo-Regular" panose="020B0609030804020204" pitchFamily="49" charset="0"/>
              </a:rPr>
              <a:t>(self, spec, prefix):</a:t>
            </a:r>
          </a:p>
          <a:p>
            <a:r>
              <a:rPr lang="en-US" sz="788" dirty="0">
                <a:solidFill>
                  <a:srgbClr val="000000"/>
                </a:solidFill>
                <a:latin typeface="Menlo-Regular" panose="020B0609030804020204" pitchFamily="49" charset="0"/>
              </a:rPr>
              <a:t>        </a:t>
            </a:r>
            <a:r>
              <a:rPr lang="en-US" sz="788" i="1" dirty="0">
                <a:solidFill>
                  <a:srgbClr val="536579"/>
                </a:solidFill>
                <a:latin typeface="Menlo-Italic" panose="020B0609030804020204" pitchFamily="49" charset="0"/>
              </a:rPr>
              <a:t># </a:t>
            </a:r>
            <a:r>
              <a:rPr lang="en-US" sz="788" i="1" dirty="0" err="1">
                <a:solidFill>
                  <a:srgbClr val="536579"/>
                </a:solidFill>
                <a:latin typeface="Menlo-Italic" panose="020B0609030804020204" pitchFamily="49" charset="0"/>
              </a:rPr>
              <a:t>Kripke</a:t>
            </a:r>
            <a:r>
              <a:rPr lang="en-US" sz="788" i="1" dirty="0">
                <a:solidFill>
                  <a:srgbClr val="536579"/>
                </a:solidFill>
                <a:latin typeface="Menlo-Italic" panose="020B0609030804020204" pitchFamily="49" charset="0"/>
              </a:rPr>
              <a:t> does not provide install target, so we have to copy</a:t>
            </a:r>
          </a:p>
          <a:p>
            <a:r>
              <a:rPr lang="en-US" sz="788" dirty="0">
                <a:solidFill>
                  <a:srgbClr val="000000"/>
                </a:solidFill>
                <a:latin typeface="Menlo-Regular" panose="020B0609030804020204" pitchFamily="49" charset="0"/>
              </a:rPr>
              <a:t>        </a:t>
            </a:r>
            <a:r>
              <a:rPr lang="en-US" sz="788" i="1" dirty="0">
                <a:solidFill>
                  <a:srgbClr val="536579"/>
                </a:solidFill>
                <a:latin typeface="Menlo-Italic" panose="020B0609030804020204" pitchFamily="49" charset="0"/>
              </a:rPr>
              <a:t># things into place.</a:t>
            </a:r>
          </a:p>
          <a:p>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mkdirp</a:t>
            </a:r>
            <a:r>
              <a:rPr lang="en-US" sz="788" dirty="0">
                <a:solidFill>
                  <a:srgbClr val="000000"/>
                </a:solidFill>
                <a:latin typeface="Menlo-Regular" panose="020B0609030804020204" pitchFamily="49" charset="0"/>
              </a:rPr>
              <a:t>(</a:t>
            </a:r>
            <a:r>
              <a:rPr lang="en-US" sz="788" dirty="0" err="1">
                <a:solidFill>
                  <a:srgbClr val="000000"/>
                </a:solidFill>
                <a:latin typeface="Menlo-Regular" panose="020B0609030804020204" pitchFamily="49" charset="0"/>
              </a:rPr>
              <a:t>prefix.bin</a:t>
            </a:r>
            <a:r>
              <a:rPr lang="en-US" sz="788" dirty="0">
                <a:solidFill>
                  <a:srgbClr val="000000"/>
                </a:solidFill>
                <a:latin typeface="Menlo-Regular" panose="020B0609030804020204" pitchFamily="49" charset="0"/>
              </a:rPr>
              <a:t>)</a:t>
            </a:r>
          </a:p>
          <a:p>
            <a:r>
              <a:rPr lang="en-US" sz="788" dirty="0">
                <a:solidFill>
                  <a:srgbClr val="000000"/>
                </a:solidFill>
                <a:latin typeface="Menlo-Regular" panose="020B0609030804020204" pitchFamily="49" charset="0"/>
              </a:rPr>
              <a:t>        install(</a:t>
            </a:r>
            <a:r>
              <a:rPr lang="en-US" sz="788" dirty="0">
                <a:solidFill>
                  <a:srgbClr val="1C00CF"/>
                </a:solidFill>
                <a:latin typeface="Menlo-Regular" panose="020B0609030804020204" pitchFamily="49" charset="0"/>
              </a:rPr>
              <a:t>'../</a:t>
            </a:r>
            <a:r>
              <a:rPr lang="en-US" sz="788" dirty="0" err="1">
                <a:solidFill>
                  <a:srgbClr val="1C00CF"/>
                </a:solidFill>
                <a:latin typeface="Menlo-Regular" panose="020B0609030804020204" pitchFamily="49" charset="0"/>
              </a:rPr>
              <a:t>spack</a:t>
            </a:r>
            <a:r>
              <a:rPr lang="en-US" sz="788" dirty="0">
                <a:solidFill>
                  <a:srgbClr val="1C00CF"/>
                </a:solidFill>
                <a:latin typeface="Menlo-Regular" panose="020B0609030804020204" pitchFamily="49" charset="0"/>
              </a:rPr>
              <a:t>-build/</a:t>
            </a:r>
            <a:r>
              <a:rPr lang="en-US" sz="788" dirty="0" err="1">
                <a:solidFill>
                  <a:srgbClr val="1C00CF"/>
                </a:solidFill>
                <a:latin typeface="Menlo-Regular" panose="020B0609030804020204" pitchFamily="49" charset="0"/>
              </a:rPr>
              <a:t>kripke</a:t>
            </a:r>
            <a:r>
              <a:rPr lang="en-US" sz="788" dirty="0">
                <a:solidFill>
                  <a:srgbClr val="1C00CF"/>
                </a:solidFill>
                <a:latin typeface="Menlo-Regular" panose="020B0609030804020204" pitchFamily="49" charset="0"/>
              </a:rPr>
              <a:t>'</a:t>
            </a:r>
            <a:r>
              <a:rPr lang="en-US" sz="788" dirty="0">
                <a:solidFill>
                  <a:srgbClr val="000000"/>
                </a:solidFill>
                <a:latin typeface="Menlo-Regular" panose="020B0609030804020204" pitchFamily="49" charset="0"/>
              </a:rPr>
              <a:t>, </a:t>
            </a:r>
            <a:r>
              <a:rPr lang="en-US" sz="788" dirty="0" err="1">
                <a:solidFill>
                  <a:srgbClr val="000000"/>
                </a:solidFill>
                <a:latin typeface="Menlo-Regular" panose="020B0609030804020204" pitchFamily="49" charset="0"/>
              </a:rPr>
              <a:t>prefix.bin</a:t>
            </a:r>
            <a:r>
              <a:rPr lang="en-US" sz="788" dirty="0">
                <a:solidFill>
                  <a:srgbClr val="000000"/>
                </a:solidFill>
                <a:latin typeface="Menlo-Regular" panose="020B0609030804020204" pitchFamily="49" charset="0"/>
              </a:rPr>
              <a:t>)</a:t>
            </a:r>
            <a:endParaRPr lang="en-US" sz="788" dirty="0"/>
          </a:p>
        </p:txBody>
      </p:sp>
      <p:sp>
        <p:nvSpPr>
          <p:cNvPr id="19" name="Left Brace 18">
            <a:extLst>
              <a:ext uri="{FF2B5EF4-FFF2-40B4-BE49-F238E27FC236}">
                <a16:creationId xmlns:a16="http://schemas.microsoft.com/office/drawing/2014/main" id="{FA8A59CE-5BBF-A24E-B7E6-AF670191AFDA}"/>
              </a:ext>
            </a:extLst>
          </p:cNvPr>
          <p:cNvSpPr/>
          <p:nvPr/>
        </p:nvSpPr>
        <p:spPr>
          <a:xfrm flipH="1">
            <a:off x="6609160" y="1069563"/>
            <a:ext cx="412078" cy="185659"/>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20" name="TextBox 19">
            <a:extLst>
              <a:ext uri="{FF2B5EF4-FFF2-40B4-BE49-F238E27FC236}">
                <a16:creationId xmlns:a16="http://schemas.microsoft.com/office/drawing/2014/main" id="{AB5DFD86-D0B7-8841-8C6D-AFD22E4BF568}"/>
              </a:ext>
            </a:extLst>
          </p:cNvPr>
          <p:cNvSpPr txBox="1"/>
          <p:nvPr/>
        </p:nvSpPr>
        <p:spPr>
          <a:xfrm>
            <a:off x="7059335" y="1044961"/>
            <a:ext cx="1233030" cy="430887"/>
          </a:xfrm>
          <a:prstGeom prst="rect">
            <a:avLst/>
          </a:prstGeom>
          <a:noFill/>
        </p:spPr>
        <p:txBody>
          <a:bodyPr wrap="none" rtlCol="0">
            <a:spAutoFit/>
          </a:bodyPr>
          <a:lstStyle/>
          <a:p>
            <a:r>
              <a:rPr lang="en-US" sz="1100" b="1" dirty="0"/>
              <a:t>Base package</a:t>
            </a:r>
          </a:p>
          <a:p>
            <a:r>
              <a:rPr lang="en-US" sz="1100" dirty="0"/>
              <a:t>(</a:t>
            </a:r>
            <a:r>
              <a:rPr lang="en-US" sz="1100" dirty="0" err="1"/>
              <a:t>CMake</a:t>
            </a:r>
            <a:r>
              <a:rPr lang="en-US" sz="1100" dirty="0"/>
              <a:t> support)</a:t>
            </a:r>
          </a:p>
        </p:txBody>
      </p:sp>
      <p:sp>
        <p:nvSpPr>
          <p:cNvPr id="21" name="TextBox 20">
            <a:extLst>
              <a:ext uri="{FF2B5EF4-FFF2-40B4-BE49-F238E27FC236}">
                <a16:creationId xmlns:a16="http://schemas.microsoft.com/office/drawing/2014/main" id="{7628EC63-3F6C-5B49-8C30-6FE38FF80AA0}"/>
              </a:ext>
            </a:extLst>
          </p:cNvPr>
          <p:cNvSpPr txBox="1"/>
          <p:nvPr/>
        </p:nvSpPr>
        <p:spPr>
          <a:xfrm>
            <a:off x="7081118" y="2552994"/>
            <a:ext cx="1901039" cy="261610"/>
          </a:xfrm>
          <a:prstGeom prst="rect">
            <a:avLst/>
          </a:prstGeom>
          <a:noFill/>
        </p:spPr>
        <p:txBody>
          <a:bodyPr wrap="square" rtlCol="0">
            <a:spAutoFit/>
          </a:bodyPr>
          <a:lstStyle/>
          <a:p>
            <a:r>
              <a:rPr lang="en-US" sz="1100" b="1" dirty="0"/>
              <a:t>Variants </a:t>
            </a:r>
            <a:r>
              <a:rPr lang="en-US" sz="1100" dirty="0"/>
              <a:t>(build options)</a:t>
            </a:r>
          </a:p>
        </p:txBody>
      </p:sp>
      <p:sp>
        <p:nvSpPr>
          <p:cNvPr id="22" name="Left Brace 21">
            <a:extLst>
              <a:ext uri="{FF2B5EF4-FFF2-40B4-BE49-F238E27FC236}">
                <a16:creationId xmlns:a16="http://schemas.microsoft.com/office/drawing/2014/main" id="{7371E100-A37A-0E48-85D8-194B6CC02969}"/>
              </a:ext>
            </a:extLst>
          </p:cNvPr>
          <p:cNvSpPr/>
          <p:nvPr/>
        </p:nvSpPr>
        <p:spPr>
          <a:xfrm flipH="1">
            <a:off x="6613895" y="2528746"/>
            <a:ext cx="412077" cy="289647"/>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3" name="TextBox 12">
            <a:extLst>
              <a:ext uri="{FF2B5EF4-FFF2-40B4-BE49-F238E27FC236}">
                <a16:creationId xmlns:a16="http://schemas.microsoft.com/office/drawing/2014/main" id="{F8245460-4074-FB4F-8BA8-035432AF0952}"/>
              </a:ext>
            </a:extLst>
          </p:cNvPr>
          <p:cNvSpPr txBox="1"/>
          <p:nvPr/>
        </p:nvSpPr>
        <p:spPr>
          <a:xfrm>
            <a:off x="7092954" y="4178410"/>
            <a:ext cx="2058450" cy="507831"/>
          </a:xfrm>
          <a:prstGeom prst="rect">
            <a:avLst/>
          </a:prstGeom>
          <a:noFill/>
        </p:spPr>
        <p:txBody>
          <a:bodyPr wrap="square" rtlCol="0">
            <a:spAutoFit/>
          </a:bodyPr>
          <a:lstStyle/>
          <a:p>
            <a:r>
              <a:rPr lang="en-US" sz="900" dirty="0"/>
              <a:t>Don’t typically need </a:t>
            </a:r>
            <a:r>
              <a:rPr lang="en-US" sz="900" dirty="0">
                <a:latin typeface="Monaco" pitchFamily="2" charset="77"/>
              </a:rPr>
              <a:t>install() </a:t>
            </a:r>
            <a:r>
              <a:rPr lang="en-US" sz="900" dirty="0"/>
              <a:t>for </a:t>
            </a:r>
            <a:r>
              <a:rPr lang="en-US" sz="900" dirty="0" err="1">
                <a:latin typeface="Monaco" pitchFamily="2" charset="77"/>
              </a:rPr>
              <a:t>CMakePackage</a:t>
            </a:r>
            <a:r>
              <a:rPr lang="en-US" sz="900" dirty="0"/>
              <a:t>, but we can work around codes that don’t have it.</a:t>
            </a:r>
          </a:p>
        </p:txBody>
      </p:sp>
    </p:spTree>
    <p:extLst>
      <p:ext uri="{BB962C8B-B14F-4D97-AF65-F5344CB8AC3E}">
        <p14:creationId xmlns:p14="http://schemas.microsoft.com/office/powerpoint/2010/main" val="3160276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1"/>
          <p:cNvGrpSpPr/>
          <p:nvPr/>
        </p:nvGrpSpPr>
        <p:grpSpPr>
          <a:xfrm>
            <a:off x="858600" y="511920"/>
            <a:ext cx="7399440" cy="2381760"/>
            <a:chOff x="858600" y="511920"/>
            <a:chExt cx="7399440" cy="2381760"/>
          </a:xfrm>
        </p:grpSpPr>
        <p:pic>
          <p:nvPicPr>
            <p:cNvPr id="436" name="Picture 7"/>
            <p:cNvPicPr/>
            <p:nvPr/>
          </p:nvPicPr>
          <p:blipFill>
            <a:blip r:embed="rId2"/>
            <a:stretch/>
          </p:blipFill>
          <p:spPr>
            <a:xfrm>
              <a:off x="858600" y="511920"/>
              <a:ext cx="7399440" cy="2381760"/>
            </a:xfrm>
            <a:prstGeom prst="rect">
              <a:avLst/>
            </a:prstGeom>
            <a:ln>
              <a:noFill/>
            </a:ln>
          </p:spPr>
        </p:pic>
        <p:sp>
          <p:nvSpPr>
            <p:cNvPr id="437" name="CustomShape 2"/>
            <p:cNvSpPr/>
            <p:nvPr/>
          </p:nvSpPr>
          <p:spPr>
            <a:xfrm>
              <a:off x="6950160" y="1805400"/>
              <a:ext cx="744480" cy="516240"/>
            </a:xfrm>
            <a:prstGeom prst="rect">
              <a:avLst/>
            </a:prstGeom>
            <a:noFill/>
            <a:ln w="57240">
              <a:solidFill>
                <a:srgbClr val="009DD9"/>
              </a:solidFill>
              <a:round/>
            </a:ln>
            <a:effectLst>
              <a:outerShdw blurRad="45000" dist="24840" dir="5400000" rotWithShape="0">
                <a:srgbClr val="000000">
                  <a:alpha val="38000"/>
                </a:srgbClr>
              </a:outerShdw>
            </a:effectLst>
          </p:spPr>
          <p:style>
            <a:lnRef idx="0">
              <a:scrgbClr r="0" g="0" b="0"/>
            </a:lnRef>
            <a:fillRef idx="0">
              <a:scrgbClr r="0" g="0" b="0"/>
            </a:fillRef>
            <a:effectRef idx="0">
              <a:scrgbClr r="0" g="0" b="0"/>
            </a:effectRef>
            <a:fontRef idx="minor"/>
          </p:style>
          <p:txBody>
            <a:bodyPr/>
            <a:lstStyle/>
            <a:p>
              <a:endParaRPr lang="en-US"/>
            </a:p>
          </p:txBody>
        </p:sp>
      </p:grpSp>
      <p:sp>
        <p:nvSpPr>
          <p:cNvPr id="438" name="CustomShape 3"/>
          <p:cNvSpPr/>
          <p:nvPr/>
        </p:nvSpPr>
        <p:spPr>
          <a:xfrm>
            <a:off x="457200" y="3225240"/>
            <a:ext cx="8228520" cy="14914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a:ln>
                  <a:noFill/>
                </a:ln>
                <a:solidFill>
                  <a:srgbClr val="000000"/>
                </a:solidFill>
                <a:effectLst/>
                <a:uLnTx/>
                <a:uFillTx/>
                <a:latin typeface="Calibri"/>
                <a:ea typeface="DejaVu Sans"/>
                <a:cs typeface="+mn-cs"/>
              </a:rPr>
              <a:t>Spack ensures </a:t>
            </a:r>
            <a:r>
              <a:rPr kumimoji="0" lang="en-US" sz="1800" b="0" i="1" u="none" strike="noStrike" kern="1200" cap="none" spc="-1" normalizeH="0" baseline="0" noProof="0">
                <a:ln>
                  <a:noFill/>
                </a:ln>
                <a:solidFill>
                  <a:srgbClr val="000000"/>
                </a:solidFill>
                <a:effectLst/>
                <a:uLnTx/>
                <a:uFillTx/>
                <a:latin typeface="Calibri"/>
                <a:ea typeface="DejaVu Sans"/>
                <a:cs typeface="+mn-cs"/>
              </a:rPr>
              <a:t>one </a:t>
            </a:r>
            <a:r>
              <a:rPr kumimoji="0" lang="en-US" sz="1800" b="0" i="0" u="none" strike="noStrike" kern="1200" cap="none" spc="-1" normalizeH="0" baseline="0" noProof="0">
                <a:ln>
                  <a:noFill/>
                </a:ln>
                <a:solidFill>
                  <a:srgbClr val="000000"/>
                </a:solidFill>
                <a:effectLst/>
                <a:uLnTx/>
                <a:uFillTx/>
                <a:latin typeface="Calibri"/>
                <a:ea typeface="DejaVu Sans"/>
                <a:cs typeface="+mn-cs"/>
              </a:rPr>
              <a:t>configuration of each library per DAG</a:t>
            </a:r>
            <a:endParaRPr kumimoji="0" lang="en-US" sz="18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Ensures ABI consistency.</a:t>
            </a:r>
            <a:endParaRPr kumimoji="0" lang="en-US" sz="16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User does not need to know DAG structure; only the dependency </a:t>
            </a:r>
            <a:r>
              <a:rPr kumimoji="0" lang="en-US" sz="1600" b="0" i="1" u="none" strike="noStrike" kern="1200" cap="none" spc="-1" normalizeH="0" baseline="0" noProof="0">
                <a:ln>
                  <a:noFill/>
                </a:ln>
                <a:solidFill>
                  <a:srgbClr val="000000"/>
                </a:solidFill>
                <a:effectLst/>
                <a:uLnTx/>
                <a:uFillTx/>
                <a:latin typeface="Calibri"/>
                <a:ea typeface="DejaVu Sans"/>
                <a:cs typeface="+mn-cs"/>
              </a:rPr>
              <a:t>names.</a:t>
            </a:r>
            <a:endParaRPr kumimoji="0" lang="en-US" sz="1600" b="0" i="0" u="none" strike="noStrike" kern="1200" cap="none" spc="-1" normalizeH="0" baseline="0" noProof="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a:ln>
                  <a:noFill/>
                </a:ln>
                <a:solidFill>
                  <a:srgbClr val="000000"/>
                </a:solidFill>
                <a:effectLst/>
                <a:uLnTx/>
                <a:uFillTx/>
                <a:latin typeface="Calibri"/>
                <a:ea typeface="DejaVu Sans"/>
                <a:cs typeface="+mn-cs"/>
              </a:rPr>
              <a:t>Spack can ensure that builds use the same compiler, or you can mix</a:t>
            </a:r>
            <a:endParaRPr kumimoji="0" lang="en-US" sz="18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Working on ensuring ABI compatibility when compilers are mixed.</a:t>
            </a:r>
            <a:endParaRPr kumimoji="0" lang="en-US" sz="1600" b="0" i="0" u="none" strike="noStrike" kern="1200" cap="none" spc="-1" normalizeH="0" baseline="0" noProof="0">
              <a:ln>
                <a:noFill/>
              </a:ln>
              <a:solidFill>
                <a:prstClr val="black"/>
              </a:solidFill>
              <a:effectLst/>
              <a:uLnTx/>
              <a:uFillTx/>
              <a:latin typeface="Arial"/>
              <a:ea typeface="+mn-ea"/>
              <a:cs typeface="+mn-cs"/>
            </a:endParaRPr>
          </a:p>
        </p:txBody>
      </p:sp>
      <p:sp>
        <p:nvSpPr>
          <p:cNvPr id="439" name="CustomShape 4"/>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cs typeface="+mn-cs"/>
              </a:rPr>
              <a:t>Spack Specs can constrain versions of dependencies</a:t>
            </a:r>
            <a:endParaRPr kumimoji="0" lang="en-US" sz="2400" b="0" i="0" u="none" strike="noStrike" kern="1200" cap="none" spc="-1" normalizeH="0" baseline="0" noProof="0">
              <a:ln>
                <a:noFill/>
              </a:ln>
              <a:solidFill>
                <a:prstClr val="black"/>
              </a:solidFill>
              <a:effectLst/>
              <a:uLnTx/>
              <a:uFillTx/>
              <a:latin typeface="Arial"/>
              <a:ea typeface="+mn-ea"/>
              <a:cs typeface="+mn-cs"/>
            </a:endParaRPr>
          </a:p>
        </p:txBody>
      </p:sp>
      <p:sp>
        <p:nvSpPr>
          <p:cNvPr id="440" name="CustomShape 5"/>
          <p:cNvSpPr/>
          <p:nvPr/>
        </p:nvSpPr>
        <p:spPr>
          <a:xfrm>
            <a:off x="1466280" y="2588760"/>
            <a:ext cx="6216840" cy="369332"/>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3495C"/>
                </a:solidFill>
                <a:effectLst/>
                <a:uLnTx/>
                <a:uFillTx/>
                <a:latin typeface="Monaco" pitchFamily="2" charset="77"/>
                <a:ea typeface="DejaVu Sans"/>
                <a:cs typeface="+mn-cs"/>
              </a:rPr>
              <a:t>$ </a:t>
            </a:r>
            <a:r>
              <a:rPr kumimoji="0" lang="en-US" sz="1200" b="1"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200" b="1" i="0" u="none" strike="noStrike" kern="1200" cap="none" spc="-1" normalizeH="0" baseline="0" noProof="0" dirty="0">
                <a:ln>
                  <a:noFill/>
                </a:ln>
                <a:solidFill>
                  <a:srgbClr val="000000"/>
                </a:solidFill>
                <a:effectLst/>
                <a:uLnTx/>
                <a:uFillTx/>
                <a:latin typeface="Monaco" pitchFamily="2" charset="77"/>
                <a:ea typeface="DejaVu Sans"/>
                <a:cs typeface="+mn-cs"/>
              </a:rPr>
              <a:t> install </a:t>
            </a:r>
            <a:r>
              <a:rPr kumimoji="0" lang="en-US" sz="1200" b="1" i="0" u="none" strike="noStrike" kern="1200" cap="none" spc="-1" normalizeH="0" baseline="0" noProof="0" dirty="0" err="1">
                <a:ln>
                  <a:noFill/>
                </a:ln>
                <a:solidFill>
                  <a:srgbClr val="000000"/>
                </a:solidFill>
                <a:effectLst/>
                <a:uLnTx/>
                <a:uFillTx/>
                <a:latin typeface="Monaco" pitchFamily="2" charset="77"/>
                <a:ea typeface="DejaVu Sans"/>
                <a:cs typeface="+mn-cs"/>
              </a:rPr>
              <a:t>mpileaks</a:t>
            </a:r>
            <a:r>
              <a:rPr kumimoji="0" lang="en-US" sz="1200" b="1" i="0" u="none" strike="noStrike" kern="1200" cap="none" spc="-1" normalizeH="0" baseline="0" noProof="0" dirty="0">
                <a:ln>
                  <a:noFill/>
                </a:ln>
                <a:solidFill>
                  <a:srgbClr val="000000"/>
                </a:solidFill>
                <a:effectLst/>
                <a:uLnTx/>
                <a:uFillTx/>
                <a:latin typeface="Monaco" pitchFamily="2" charset="77"/>
                <a:ea typeface="DejaVu Sans"/>
                <a:cs typeface="+mn-cs"/>
              </a:rPr>
              <a:t> %intel@12.1 </a:t>
            </a:r>
            <a:r>
              <a:rPr kumimoji="0" lang="en-US" sz="1200" b="1" i="0" u="none" strike="noStrike" kern="1200" cap="none" spc="-1" normalizeH="0" baseline="0" noProof="0" dirty="0">
                <a:ln>
                  <a:noFill/>
                </a:ln>
                <a:solidFill>
                  <a:srgbClr val="009DD9"/>
                </a:solidFill>
                <a:effectLst/>
                <a:uLnTx/>
                <a:uFillTx/>
                <a:latin typeface="Monaco" pitchFamily="2" charset="77"/>
                <a:ea typeface="DejaVu Sans"/>
                <a:cs typeface="+mn-cs"/>
              </a:rPr>
              <a:t>^libelf@0.8.12</a:t>
            </a:r>
            <a:endParaRPr kumimoji="0" lang="en-US" sz="1200" b="0" i="0" u="none" strike="noStrike" kern="1200" cap="none" spc="-1" normalizeH="0" baseline="0" noProof="0" dirty="0">
              <a:ln>
                <a:noFill/>
              </a:ln>
              <a:solidFill>
                <a:prstClr val="black"/>
              </a:solidFill>
              <a:effectLst/>
              <a:uLnTx/>
              <a:uFillTx/>
              <a:latin typeface="Monaco" pitchFamily="2" charset="77"/>
              <a:ea typeface="+mn-ea"/>
              <a:cs typeface="+mn-cs"/>
            </a:endParaRPr>
          </a:p>
        </p:txBody>
      </p:sp>
    </p:spTree>
    <p:extLst>
      <p:ext uri="{BB962C8B-B14F-4D97-AF65-F5344CB8AC3E}">
        <p14:creationId xmlns:p14="http://schemas.microsoft.com/office/powerpoint/2010/main" val="230564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320940" y="15390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376092"/>
                </a:solidFill>
                <a:effectLst/>
                <a:uLnTx/>
                <a:uFillTx/>
                <a:latin typeface="Calibri"/>
                <a:ea typeface="DejaVu Sans"/>
                <a:cs typeface="+mn-cs"/>
              </a:rPr>
              <a:t>Spack handles ABI-incompatible, versioned interfaces like MPI</a:t>
            </a:r>
            <a:endParaRPr kumimoji="0" lang="en-US" sz="2400" b="0" i="0" u="none" strike="noStrike" kern="1200" cap="none" spc="-1" normalizeH="0" baseline="0" noProof="0" dirty="0">
              <a:ln>
                <a:noFill/>
              </a:ln>
              <a:solidFill>
                <a:prstClr val="black"/>
              </a:solidFill>
              <a:effectLst/>
              <a:uLnTx/>
              <a:uFillTx/>
              <a:latin typeface="Arial"/>
              <a:ea typeface="+mn-ea"/>
              <a:cs typeface="+mn-cs"/>
            </a:endParaRPr>
          </a:p>
        </p:txBody>
      </p:sp>
      <p:sp>
        <p:nvSpPr>
          <p:cNvPr id="442" name="CustomShape 2"/>
          <p:cNvSpPr/>
          <p:nvPr/>
        </p:nvSpPr>
        <p:spPr>
          <a:xfrm>
            <a:off x="183240" y="3387960"/>
            <a:ext cx="419364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^mvapich@1.9</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sp>
        <p:nvSpPr>
          <p:cNvPr id="443" name="CustomShape 3"/>
          <p:cNvSpPr/>
          <p:nvPr/>
        </p:nvSpPr>
        <p:spPr>
          <a:xfrm>
            <a:off x="4674960" y="3395520"/>
            <a:ext cx="420012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^openmpi@1.4:</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sp>
        <p:nvSpPr>
          <p:cNvPr id="444" name="CustomShape 4"/>
          <p:cNvSpPr/>
          <p:nvPr/>
        </p:nvSpPr>
        <p:spPr>
          <a:xfrm>
            <a:off x="2336760" y="4318200"/>
            <a:ext cx="419688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^mpi@2</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grpSp>
        <p:nvGrpSpPr>
          <p:cNvPr id="445" name="Group 5"/>
          <p:cNvGrpSpPr/>
          <p:nvPr/>
        </p:nvGrpSpPr>
        <p:grpSpPr>
          <a:xfrm>
            <a:off x="896040" y="520920"/>
            <a:ext cx="7319160" cy="2355840"/>
            <a:chOff x="896040" y="520920"/>
            <a:chExt cx="7319160" cy="2355840"/>
          </a:xfrm>
        </p:grpSpPr>
        <p:pic>
          <p:nvPicPr>
            <p:cNvPr id="446" name="Picture 42"/>
            <p:cNvPicPr/>
            <p:nvPr/>
          </p:nvPicPr>
          <p:blipFill>
            <a:blip r:embed="rId2"/>
            <a:stretch/>
          </p:blipFill>
          <p:spPr>
            <a:xfrm>
              <a:off x="896040" y="520920"/>
              <a:ext cx="7319160" cy="2355840"/>
            </a:xfrm>
            <a:prstGeom prst="rect">
              <a:avLst/>
            </a:prstGeom>
            <a:ln>
              <a:noFill/>
            </a:ln>
          </p:spPr>
        </p:pic>
        <p:sp>
          <p:nvSpPr>
            <p:cNvPr id="447" name="CustomShape 6"/>
            <p:cNvSpPr/>
            <p:nvPr/>
          </p:nvSpPr>
          <p:spPr>
            <a:xfrm>
              <a:off x="4239000" y="1050480"/>
              <a:ext cx="765000" cy="525240"/>
            </a:xfrm>
            <a:prstGeom prst="rect">
              <a:avLst/>
            </a:prstGeom>
            <a:noFill/>
            <a:ln w="57240">
              <a:solidFill>
                <a:srgbClr val="009DD9"/>
              </a:solidFill>
              <a:round/>
            </a:ln>
            <a:effectLst>
              <a:outerShdw blurRad="45000" dist="24840" dir="5400000" rotWithShape="0">
                <a:srgbClr val="000000">
                  <a:alpha val="38000"/>
                </a:srgbClr>
              </a:outerShdw>
            </a:effectLst>
          </p:spPr>
          <p:style>
            <a:lnRef idx="0">
              <a:scrgbClr r="0" g="0" b="0"/>
            </a:lnRef>
            <a:fillRef idx="0">
              <a:scrgbClr r="0" g="0" b="0"/>
            </a:fillRef>
            <a:effectRef idx="0">
              <a:scrgbClr r="0" g="0" b="0"/>
            </a:effectRef>
            <a:fontRef idx="minor"/>
          </p:style>
          <p:txBody>
            <a:bodyPr/>
            <a:lstStyle/>
            <a:p>
              <a:endParaRPr lang="en-US"/>
            </a:p>
          </p:txBody>
        </p:sp>
      </p:grpSp>
      <p:sp>
        <p:nvSpPr>
          <p:cNvPr id="448" name="CustomShape 7"/>
          <p:cNvSpPr/>
          <p:nvPr/>
        </p:nvSpPr>
        <p:spPr>
          <a:xfrm>
            <a:off x="457200" y="2445840"/>
            <a:ext cx="8228520" cy="2001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600" b="0" i="0" u="none" strike="noStrike" kern="1200" cap="none" spc="-1" normalizeH="0" baseline="0" noProof="0" dirty="0" err="1">
                <a:ln>
                  <a:noFill/>
                </a:ln>
                <a:solidFill>
                  <a:srgbClr val="000000"/>
                </a:solidFill>
                <a:effectLst/>
                <a:uLnTx/>
                <a:uFillTx/>
                <a:latin typeface="Monaco"/>
                <a:ea typeface="DejaVu Sans"/>
                <a:cs typeface="+mn-cs"/>
              </a:rPr>
              <a:t>mpi</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 is a </a:t>
            </a:r>
            <a:r>
              <a:rPr kumimoji="0" lang="en-US" sz="1800" b="0" i="1" u="none" strike="noStrike" kern="1200" cap="none" spc="-1" normalizeH="0" baseline="0" noProof="0" dirty="0">
                <a:ln>
                  <a:noFill/>
                </a:ln>
                <a:solidFill>
                  <a:srgbClr val="000000"/>
                </a:solidFill>
                <a:effectLst/>
                <a:uLnTx/>
                <a:uFillTx/>
                <a:latin typeface="Calibri"/>
                <a:ea typeface="DejaVu Sans"/>
                <a:cs typeface="+mn-cs"/>
              </a:rPr>
              <a:t>virtual dependency</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Install the same package built with two different MPI implementations:</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Let </a:t>
            </a:r>
            <a:r>
              <a:rPr kumimoji="0" lang="en-US" sz="1800" b="0" i="0" u="none" strike="noStrike" kern="1200" cap="none" spc="-1" normalizeH="0" baseline="0" noProof="0" dirty="0" err="1">
                <a:ln>
                  <a:noFill/>
                </a:ln>
                <a:solidFill>
                  <a:srgbClr val="000000"/>
                </a:solidFill>
                <a:effectLst/>
                <a:uLnTx/>
                <a:uFillTx/>
                <a:latin typeface="Calibri"/>
                <a:ea typeface="DejaVu Sans"/>
                <a:cs typeface="+mn-cs"/>
              </a:rPr>
              <a:t>Spack</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 choose MPI implementation, as long as it provides MPI 2 interface:</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449" name="CustomShape 8"/>
          <p:cNvSpPr/>
          <p:nvPr/>
        </p:nvSpPr>
        <p:spPr>
          <a:xfrm>
            <a:off x="354600" y="2403720"/>
            <a:ext cx="6402960" cy="403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n-US"/>
          </a:p>
        </p:txBody>
      </p:sp>
      <p:sp>
        <p:nvSpPr>
          <p:cNvPr id="450" name="CustomShape 9"/>
          <p:cNvSpPr/>
          <p:nvPr/>
        </p:nvSpPr>
        <p:spPr>
          <a:xfrm>
            <a:off x="351720" y="1368000"/>
            <a:ext cx="6923880" cy="332280"/>
          </a:xfrm>
          <a:prstGeom prst="rect">
            <a:avLst/>
          </a:prstGeom>
          <a:noFill/>
          <a:ln>
            <a:noFill/>
          </a:ln>
        </p:spPr>
        <p:style>
          <a:lnRef idx="0">
            <a:scrgbClr r="0" g="0" b="0"/>
          </a:lnRef>
          <a:fillRef idx="0">
            <a:scrgbClr r="0" g="0" b="0"/>
          </a:fillRef>
          <a:effectRef idx="0">
            <a:scrgbClr r="0" g="0" b="0"/>
          </a:effectRef>
          <a:fontRef idx="minor"/>
        </p:style>
        <p:txBody>
          <a:bodyPr/>
          <a:lstStyle/>
          <a:p>
            <a:endParaRPr lang="en-US"/>
          </a:p>
        </p:txBody>
      </p:sp>
    </p:spTree>
    <p:extLst>
      <p:ext uri="{BB962C8B-B14F-4D97-AF65-F5344CB8AC3E}">
        <p14:creationId xmlns:p14="http://schemas.microsoft.com/office/powerpoint/2010/main" val="4222995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58272" y="165147"/>
            <a:ext cx="8226377" cy="755444"/>
          </a:xfrm>
          <a:prstGeom prst="rect">
            <a:avLst/>
          </a:prstGeom>
          <a:noFill/>
          <a:ln>
            <a:noFill/>
          </a:ln>
        </p:spPr>
        <p:style>
          <a:lnRef idx="0">
            <a:scrgbClr r="0" g="0" b="0"/>
          </a:lnRef>
          <a:fillRef idx="0">
            <a:scrgbClr r="0" g="0" b="0"/>
          </a:fillRef>
          <a:effectRef idx="0">
            <a:scrgbClr r="0" g="0" b="0"/>
          </a:effectRef>
          <a:fontRef idx="minor"/>
        </p:style>
        <p:txBody>
          <a:bodyPr lIns="0" tIns="44988" rIns="45708" bIns="44988" anchor="ctr">
            <a:noAutofit/>
          </a:bodyPr>
          <a:lstStyle/>
          <a:p>
            <a:pPr defTabSz="914103">
              <a:lnSpc>
                <a:spcPct val="90000"/>
              </a:lnSpc>
              <a:defRPr/>
            </a:pPr>
            <a:r>
              <a:rPr lang="en-US" sz="2399" b="1" spc="-1">
                <a:solidFill>
                  <a:srgbClr val="376092"/>
                </a:solidFill>
                <a:latin typeface="Calibri"/>
                <a:ea typeface="DejaVu Sans"/>
              </a:rPr>
              <a:t>Concretization fills in missing configuration details</a:t>
            </a:r>
            <a:br>
              <a:rPr sz="1799">
                <a:solidFill>
                  <a:prstClr val="black"/>
                </a:solidFill>
                <a:latin typeface="Arial"/>
              </a:rPr>
            </a:br>
            <a:r>
              <a:rPr lang="en-US" sz="2399" b="1" spc="-1">
                <a:solidFill>
                  <a:srgbClr val="376092"/>
                </a:solidFill>
                <a:latin typeface="Calibri"/>
                <a:ea typeface="DejaVu Sans"/>
              </a:rPr>
              <a:t>when the user is not explicit.</a:t>
            </a:r>
            <a:endParaRPr lang="en-US" sz="2399" spc="-1">
              <a:solidFill>
                <a:prstClr val="black"/>
              </a:solidFill>
              <a:latin typeface="Arial"/>
            </a:endParaRPr>
          </a:p>
        </p:txBody>
      </p:sp>
      <p:grpSp>
        <p:nvGrpSpPr>
          <p:cNvPr id="452" name="Group 2"/>
          <p:cNvGrpSpPr/>
          <p:nvPr/>
        </p:nvGrpSpPr>
        <p:grpSpPr>
          <a:xfrm>
            <a:off x="81400" y="938503"/>
            <a:ext cx="7704391" cy="346200"/>
            <a:chOff x="62640" y="1015200"/>
            <a:chExt cx="7706398" cy="346291"/>
          </a:xfrm>
        </p:grpSpPr>
        <p:sp>
          <p:nvSpPr>
            <p:cNvPr id="453" name="CustomShape 3"/>
            <p:cNvSpPr/>
            <p:nvPr/>
          </p:nvSpPr>
          <p:spPr>
            <a:xfrm>
              <a:off x="62640" y="1015200"/>
              <a:ext cx="4311000" cy="346291"/>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249" tIns="91416" rIns="274249" bIns="91416">
              <a:spAutoFit/>
            </a:bodyPr>
            <a:lstStyle/>
            <a:p>
              <a:pPr defTabSz="914103">
                <a:defRPr/>
              </a:pPr>
              <a:r>
                <a:rPr lang="en-US" sz="1050" b="1" spc="-1">
                  <a:solidFill>
                    <a:srgbClr val="000000"/>
                  </a:solidFill>
                  <a:latin typeface="Menlo Bold"/>
                  <a:ea typeface="DejaVu Sans"/>
                </a:rPr>
                <a:t>mpileaks ^callpath</a:t>
              </a:r>
              <a:r>
                <a:rPr lang="en-US" sz="1050" b="1" spc="-1">
                  <a:solidFill>
                    <a:srgbClr val="009DD9"/>
                  </a:solidFill>
                  <a:latin typeface="Menlo Bold"/>
                  <a:ea typeface="DejaVu Sans"/>
                </a:rPr>
                <a:t>@1.0</a:t>
              </a:r>
              <a:r>
                <a:rPr lang="en-US" sz="1050" b="1" spc="-1">
                  <a:solidFill>
                    <a:srgbClr val="008000"/>
                  </a:solidFill>
                  <a:latin typeface="Menlo Bold"/>
                  <a:ea typeface="DejaVu Sans"/>
                </a:rPr>
                <a:t>+debug </a:t>
              </a:r>
              <a:r>
                <a:rPr lang="en-US" sz="1050" b="1" spc="-1">
                  <a:solidFill>
                    <a:srgbClr val="000000"/>
                  </a:solidFill>
                  <a:latin typeface="Menlo Bold"/>
                  <a:ea typeface="DejaVu Sans"/>
                </a:rPr>
                <a:t>^libelf</a:t>
              </a:r>
              <a:r>
                <a:rPr lang="en-US" sz="1050" b="1" spc="-1">
                  <a:solidFill>
                    <a:srgbClr val="009DD9"/>
                  </a:solidFill>
                  <a:latin typeface="Menlo Bold"/>
                  <a:ea typeface="DejaVu Sans"/>
                </a:rPr>
                <a:t>@0.8.11</a:t>
              </a:r>
              <a:endParaRPr lang="en-US" sz="1050" spc="-1">
                <a:solidFill>
                  <a:prstClr val="black"/>
                </a:solidFill>
                <a:latin typeface="Arial"/>
              </a:endParaRPr>
            </a:p>
          </p:txBody>
        </p:sp>
        <p:sp>
          <p:nvSpPr>
            <p:cNvPr id="454" name="CustomShape 4"/>
            <p:cNvSpPr/>
            <p:nvPr/>
          </p:nvSpPr>
          <p:spPr>
            <a:xfrm>
              <a:off x="4373640" y="1056672"/>
              <a:ext cx="3395398" cy="275593"/>
            </a:xfrm>
            <a:prstGeom prst="rect">
              <a:avLst/>
            </a:prstGeom>
            <a:noFill/>
            <a:ln>
              <a:noFill/>
            </a:ln>
          </p:spPr>
          <p:style>
            <a:lnRef idx="0">
              <a:scrgbClr r="0" g="0" b="0"/>
            </a:lnRef>
            <a:fillRef idx="0">
              <a:scrgbClr r="0" g="0" b="0"/>
            </a:fillRef>
            <a:effectRef idx="0">
              <a:scrgbClr r="0" g="0" b="0"/>
            </a:effectRef>
            <a:fontRef idx="minor"/>
          </p:style>
          <p:txBody>
            <a:bodyPr wrap="none" lIns="89977" tIns="44988" rIns="89977" bIns="44988">
              <a:spAutoFit/>
            </a:bodyPr>
            <a:lstStyle/>
            <a:p>
              <a:pPr defTabSz="914103">
                <a:defRPr/>
              </a:pPr>
              <a:r>
                <a:rPr lang="en-US" sz="1200" spc="-1" dirty="0">
                  <a:solidFill>
                    <a:srgbClr val="000000"/>
                  </a:solidFill>
                  <a:latin typeface="Arial"/>
                  <a:ea typeface="DejaVu Sans"/>
                </a:rPr>
                <a:t>User input: </a:t>
              </a:r>
              <a:r>
                <a:rPr lang="en-US" sz="1200" i="1" spc="-1" dirty="0">
                  <a:solidFill>
                    <a:srgbClr val="000000"/>
                  </a:solidFill>
                  <a:latin typeface="Arial"/>
                  <a:ea typeface="DejaVu Sans"/>
                </a:rPr>
                <a:t>abstract</a:t>
              </a:r>
              <a:r>
                <a:rPr lang="en-US" sz="1200" spc="-1" dirty="0">
                  <a:solidFill>
                    <a:srgbClr val="000000"/>
                  </a:solidFill>
                  <a:latin typeface="Arial"/>
                  <a:ea typeface="DejaVu Sans"/>
                </a:rPr>
                <a:t> spec with some constraints</a:t>
              </a:r>
              <a:endParaRPr lang="en-US" sz="1200" spc="-1" dirty="0">
                <a:solidFill>
                  <a:prstClr val="black"/>
                </a:solidFill>
                <a:latin typeface="Arial"/>
              </a:endParaRPr>
            </a:p>
          </p:txBody>
        </p:sp>
      </p:grpSp>
      <p:grpSp>
        <p:nvGrpSpPr>
          <p:cNvPr id="455" name="Group 5"/>
          <p:cNvGrpSpPr/>
          <p:nvPr/>
        </p:nvGrpSpPr>
        <p:grpSpPr>
          <a:xfrm>
            <a:off x="3611786" y="1488801"/>
            <a:ext cx="2471249" cy="3131639"/>
            <a:chOff x="3529371" y="1623600"/>
            <a:chExt cx="2547864" cy="3219966"/>
          </a:xfrm>
        </p:grpSpPr>
        <p:sp>
          <p:nvSpPr>
            <p:cNvPr id="456" name="CustomShape 6"/>
            <p:cNvSpPr/>
            <p:nvPr/>
          </p:nvSpPr>
          <p:spPr>
            <a:xfrm>
              <a:off x="3529371" y="4370400"/>
              <a:ext cx="2547864" cy="473166"/>
            </a:xfrm>
            <a:prstGeom prst="rect">
              <a:avLst/>
            </a:prstGeom>
            <a:noFill/>
            <a:ln>
              <a:noFill/>
            </a:ln>
          </p:spPr>
          <p:style>
            <a:lnRef idx="0">
              <a:scrgbClr r="0" g="0" b="0"/>
            </a:lnRef>
            <a:fillRef idx="0">
              <a:scrgbClr r="0" g="0" b="0"/>
            </a:fillRef>
            <a:effectRef idx="0">
              <a:scrgbClr r="0" g="0" b="0"/>
            </a:effectRef>
            <a:fontRef idx="minor"/>
          </p:style>
          <p:txBody>
            <a:bodyPr wrap="none" lIns="89977" tIns="44988" rIns="89977" bIns="44988">
              <a:spAutoFit/>
            </a:bodyPr>
            <a:lstStyle/>
            <a:p>
              <a:pPr algn="ctr" defTabSz="914103">
                <a:defRPr/>
              </a:pPr>
              <a:r>
                <a:rPr lang="en-US" sz="1200" i="1" spc="-1" dirty="0">
                  <a:solidFill>
                    <a:srgbClr val="000000"/>
                  </a:solidFill>
                  <a:latin typeface="Arial"/>
                  <a:ea typeface="DejaVu Sans"/>
                </a:rPr>
                <a:t>Concrete</a:t>
              </a:r>
              <a:r>
                <a:rPr lang="en-US" sz="1200" spc="-1" dirty="0">
                  <a:solidFill>
                    <a:srgbClr val="000000"/>
                  </a:solidFill>
                  <a:latin typeface="Arial"/>
                  <a:ea typeface="DejaVu Sans"/>
                </a:rPr>
                <a:t> spec is fully constrained</a:t>
              </a:r>
              <a:endParaRPr lang="en-US" sz="1200" spc="-1" dirty="0">
                <a:solidFill>
                  <a:prstClr val="black"/>
                </a:solidFill>
                <a:latin typeface="Arial"/>
              </a:endParaRPr>
            </a:p>
            <a:p>
              <a:pPr algn="ctr" defTabSz="914103">
                <a:defRPr/>
              </a:pPr>
              <a:r>
                <a:rPr lang="en-US" sz="1200" spc="-1" dirty="0">
                  <a:solidFill>
                    <a:srgbClr val="000000"/>
                  </a:solidFill>
                  <a:latin typeface="Arial"/>
                  <a:ea typeface="DejaVu Sans"/>
                </a:rPr>
                <a:t>and can be passed to install</a:t>
              </a:r>
              <a:endParaRPr lang="en-US" sz="1200" spc="-1" dirty="0">
                <a:solidFill>
                  <a:prstClr val="black"/>
                </a:solidFill>
                <a:latin typeface="Arial"/>
              </a:endParaRPr>
            </a:p>
          </p:txBody>
        </p:sp>
        <p:pic>
          <p:nvPicPr>
            <p:cNvPr id="457" name="Picture 8"/>
            <p:cNvPicPr/>
            <p:nvPr/>
          </p:nvPicPr>
          <p:blipFill>
            <a:blip r:embed="rId3"/>
            <a:stretch/>
          </p:blipFill>
          <p:spPr>
            <a:xfrm>
              <a:off x="3794400" y="1623600"/>
              <a:ext cx="2049840" cy="2738880"/>
            </a:xfrm>
            <a:prstGeom prst="rect">
              <a:avLst/>
            </a:prstGeom>
            <a:ln>
              <a:noFill/>
            </a:ln>
          </p:spPr>
        </p:pic>
      </p:grpSp>
      <p:grpSp>
        <p:nvGrpSpPr>
          <p:cNvPr id="458" name="Group 7"/>
          <p:cNvGrpSpPr/>
          <p:nvPr/>
        </p:nvGrpSpPr>
        <p:grpSpPr>
          <a:xfrm>
            <a:off x="776378" y="1471217"/>
            <a:ext cx="1948611" cy="3149579"/>
            <a:chOff x="757800" y="1565640"/>
            <a:chExt cx="2019960" cy="3277520"/>
          </a:xfrm>
        </p:grpSpPr>
        <p:sp>
          <p:nvSpPr>
            <p:cNvPr id="459" name="CustomShape 8"/>
            <p:cNvSpPr/>
            <p:nvPr/>
          </p:nvSpPr>
          <p:spPr>
            <a:xfrm>
              <a:off x="757800" y="4364280"/>
              <a:ext cx="2019960" cy="478880"/>
            </a:xfrm>
            <a:prstGeom prst="rect">
              <a:avLst/>
            </a:prstGeom>
            <a:noFill/>
            <a:ln>
              <a:noFill/>
            </a:ln>
          </p:spPr>
          <p:style>
            <a:lnRef idx="0">
              <a:scrgbClr r="0" g="0" b="0"/>
            </a:lnRef>
            <a:fillRef idx="0">
              <a:scrgbClr r="0" g="0" b="0"/>
            </a:fillRef>
            <a:effectRef idx="0">
              <a:scrgbClr r="0" g="0" b="0"/>
            </a:effectRef>
            <a:fontRef idx="minor"/>
          </p:style>
          <p:txBody>
            <a:bodyPr lIns="89977" tIns="44988" rIns="89977" bIns="44988">
              <a:spAutoFit/>
            </a:bodyPr>
            <a:lstStyle/>
            <a:p>
              <a:pPr algn="ctr" defTabSz="914103">
                <a:defRPr/>
              </a:pPr>
              <a:r>
                <a:rPr lang="en-US" sz="1200" i="1" spc="-1" dirty="0">
                  <a:solidFill>
                    <a:srgbClr val="000000"/>
                  </a:solidFill>
                  <a:latin typeface="Arial"/>
                  <a:ea typeface="DejaVu Sans"/>
                </a:rPr>
                <a:t>Abstract</a:t>
              </a:r>
              <a:r>
                <a:rPr lang="en-US" sz="1200" spc="-1" dirty="0">
                  <a:solidFill>
                    <a:srgbClr val="000000"/>
                  </a:solidFill>
                  <a:latin typeface="Arial"/>
                  <a:ea typeface="DejaVu Sans"/>
                </a:rPr>
                <a:t>, normalized spec</a:t>
              </a:r>
              <a:endParaRPr lang="en-US" sz="1200" spc="-1" dirty="0">
                <a:solidFill>
                  <a:prstClr val="black"/>
                </a:solidFill>
                <a:latin typeface="Arial"/>
              </a:endParaRPr>
            </a:p>
            <a:p>
              <a:pPr algn="ctr" defTabSz="914103">
                <a:defRPr/>
              </a:pPr>
              <a:r>
                <a:rPr lang="en-US" sz="1200" spc="-1" dirty="0">
                  <a:solidFill>
                    <a:srgbClr val="000000"/>
                  </a:solidFill>
                  <a:latin typeface="Arial"/>
                  <a:ea typeface="DejaVu Sans"/>
                </a:rPr>
                <a:t>with some dependencies</a:t>
              </a:r>
              <a:endParaRPr lang="en-US" sz="1200" spc="-1" dirty="0">
                <a:solidFill>
                  <a:prstClr val="black"/>
                </a:solidFill>
                <a:latin typeface="Arial"/>
              </a:endParaRPr>
            </a:p>
          </p:txBody>
        </p:sp>
        <p:pic>
          <p:nvPicPr>
            <p:cNvPr id="460" name="Picture 11"/>
            <p:cNvPicPr/>
            <p:nvPr/>
          </p:nvPicPr>
          <p:blipFill>
            <a:blip r:embed="rId4"/>
            <a:stretch/>
          </p:blipFill>
          <p:spPr>
            <a:xfrm>
              <a:off x="1056600" y="1565640"/>
              <a:ext cx="1393200" cy="2747160"/>
            </a:xfrm>
            <a:prstGeom prst="rect">
              <a:avLst/>
            </a:prstGeom>
            <a:ln>
              <a:noFill/>
            </a:ln>
          </p:spPr>
        </p:pic>
      </p:grpSp>
      <p:grpSp>
        <p:nvGrpSpPr>
          <p:cNvPr id="461" name="Group 9"/>
          <p:cNvGrpSpPr/>
          <p:nvPr/>
        </p:nvGrpSpPr>
        <p:grpSpPr>
          <a:xfrm>
            <a:off x="97955" y="1295890"/>
            <a:ext cx="990102" cy="1638293"/>
            <a:chOff x="79200" y="1372680"/>
            <a:chExt cx="990360" cy="1638720"/>
          </a:xfrm>
        </p:grpSpPr>
        <p:sp>
          <p:nvSpPr>
            <p:cNvPr id="462" name="CustomShape 10"/>
            <p:cNvSpPr/>
            <p:nvPr/>
          </p:nvSpPr>
          <p:spPr>
            <a:xfrm rot="10800000" flipH="1">
              <a:off x="79200" y="1372680"/>
              <a:ext cx="990360" cy="1638720"/>
            </a:xfrm>
            <a:prstGeom prst="bentArrow">
              <a:avLst>
                <a:gd name="adj1" fmla="val 32573"/>
                <a:gd name="adj2" fmla="val 30466"/>
                <a:gd name="adj3" fmla="val 35812"/>
                <a:gd name="adj4" fmla="val 37463"/>
              </a:avLst>
            </a:prstGeom>
            <a:gradFill rotWithShape="0">
              <a:gsLst>
                <a:gs pos="0">
                  <a:srgbClr val="BFD4FE"/>
                </a:gs>
                <a:gs pos="100000">
                  <a:srgbClr val="E5EFFF"/>
                </a:gs>
              </a:gsLst>
              <a:lin ang="54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a:lstStyle/>
            <a:p>
              <a:endParaRPr lang="en-US" sz="1350"/>
            </a:p>
          </p:txBody>
        </p:sp>
        <p:sp>
          <p:nvSpPr>
            <p:cNvPr id="463" name="CustomShape 11"/>
            <p:cNvSpPr/>
            <p:nvPr/>
          </p:nvSpPr>
          <p:spPr>
            <a:xfrm rot="5400000">
              <a:off x="-194377" y="1802245"/>
              <a:ext cx="870075" cy="275593"/>
            </a:xfrm>
            <a:prstGeom prst="rect">
              <a:avLst/>
            </a:prstGeom>
            <a:noFill/>
            <a:ln>
              <a:noFill/>
            </a:ln>
          </p:spPr>
          <p:style>
            <a:lnRef idx="0">
              <a:scrgbClr r="0" g="0" b="0"/>
            </a:lnRef>
            <a:fillRef idx="0">
              <a:scrgbClr r="0" g="0" b="0"/>
            </a:fillRef>
            <a:effectRef idx="0">
              <a:scrgbClr r="0" g="0" b="0"/>
            </a:effectRef>
            <a:fontRef idx="minor"/>
          </p:style>
          <p:txBody>
            <a:bodyPr wrap="none" lIns="89977" tIns="44988" rIns="89977" bIns="44988">
              <a:spAutoFit/>
            </a:bodyPr>
            <a:lstStyle/>
            <a:p>
              <a:pPr defTabSz="914103">
                <a:defRPr/>
              </a:pPr>
              <a:r>
                <a:rPr lang="en-US" sz="1200" spc="-1">
                  <a:solidFill>
                    <a:srgbClr val="000000"/>
                  </a:solidFill>
                  <a:latin typeface="Arial"/>
                  <a:ea typeface="DejaVu Sans"/>
                </a:rPr>
                <a:t>Normalize</a:t>
              </a:r>
              <a:endParaRPr lang="en-US" sz="1200" spc="-1">
                <a:solidFill>
                  <a:prstClr val="black"/>
                </a:solidFill>
                <a:latin typeface="Arial"/>
              </a:endParaRPr>
            </a:p>
          </p:txBody>
        </p:sp>
      </p:grpSp>
      <p:sp>
        <p:nvSpPr>
          <p:cNvPr id="464" name="CustomShape 12"/>
          <p:cNvSpPr/>
          <p:nvPr/>
        </p:nvSpPr>
        <p:spPr>
          <a:xfrm>
            <a:off x="2533878" y="2472705"/>
            <a:ext cx="1154333" cy="625964"/>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89977" tIns="44988" rIns="89977" bIns="44988" anchor="ctr">
            <a:noAutofit/>
          </a:bodyPr>
          <a:lstStyle/>
          <a:p>
            <a:pPr algn="ctr" defTabSz="914103">
              <a:defRPr/>
            </a:pPr>
            <a:r>
              <a:rPr lang="en-US" sz="1200" spc="-1">
                <a:solidFill>
                  <a:srgbClr val="000000"/>
                </a:solidFill>
                <a:latin typeface="Arial"/>
                <a:ea typeface="DejaVu Sans"/>
              </a:rPr>
              <a:t>Concretize</a:t>
            </a:r>
            <a:endParaRPr lang="en-US" sz="1200" spc="-1">
              <a:solidFill>
                <a:prstClr val="black"/>
              </a:solidFill>
              <a:latin typeface="Arial"/>
            </a:endParaRPr>
          </a:p>
        </p:txBody>
      </p:sp>
      <p:sp>
        <p:nvSpPr>
          <p:cNvPr id="465" name="CustomShape 13"/>
          <p:cNvSpPr/>
          <p:nvPr/>
        </p:nvSpPr>
        <p:spPr>
          <a:xfrm>
            <a:off x="5732976" y="2476743"/>
            <a:ext cx="852258" cy="654310"/>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89977" tIns="44988" rIns="89977" bIns="44988" anchor="ctr">
            <a:noAutofit/>
          </a:bodyPr>
          <a:lstStyle/>
          <a:p>
            <a:pPr algn="ctr" defTabSz="914103">
              <a:defRPr/>
            </a:pPr>
            <a:r>
              <a:rPr lang="en-US" sz="1200" spc="-1">
                <a:solidFill>
                  <a:srgbClr val="000000"/>
                </a:solidFill>
                <a:latin typeface="Arial"/>
                <a:ea typeface="DejaVu Sans"/>
              </a:rPr>
              <a:t>Store</a:t>
            </a:r>
            <a:endParaRPr lang="en-US" sz="1200" spc="-1">
              <a:solidFill>
                <a:prstClr val="black"/>
              </a:solidFill>
              <a:latin typeface="Arial"/>
            </a:endParaRPr>
          </a:p>
        </p:txBody>
      </p:sp>
      <p:grpSp>
        <p:nvGrpSpPr>
          <p:cNvPr id="466" name="Group 14"/>
          <p:cNvGrpSpPr/>
          <p:nvPr/>
        </p:nvGrpSpPr>
        <p:grpSpPr>
          <a:xfrm>
            <a:off x="6513911" y="1096343"/>
            <a:ext cx="2476875" cy="3497076"/>
            <a:chOff x="6438600" y="1325520"/>
            <a:chExt cx="2477520" cy="3497987"/>
          </a:xfrm>
        </p:grpSpPr>
        <p:grpSp>
          <p:nvGrpSpPr>
            <p:cNvPr id="467" name="Group 15"/>
            <p:cNvGrpSpPr/>
            <p:nvPr/>
          </p:nvGrpSpPr>
          <p:grpSpPr>
            <a:xfrm>
              <a:off x="6665040" y="1325520"/>
              <a:ext cx="2193480" cy="3007440"/>
              <a:chOff x="6665040" y="1325520"/>
              <a:chExt cx="2193480" cy="3007440"/>
            </a:xfrm>
          </p:grpSpPr>
          <p:sp>
            <p:nvSpPr>
              <p:cNvPr id="468" name="CustomShape 16"/>
              <p:cNvSpPr/>
              <p:nvPr/>
            </p:nvSpPr>
            <p:spPr>
              <a:xfrm>
                <a:off x="6665040" y="1594080"/>
                <a:ext cx="2161800" cy="2738880"/>
              </a:xfrm>
              <a:prstGeom prst="rect">
                <a:avLst/>
              </a:prstGeom>
              <a:solidFill>
                <a:srgbClr val="FFFFFF"/>
              </a:solidFill>
              <a:ln>
                <a:solidFill>
                  <a:schemeClr val="accent1">
                    <a:lumMod val="75000"/>
                  </a:schemeClr>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89977" tIns="44988" rIns="89977" bIns="44988">
                <a:noAutofit/>
              </a:bodyPr>
              <a:lstStyle/>
              <a:p>
                <a:pPr defTabSz="914103">
                  <a:defRPr/>
                </a:pPr>
                <a:r>
                  <a:rPr lang="en-US" sz="500" spc="-1" dirty="0">
                    <a:solidFill>
                      <a:srgbClr val="C1651C"/>
                    </a:solidFill>
                    <a:latin typeface="Monaco"/>
                    <a:ea typeface="DejaVu Sans"/>
                  </a:rPr>
                  <a:t>spec</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err="1">
                    <a:solidFill>
                      <a:srgbClr val="C1651C"/>
                    </a:solidFill>
                    <a:latin typeface="Monaco"/>
                    <a:ea typeface="DejaVu Sans"/>
                  </a:rPr>
                  <a:t>mpileaks</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arch</a:t>
                </a:r>
                <a:r>
                  <a:rPr lang="en-US" sz="500" spc="-1" dirty="0">
                    <a:solidFill>
                      <a:srgbClr val="000000"/>
                    </a:solidFill>
                    <a:latin typeface="Monaco"/>
                    <a:ea typeface="DejaVu Sans"/>
                  </a:rPr>
                  <a:t>: linux-x86_64</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compiler</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name</a:t>
                </a:r>
                <a:r>
                  <a:rPr lang="en-US" sz="500" spc="-1" dirty="0">
                    <a:solidFill>
                      <a:srgbClr val="000000"/>
                    </a:solidFill>
                    <a:latin typeface="Monaco"/>
                    <a:ea typeface="DejaVu Sans"/>
                  </a:rPr>
                  <a:t>: </a:t>
                </a:r>
                <a:r>
                  <a:rPr lang="en-US" sz="500" spc="-1" dirty="0" err="1">
                    <a:solidFill>
                      <a:srgbClr val="000000"/>
                    </a:solidFill>
                    <a:latin typeface="Monaco"/>
                    <a:ea typeface="DejaVu Sans"/>
                  </a:rPr>
                  <a:t>gcc</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version</a:t>
                </a:r>
                <a:r>
                  <a:rPr lang="en-US" sz="500" spc="-1" dirty="0">
                    <a:solidFill>
                      <a:srgbClr val="000000"/>
                    </a:solidFill>
                    <a:latin typeface="Monaco"/>
                    <a:ea typeface="DejaVu Sans"/>
                  </a:rPr>
                  <a:t>: 4.9.2</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dependencies</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adept-utils</a:t>
                </a:r>
                <a:r>
                  <a:rPr lang="en-US" sz="500" spc="-1" dirty="0">
                    <a:solidFill>
                      <a:srgbClr val="000000"/>
                    </a:solidFill>
                    <a:latin typeface="Monaco"/>
                    <a:ea typeface="DejaVu Sans"/>
                  </a:rPr>
                  <a:t>: kszrtkpbzac3ss2ixcjkcorlaybnptp4</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err="1">
                    <a:solidFill>
                      <a:srgbClr val="C1651C"/>
                    </a:solidFill>
                    <a:latin typeface="Monaco"/>
                    <a:ea typeface="DejaVu Sans"/>
                  </a:rPr>
                  <a:t>callpath</a:t>
                </a:r>
                <a:r>
                  <a:rPr lang="en-US" sz="500" spc="-1" dirty="0">
                    <a:solidFill>
                      <a:srgbClr val="000000"/>
                    </a:solidFill>
                    <a:latin typeface="Monaco"/>
                    <a:ea typeface="DejaVu Sans"/>
                  </a:rPr>
                  <a:t>: bah5f4h4d2n47mgycej2mtrnrivvxy77</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err="1">
                    <a:solidFill>
                      <a:srgbClr val="C1651C"/>
                    </a:solidFill>
                    <a:latin typeface="Monaco"/>
                    <a:ea typeface="DejaVu Sans"/>
                  </a:rPr>
                  <a:t>mpich</a:t>
                </a:r>
                <a:r>
                  <a:rPr lang="en-US" sz="500" spc="-1" dirty="0">
                    <a:solidFill>
                      <a:srgbClr val="000000"/>
                    </a:solidFill>
                    <a:latin typeface="Monaco"/>
                    <a:ea typeface="DejaVu Sans"/>
                  </a:rPr>
                  <a:t>: aa4ar6ifj23yijqmdabeakpejcli72t3</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hash</a:t>
                </a:r>
                <a:r>
                  <a:rPr lang="en-US" sz="500" spc="-1" dirty="0">
                    <a:solidFill>
                      <a:srgbClr val="000000"/>
                    </a:solidFill>
                    <a:latin typeface="Monaco"/>
                    <a:ea typeface="DejaVu Sans"/>
                  </a:rPr>
                  <a:t>: 33hjjhxi7p6gyzn5ptgyes7sghyprujh</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variants</a:t>
                </a:r>
                <a:r>
                  <a:rPr lang="en-US" sz="500" spc="-1" dirty="0">
                    <a:solidFill>
                      <a:srgbClr val="000000"/>
                    </a:solidFill>
                    <a:latin typeface="Monaco"/>
                    <a:ea typeface="DejaVu Sans"/>
                  </a:rPr>
                  <a:t>: {</a:t>
                </a:r>
                <a:r>
                  <a:rPr lang="en-US" sz="500" spc="-1" dirty="0">
                    <a:solidFill>
                      <a:srgbClr val="C1651C"/>
                    </a:solidFill>
                    <a:latin typeface="Monaco"/>
                    <a:ea typeface="DejaVu Sans"/>
                  </a:rPr>
                  <a:t>}                                                                                                         </a:t>
                </a:r>
                <a:endParaRPr lang="en-US" sz="500" spc="-1" dirty="0">
                  <a:solidFill>
                    <a:prstClr val="black"/>
                  </a:solidFill>
                  <a:latin typeface="Arial"/>
                </a:endParaRPr>
              </a:p>
              <a:p>
                <a:pPr defTabSz="914103">
                  <a:defRPr/>
                </a:pPr>
                <a:r>
                  <a:rPr lang="en-US" sz="500" spc="-1" dirty="0">
                    <a:solidFill>
                      <a:srgbClr val="C1651C"/>
                    </a:solidFill>
                    <a:latin typeface="Monaco"/>
                    <a:ea typeface="DejaVu Sans"/>
                  </a:rPr>
                  <a:t>    version</a:t>
                </a:r>
                <a:r>
                  <a:rPr lang="en-US" sz="500" spc="-1" dirty="0">
                    <a:solidFill>
                      <a:srgbClr val="000000"/>
                    </a:solidFill>
                    <a:latin typeface="Monaco"/>
                    <a:ea typeface="DejaVu Sans"/>
                  </a:rPr>
                  <a:t>: </a:t>
                </a:r>
                <a:r>
                  <a:rPr lang="en-US" sz="500" spc="-1" dirty="0">
                    <a:solidFill>
                      <a:srgbClr val="9D206F"/>
                    </a:solidFill>
                    <a:latin typeface="Monaco"/>
                    <a:ea typeface="DejaVu Sans"/>
                  </a:rPr>
                  <a:t>'1.0'</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adept-utils</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arch</a:t>
                </a:r>
                <a:r>
                  <a:rPr lang="en-US" sz="500" spc="-1" dirty="0">
                    <a:solidFill>
                      <a:srgbClr val="000000"/>
                    </a:solidFill>
                    <a:latin typeface="Monaco"/>
                    <a:ea typeface="DejaVu Sans"/>
                  </a:rPr>
                  <a:t>: linux-x86_64</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compiler</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name</a:t>
                </a:r>
                <a:r>
                  <a:rPr lang="en-US" sz="500" spc="-1" dirty="0">
                    <a:solidFill>
                      <a:srgbClr val="000000"/>
                    </a:solidFill>
                    <a:latin typeface="Monaco"/>
                    <a:ea typeface="DejaVu Sans"/>
                  </a:rPr>
                  <a:t>: </a:t>
                </a:r>
                <a:r>
                  <a:rPr lang="en-US" sz="500" spc="-1" dirty="0" err="1">
                    <a:solidFill>
                      <a:srgbClr val="000000"/>
                    </a:solidFill>
                    <a:latin typeface="Monaco"/>
                    <a:ea typeface="DejaVu Sans"/>
                  </a:rPr>
                  <a:t>gcc</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version</a:t>
                </a:r>
                <a:r>
                  <a:rPr lang="en-US" sz="500" spc="-1" dirty="0">
                    <a:solidFill>
                      <a:srgbClr val="000000"/>
                    </a:solidFill>
                    <a:latin typeface="Monaco"/>
                    <a:ea typeface="DejaVu Sans"/>
                  </a:rPr>
                  <a:t>: 4.9.2</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dependencies</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boost</a:t>
                </a:r>
                <a:r>
                  <a:rPr lang="en-US" sz="500" spc="-1" dirty="0">
                    <a:solidFill>
                      <a:srgbClr val="000000"/>
                    </a:solidFill>
                    <a:latin typeface="Monaco"/>
                    <a:ea typeface="DejaVu Sans"/>
                  </a:rPr>
                  <a:t>: teesjv7ehpe5ksspjim5dk43a7qnowlq</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err="1">
                    <a:solidFill>
                      <a:srgbClr val="C1651C"/>
                    </a:solidFill>
                    <a:latin typeface="Monaco"/>
                    <a:ea typeface="DejaVu Sans"/>
                  </a:rPr>
                  <a:t>mpich</a:t>
                </a:r>
                <a:r>
                  <a:rPr lang="en-US" sz="500" spc="-1" dirty="0">
                    <a:solidFill>
                      <a:srgbClr val="000000"/>
                    </a:solidFill>
                    <a:latin typeface="Monaco"/>
                    <a:ea typeface="DejaVu Sans"/>
                  </a:rPr>
                  <a:t>: aa4ar6ifj23yijqmdabeakpejcli72t3</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hash</a:t>
                </a:r>
                <a:r>
                  <a:rPr lang="en-US" sz="500" spc="-1" dirty="0">
                    <a:solidFill>
                      <a:srgbClr val="000000"/>
                    </a:solidFill>
                    <a:latin typeface="Monaco"/>
                    <a:ea typeface="DejaVu Sans"/>
                  </a:rPr>
                  <a:t>: kszrtkpbzac3ss2ixcjkcorlaybnptp4</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variants</a:t>
                </a:r>
                <a:r>
                  <a:rPr lang="en-US" sz="500" spc="-1" dirty="0">
                    <a:solidFill>
                      <a:srgbClr val="000000"/>
                    </a:solidFill>
                    <a:latin typeface="Monaco"/>
                    <a:ea typeface="DejaVu Sans"/>
                  </a:rPr>
                  <a:t>: {</a:t>
                </a:r>
                <a:r>
                  <a:rPr lang="en-US" sz="500" spc="-1" dirty="0">
                    <a:solidFill>
                      <a:srgbClr val="C1651C"/>
                    </a:solidFill>
                    <a:latin typeface="Monaco"/>
                    <a:ea typeface="DejaVu Sans"/>
                  </a:rPr>
                  <a:t>}                                                                                                         </a:t>
                </a:r>
                <a:endParaRPr lang="en-US" sz="500" spc="-1" dirty="0">
                  <a:solidFill>
                    <a:prstClr val="black"/>
                  </a:solidFill>
                  <a:latin typeface="Arial"/>
                </a:endParaRPr>
              </a:p>
              <a:p>
                <a:pPr defTabSz="914103">
                  <a:defRPr/>
                </a:pPr>
                <a:r>
                  <a:rPr lang="en-US" sz="500" spc="-1" dirty="0">
                    <a:solidFill>
                      <a:srgbClr val="C1651C"/>
                    </a:solidFill>
                    <a:latin typeface="Monaco"/>
                    <a:ea typeface="DejaVu Sans"/>
                  </a:rPr>
                  <a:t>    version</a:t>
                </a:r>
                <a:r>
                  <a:rPr lang="en-US" sz="500" spc="-1" dirty="0">
                    <a:solidFill>
                      <a:srgbClr val="000000"/>
                    </a:solidFill>
                    <a:latin typeface="Monaco"/>
                    <a:ea typeface="DejaVu Sans"/>
                  </a:rPr>
                  <a:t>: 1.0.1</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boost</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arch</a:t>
                </a:r>
                <a:r>
                  <a:rPr lang="en-US" sz="500" spc="-1" dirty="0">
                    <a:solidFill>
                      <a:srgbClr val="000000"/>
                    </a:solidFill>
                    <a:latin typeface="Monaco"/>
                    <a:ea typeface="DejaVu Sans"/>
                  </a:rPr>
                  <a:t>: linux-x86_64</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compiler</a:t>
                </a:r>
                <a:r>
                  <a:rPr lang="en-US" sz="500" spc="-1" dirty="0">
                    <a:solidFill>
                      <a:srgbClr val="000000"/>
                    </a:solidFill>
                    <a:latin typeface="Monaco"/>
                    <a:ea typeface="DejaVu Sans"/>
                  </a:rPr>
                  <a:t>:</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name</a:t>
                </a:r>
                <a:r>
                  <a:rPr lang="en-US" sz="500" spc="-1" dirty="0">
                    <a:solidFill>
                      <a:srgbClr val="000000"/>
                    </a:solidFill>
                    <a:latin typeface="Monaco"/>
                    <a:ea typeface="DejaVu Sans"/>
                  </a:rPr>
                  <a:t>: </a:t>
                </a:r>
                <a:r>
                  <a:rPr lang="en-US" sz="500" spc="-1" dirty="0" err="1">
                    <a:solidFill>
                      <a:srgbClr val="000000"/>
                    </a:solidFill>
                    <a:latin typeface="Monaco"/>
                    <a:ea typeface="DejaVu Sans"/>
                  </a:rPr>
                  <a:t>gcc</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version</a:t>
                </a:r>
                <a:r>
                  <a:rPr lang="en-US" sz="500" spc="-1" dirty="0">
                    <a:solidFill>
                      <a:srgbClr val="000000"/>
                    </a:solidFill>
                    <a:latin typeface="Monaco"/>
                    <a:ea typeface="DejaVu Sans"/>
                  </a:rPr>
                  <a:t>: 4.9.2</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dependencies</a:t>
                </a:r>
                <a:r>
                  <a:rPr lang="en-US" sz="500" spc="-1" dirty="0">
                    <a:solidFill>
                      <a:srgbClr val="000000"/>
                    </a:solidFill>
                    <a:latin typeface="Monaco"/>
                    <a:ea typeface="DejaVu Sans"/>
                  </a:rPr>
                  <a:t>: {</a:t>
                </a:r>
                <a:r>
                  <a:rPr lang="en-US" sz="500" spc="-1" dirty="0">
                    <a:solidFill>
                      <a:srgbClr val="C1651C"/>
                    </a:solidFill>
                    <a:latin typeface="Monaco"/>
                    <a:ea typeface="DejaVu Sans"/>
                  </a:rPr>
                  <a:t>}                                                                                                     </a:t>
                </a:r>
                <a:endParaRPr lang="en-US" sz="500" spc="-1" dirty="0">
                  <a:solidFill>
                    <a:prstClr val="black"/>
                  </a:solidFill>
                  <a:latin typeface="Arial"/>
                </a:endParaRPr>
              </a:p>
              <a:p>
                <a:pPr defTabSz="914103">
                  <a:defRPr/>
                </a:pPr>
                <a:r>
                  <a:rPr lang="en-US" sz="500" spc="-1" dirty="0">
                    <a:solidFill>
                      <a:srgbClr val="C1651C"/>
                    </a:solidFill>
                    <a:latin typeface="Monaco"/>
                    <a:ea typeface="DejaVu Sans"/>
                  </a:rPr>
                  <a:t>    hash</a:t>
                </a:r>
                <a:r>
                  <a:rPr lang="en-US" sz="500" spc="-1" dirty="0">
                    <a:solidFill>
                      <a:srgbClr val="000000"/>
                    </a:solidFill>
                    <a:latin typeface="Monaco"/>
                    <a:ea typeface="DejaVu Sans"/>
                  </a:rPr>
                  <a:t>: teesjv7ehpe5ksspjim5dk43a7qnowlq</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    </a:t>
                </a:r>
                <a:r>
                  <a:rPr lang="en-US" sz="500" spc="-1" dirty="0">
                    <a:solidFill>
                      <a:srgbClr val="C1651C"/>
                    </a:solidFill>
                    <a:latin typeface="Monaco"/>
                    <a:ea typeface="DejaVu Sans"/>
                  </a:rPr>
                  <a:t>variants</a:t>
                </a:r>
                <a:r>
                  <a:rPr lang="en-US" sz="500" spc="-1" dirty="0">
                    <a:solidFill>
                      <a:srgbClr val="000000"/>
                    </a:solidFill>
                    <a:latin typeface="Monaco"/>
                    <a:ea typeface="DejaVu Sans"/>
                  </a:rPr>
                  <a:t>: {</a:t>
                </a:r>
                <a:r>
                  <a:rPr lang="en-US" sz="500" spc="-1" dirty="0">
                    <a:solidFill>
                      <a:srgbClr val="C1651C"/>
                    </a:solidFill>
                    <a:latin typeface="Monaco"/>
                    <a:ea typeface="DejaVu Sans"/>
                  </a:rPr>
                  <a:t>}                                                                                                         </a:t>
                </a:r>
                <a:endParaRPr lang="en-US" sz="500" spc="-1" dirty="0">
                  <a:solidFill>
                    <a:prstClr val="black"/>
                  </a:solidFill>
                  <a:latin typeface="Arial"/>
                </a:endParaRPr>
              </a:p>
              <a:p>
                <a:pPr defTabSz="914103">
                  <a:defRPr/>
                </a:pPr>
                <a:r>
                  <a:rPr lang="en-US" sz="500" spc="-1" dirty="0">
                    <a:solidFill>
                      <a:srgbClr val="C1651C"/>
                    </a:solidFill>
                    <a:latin typeface="Monaco"/>
                    <a:ea typeface="DejaVu Sans"/>
                  </a:rPr>
                  <a:t>    version</a:t>
                </a:r>
                <a:r>
                  <a:rPr lang="en-US" sz="500" spc="-1" dirty="0">
                    <a:solidFill>
                      <a:srgbClr val="000000"/>
                    </a:solidFill>
                    <a:latin typeface="Monaco"/>
                    <a:ea typeface="DejaVu Sans"/>
                  </a:rPr>
                  <a:t>: 1.59.0</a:t>
                </a:r>
                <a:endParaRPr lang="en-US" sz="500" spc="-1" dirty="0">
                  <a:solidFill>
                    <a:prstClr val="black"/>
                  </a:solidFill>
                  <a:latin typeface="Arial"/>
                </a:endParaRPr>
              </a:p>
              <a:p>
                <a:pPr defTabSz="914103">
                  <a:defRPr/>
                </a:pPr>
                <a:r>
                  <a:rPr lang="en-US" sz="500" spc="-1" dirty="0">
                    <a:solidFill>
                      <a:srgbClr val="000000"/>
                    </a:solidFill>
                    <a:latin typeface="Monaco"/>
                    <a:ea typeface="DejaVu Sans"/>
                  </a:rPr>
                  <a:t>...</a:t>
                </a:r>
                <a:endParaRPr lang="en-US" sz="500" spc="-1" dirty="0">
                  <a:solidFill>
                    <a:prstClr val="black"/>
                  </a:solidFill>
                  <a:latin typeface="Arial"/>
                </a:endParaRPr>
              </a:p>
              <a:p>
                <a:pPr algn="ctr" defTabSz="914103">
                  <a:defRPr/>
                </a:pPr>
                <a:endParaRPr lang="en-US" sz="500" spc="-1" dirty="0">
                  <a:solidFill>
                    <a:prstClr val="black"/>
                  </a:solidFill>
                  <a:latin typeface="Arial"/>
                </a:endParaRPr>
              </a:p>
            </p:txBody>
          </p:sp>
          <p:sp>
            <p:nvSpPr>
              <p:cNvPr id="469" name="CustomShape 17"/>
              <p:cNvSpPr/>
              <p:nvPr/>
            </p:nvSpPr>
            <p:spPr>
              <a:xfrm>
                <a:off x="6719760" y="1325520"/>
                <a:ext cx="2138760" cy="275593"/>
              </a:xfrm>
              <a:prstGeom prst="rect">
                <a:avLst/>
              </a:prstGeom>
              <a:noFill/>
              <a:ln>
                <a:noFill/>
              </a:ln>
            </p:spPr>
            <p:style>
              <a:lnRef idx="0">
                <a:scrgbClr r="0" g="0" b="0"/>
              </a:lnRef>
              <a:fillRef idx="0">
                <a:scrgbClr r="0" g="0" b="0"/>
              </a:fillRef>
              <a:effectRef idx="0">
                <a:scrgbClr r="0" g="0" b="0"/>
              </a:effectRef>
              <a:fontRef idx="minor"/>
            </p:style>
            <p:txBody>
              <a:bodyPr lIns="89977" tIns="44988" rIns="89977" bIns="44988">
                <a:spAutoFit/>
              </a:bodyPr>
              <a:lstStyle/>
              <a:p>
                <a:pPr algn="r" defTabSz="914103">
                  <a:defRPr/>
                </a:pPr>
                <a:r>
                  <a:rPr lang="en-US" sz="1200" b="1" spc="-1" dirty="0" err="1">
                    <a:solidFill>
                      <a:srgbClr val="000000"/>
                    </a:solidFill>
                    <a:latin typeface="Monaco"/>
                    <a:ea typeface="DejaVu Sans"/>
                  </a:rPr>
                  <a:t>spec.yaml</a:t>
                </a:r>
                <a:endParaRPr lang="en-US" sz="1200" spc="-1" dirty="0">
                  <a:solidFill>
                    <a:prstClr val="black"/>
                  </a:solidFill>
                  <a:latin typeface="Arial"/>
                </a:endParaRPr>
              </a:p>
            </p:txBody>
          </p:sp>
        </p:grpSp>
        <p:sp>
          <p:nvSpPr>
            <p:cNvPr id="470" name="CustomShape 18"/>
            <p:cNvSpPr/>
            <p:nvPr/>
          </p:nvSpPr>
          <p:spPr>
            <a:xfrm>
              <a:off x="6438600" y="4363200"/>
              <a:ext cx="2477520" cy="460307"/>
            </a:xfrm>
            <a:prstGeom prst="rect">
              <a:avLst/>
            </a:prstGeom>
            <a:noFill/>
            <a:ln>
              <a:noFill/>
            </a:ln>
          </p:spPr>
          <p:style>
            <a:lnRef idx="0">
              <a:scrgbClr r="0" g="0" b="0"/>
            </a:lnRef>
            <a:fillRef idx="0">
              <a:scrgbClr r="0" g="0" b="0"/>
            </a:fillRef>
            <a:effectRef idx="0">
              <a:scrgbClr r="0" g="0" b="0"/>
            </a:effectRef>
            <a:fontRef idx="minor"/>
          </p:style>
          <p:txBody>
            <a:bodyPr lIns="89977" tIns="44988" rIns="89977" bIns="44988">
              <a:spAutoFit/>
            </a:bodyPr>
            <a:lstStyle/>
            <a:p>
              <a:pPr algn="ctr" defTabSz="914103">
                <a:defRPr/>
              </a:pPr>
              <a:r>
                <a:rPr lang="en-US" sz="1200" spc="-1" dirty="0">
                  <a:solidFill>
                    <a:srgbClr val="000000"/>
                  </a:solidFill>
                  <a:latin typeface="Arial"/>
                  <a:ea typeface="DejaVu Sans"/>
                </a:rPr>
                <a:t>Detailed provenance stored</a:t>
              </a:r>
              <a:endParaRPr lang="en-US" sz="1200" spc="-1" dirty="0">
                <a:solidFill>
                  <a:prstClr val="black"/>
                </a:solidFill>
                <a:latin typeface="Arial"/>
              </a:endParaRPr>
            </a:p>
            <a:p>
              <a:pPr algn="ctr" defTabSz="914103">
                <a:defRPr/>
              </a:pPr>
              <a:r>
                <a:rPr lang="en-US" sz="1200" spc="-1" dirty="0">
                  <a:solidFill>
                    <a:srgbClr val="000000"/>
                  </a:solidFill>
                  <a:latin typeface="Arial"/>
                  <a:ea typeface="DejaVu Sans"/>
                </a:rPr>
                <a:t>with installed package</a:t>
              </a:r>
              <a:endParaRPr lang="en-US" sz="1200" spc="-1" dirty="0">
                <a:solidFill>
                  <a:prstClr val="black"/>
                </a:solidFill>
                <a:latin typeface="Arial"/>
              </a:endParaRPr>
            </a:p>
          </p:txBody>
        </p:sp>
      </p:grpSp>
    </p:spTree>
    <p:extLst>
      <p:ext uri="{BB962C8B-B14F-4D97-AF65-F5344CB8AC3E}">
        <p14:creationId xmlns:p14="http://schemas.microsoft.com/office/powerpoint/2010/main" val="408674830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18DE76-CE8F-2441-BAED-19EC4999F577}"/>
              </a:ext>
            </a:extLst>
          </p:cNvPr>
          <p:cNvSpPr>
            <a:spLocks noGrp="1"/>
          </p:cNvSpPr>
          <p:nvPr>
            <p:ph idx="1"/>
          </p:nvPr>
        </p:nvSpPr>
        <p:spPr>
          <a:xfrm>
            <a:off x="176578" y="2161098"/>
            <a:ext cx="6479354" cy="2467651"/>
          </a:xfrm>
        </p:spPr>
        <p:txBody>
          <a:bodyPr>
            <a:normAutofit fontScale="77500" lnSpcReduction="20000"/>
          </a:bodyPr>
          <a:lstStyle/>
          <a:p>
            <a:r>
              <a:rPr lang="en-US" sz="1950" dirty="0"/>
              <a:t>Component-based software development dates back to the 60’s</a:t>
            </a:r>
          </a:p>
          <a:p>
            <a:pPr lvl="1"/>
            <a:r>
              <a:rPr lang="en-US" sz="1650" dirty="0"/>
              <a:t>M.D. McIlroy, </a:t>
            </a:r>
            <a:r>
              <a:rPr lang="en-US" sz="1650" i="1" dirty="0"/>
              <a:t>Mass Produced Software Components</a:t>
            </a:r>
            <a:r>
              <a:rPr lang="en-US" sz="1650" dirty="0"/>
              <a:t>. NATO SE Conf., 1968</a:t>
            </a:r>
          </a:p>
          <a:p>
            <a:r>
              <a:rPr lang="en-US" b="1" dirty="0"/>
              <a:t>Pros are well known:</a:t>
            </a:r>
          </a:p>
          <a:p>
            <a:pPr lvl="1"/>
            <a:r>
              <a:rPr lang="en-US" dirty="0"/>
              <a:t>Teams can and must reuse each others’ work</a:t>
            </a:r>
          </a:p>
          <a:p>
            <a:pPr lvl="1"/>
            <a:r>
              <a:rPr lang="en-US" dirty="0"/>
              <a:t>Teams write less code, meet deliverables faster</a:t>
            </a:r>
          </a:p>
          <a:p>
            <a:r>
              <a:rPr lang="en-US" b="1" dirty="0"/>
              <a:t>Cons:</a:t>
            </a:r>
          </a:p>
          <a:p>
            <a:pPr lvl="1"/>
            <a:r>
              <a:rPr lang="en-US" dirty="0"/>
              <a:t>Teams must ensure that components work together</a:t>
            </a:r>
          </a:p>
          <a:p>
            <a:pPr lvl="1"/>
            <a:r>
              <a:rPr lang="en-US" dirty="0"/>
              <a:t>Integration burden increases with each additional library</a:t>
            </a:r>
          </a:p>
          <a:p>
            <a:pPr lvl="1"/>
            <a:r>
              <a:rPr lang="en-US" dirty="0"/>
              <a:t>Integration must be repeated with each update to components</a:t>
            </a:r>
          </a:p>
          <a:p>
            <a:pPr lvl="1"/>
            <a:r>
              <a:rPr lang="en-US" b="1" dirty="0"/>
              <a:t>Components must be vetted!</a:t>
            </a:r>
          </a:p>
          <a:p>
            <a:r>
              <a:rPr lang="en-US" b="1" dirty="0"/>
              <a:t>Managing changes over time is becoming intractable</a:t>
            </a:r>
          </a:p>
        </p:txBody>
      </p:sp>
      <p:sp>
        <p:nvSpPr>
          <p:cNvPr id="2" name="Title 1">
            <a:extLst>
              <a:ext uri="{FF2B5EF4-FFF2-40B4-BE49-F238E27FC236}">
                <a16:creationId xmlns:a16="http://schemas.microsoft.com/office/drawing/2014/main" id="{FB429184-209D-E143-98A5-57FA32A24FDA}"/>
              </a:ext>
            </a:extLst>
          </p:cNvPr>
          <p:cNvSpPr>
            <a:spLocks noGrp="1"/>
          </p:cNvSpPr>
          <p:nvPr>
            <p:ph type="title"/>
          </p:nvPr>
        </p:nvSpPr>
        <p:spPr/>
        <p:txBody>
          <a:bodyPr/>
          <a:lstStyle/>
          <a:p>
            <a:r>
              <a:rPr lang="en-US" dirty="0"/>
              <a:t>We build codes from hundreds of small, complex pieces</a:t>
            </a:r>
          </a:p>
        </p:txBody>
      </p:sp>
      <p:pic>
        <p:nvPicPr>
          <p:cNvPr id="6" name="Picture 5">
            <a:extLst>
              <a:ext uri="{FF2B5EF4-FFF2-40B4-BE49-F238E27FC236}">
                <a16:creationId xmlns:a16="http://schemas.microsoft.com/office/drawing/2014/main" id="{3C0844EB-EFBE-7A41-9566-AAA93242E9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0245" y="1959856"/>
            <a:ext cx="1715596" cy="87461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B8ED57B-B834-144A-80BD-CEA0FD779228}"/>
              </a:ext>
            </a:extLst>
          </p:cNvPr>
          <p:cNvSpPr txBox="1"/>
          <p:nvPr/>
        </p:nvSpPr>
        <p:spPr>
          <a:xfrm>
            <a:off x="6546117" y="2878251"/>
            <a:ext cx="2172390" cy="253916"/>
          </a:xfrm>
          <a:prstGeom prst="rect">
            <a:avLst/>
          </a:prstGeom>
          <a:noFill/>
        </p:spPr>
        <p:txBody>
          <a:bodyPr wrap="none" rtlCol="0">
            <a:spAutoFit/>
          </a:bodyPr>
          <a:lstStyle/>
          <a:p>
            <a:r>
              <a:rPr lang="en-US" sz="1050" dirty="0"/>
              <a:t>Build-time incompatibility;</a:t>
            </a:r>
            <a:r>
              <a:rPr lang="en-US" sz="1050" dirty="0">
                <a:sym typeface="Wingdings" pitchFamily="2" charset="2"/>
              </a:rPr>
              <a:t> fail fast</a:t>
            </a:r>
            <a:endParaRPr lang="en-US" sz="1050" dirty="0"/>
          </a:p>
        </p:txBody>
      </p:sp>
      <p:sp>
        <p:nvSpPr>
          <p:cNvPr id="10" name="TextBox 9">
            <a:extLst>
              <a:ext uri="{FF2B5EF4-FFF2-40B4-BE49-F238E27FC236}">
                <a16:creationId xmlns:a16="http://schemas.microsoft.com/office/drawing/2014/main" id="{57CF57EB-B8B7-8242-9096-4CEDA7F1A532}"/>
              </a:ext>
            </a:extLst>
          </p:cNvPr>
          <p:cNvSpPr txBox="1"/>
          <p:nvPr/>
        </p:nvSpPr>
        <p:spPr>
          <a:xfrm>
            <a:off x="6684425" y="4157299"/>
            <a:ext cx="2282997" cy="253916"/>
          </a:xfrm>
          <a:prstGeom prst="rect">
            <a:avLst/>
          </a:prstGeom>
          <a:noFill/>
        </p:spPr>
        <p:txBody>
          <a:bodyPr wrap="none" rtlCol="0">
            <a:spAutoFit/>
          </a:bodyPr>
          <a:lstStyle/>
          <a:p>
            <a:pPr algn="ctr"/>
            <a:r>
              <a:rPr lang="en-US" sz="1050" dirty="0"/>
              <a:t>Appears to work; subtle errors later</a:t>
            </a:r>
          </a:p>
        </p:txBody>
      </p:sp>
      <p:pic>
        <p:nvPicPr>
          <p:cNvPr id="12" name="Picture 11">
            <a:extLst>
              <a:ext uri="{FF2B5EF4-FFF2-40B4-BE49-F238E27FC236}">
                <a16:creationId xmlns:a16="http://schemas.microsoft.com/office/drawing/2014/main" id="{0D8CA859-03D7-D447-8985-E689A6AB371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12851" y="3177540"/>
            <a:ext cx="1851770" cy="95261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C6E7DDF1-5D6E-D640-B08E-8D9844D3D9FE}"/>
              </a:ext>
            </a:extLst>
          </p:cNvPr>
          <p:cNvSpPr txBox="1"/>
          <p:nvPr/>
        </p:nvSpPr>
        <p:spPr>
          <a:xfrm>
            <a:off x="221743" y="1056895"/>
            <a:ext cx="8746997" cy="810478"/>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spcAft>
                <a:spcPts val="450"/>
              </a:spcAft>
            </a:pPr>
            <a:r>
              <a:rPr lang="en-US" sz="1600" i="1" dirty="0"/>
              <a:t>Just when we’re starting to solve the problem of how to create software using reusable parts, it founders on the nuts-and-bolts problems outside the software itself.</a:t>
            </a:r>
            <a:endParaRPr lang="en-US" sz="1050" i="1" dirty="0"/>
          </a:p>
          <a:p>
            <a:pPr algn="r">
              <a:spcAft>
                <a:spcPts val="450"/>
              </a:spcAft>
            </a:pPr>
            <a:r>
              <a:rPr lang="en-US" sz="1050" dirty="0"/>
              <a:t>P. DuBois &amp; T. </a:t>
            </a:r>
            <a:r>
              <a:rPr lang="en-US" sz="1050" dirty="0" err="1"/>
              <a:t>Epperly</a:t>
            </a:r>
            <a:r>
              <a:rPr lang="en-US" sz="1050" dirty="0"/>
              <a:t>. </a:t>
            </a:r>
            <a:r>
              <a:rPr lang="en-US" sz="1050" b="1" i="1" dirty="0"/>
              <a:t>Why Johnny Can’t Build</a:t>
            </a:r>
            <a:r>
              <a:rPr lang="en-US" sz="1050" i="1" dirty="0"/>
              <a:t>. </a:t>
            </a:r>
            <a:r>
              <a:rPr lang="en-US" sz="1050" dirty="0"/>
              <a:t>Scientific Programming. Sep/Oct 2003.</a:t>
            </a:r>
          </a:p>
        </p:txBody>
      </p:sp>
    </p:spTree>
    <p:extLst>
      <p:ext uri="{BB962C8B-B14F-4D97-AF65-F5344CB8AC3E}">
        <p14:creationId xmlns:p14="http://schemas.microsoft.com/office/powerpoint/2010/main" val="887434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4">
            <a:extLst>
              <a:ext uri="{FF2B5EF4-FFF2-40B4-BE49-F238E27FC236}">
                <a16:creationId xmlns:a16="http://schemas.microsoft.com/office/drawing/2014/main" id="{B322F5A2-5B53-4349-9020-12816F53E0C5}"/>
              </a:ext>
            </a:extLst>
          </p:cNvPr>
          <p:cNvSpPr/>
          <p:nvPr/>
        </p:nvSpPr>
        <p:spPr>
          <a:xfrm>
            <a:off x="97511" y="3098261"/>
            <a:ext cx="5213791" cy="1569612"/>
          </a:xfrm>
          <a:prstGeom prst="rect">
            <a:avLst/>
          </a:prstGeom>
          <a:solidFill>
            <a:srgbClr val="FFFFFF"/>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274249" tIns="91416" rIns="274249" bIns="91416">
            <a:spAutoFit/>
          </a:bodyPr>
          <a:lstStyle/>
          <a:p>
            <a:pPr>
              <a:defRPr/>
            </a:pPr>
            <a:r>
              <a:rPr lang="en-US" sz="900" dirty="0">
                <a:latin typeface="Monaco" pitchFamily="2" charset="77"/>
              </a:rPr>
              <a:t>opt</a:t>
            </a:r>
          </a:p>
          <a:p>
            <a:pPr>
              <a:defRPr/>
            </a:pPr>
            <a:r>
              <a:rPr lang="en-US" sz="900" dirty="0">
                <a:latin typeface="Monaco" pitchFamily="2" charset="77"/>
              </a:rPr>
              <a:t>└── </a:t>
            </a:r>
            <a:r>
              <a:rPr lang="en-US" sz="900" dirty="0" err="1">
                <a:latin typeface="Monaco" pitchFamily="2" charset="77"/>
              </a:rPr>
              <a:t>spack</a:t>
            </a:r>
            <a:endParaRPr lang="en-US" sz="900" dirty="0">
              <a:latin typeface="Monaco" pitchFamily="2" charset="77"/>
            </a:endParaRPr>
          </a:p>
          <a:p>
            <a:pPr>
              <a:defRPr/>
            </a:pPr>
            <a:r>
              <a:rPr lang="en-US" sz="900" dirty="0">
                <a:latin typeface="Monaco" pitchFamily="2" charset="77"/>
              </a:rPr>
              <a:t>    ├── linux-rhel7-skylake</a:t>
            </a:r>
          </a:p>
          <a:p>
            <a:pPr>
              <a:defRPr/>
            </a:pPr>
            <a:r>
              <a:rPr lang="en-US" sz="900" dirty="0">
                <a:latin typeface="Monaco" pitchFamily="2" charset="77"/>
              </a:rPr>
              <a:t>    │   └── gcc-8.3.0</a:t>
            </a:r>
          </a:p>
          <a:p>
            <a:pPr>
              <a:defRPr/>
            </a:pPr>
            <a:r>
              <a:rPr lang="en-US" sz="900" dirty="0">
                <a:latin typeface="Monaco" pitchFamily="2" charset="77"/>
              </a:rPr>
              <a:t>    │       ├── mpileaks-1.0-</a:t>
            </a:r>
            <a:r>
              <a:rPr lang="en-US" sz="900" b="1" dirty="0">
                <a:latin typeface="Monaco" pitchFamily="2" charset="77"/>
              </a:rPr>
              <a:t>hc4sm4vuzpm4znmvrfzri4ow2mkphe2e</a:t>
            </a:r>
          </a:p>
          <a:p>
            <a:pPr>
              <a:defRPr/>
            </a:pPr>
            <a:r>
              <a:rPr lang="en-US" sz="900" dirty="0">
                <a:latin typeface="Monaco" pitchFamily="2" charset="77"/>
              </a:rPr>
              <a:t>    │       ├── callpath-1.0.4-</a:t>
            </a:r>
            <a:r>
              <a:rPr lang="en-US" sz="900" b="1" dirty="0">
                <a:latin typeface="Monaco" pitchFamily="2" charset="77"/>
              </a:rPr>
              <a:t>daqqpssxb6qbfrztsezkmhus3xoflbsy</a:t>
            </a:r>
          </a:p>
          <a:p>
            <a:pPr lvl="0">
              <a:defRPr/>
            </a:pPr>
            <a:r>
              <a:rPr lang="en-US" sz="900" dirty="0">
                <a:latin typeface="Monaco" pitchFamily="2" charset="77"/>
              </a:rPr>
              <a:t>    │       ├── openmpi-4.1.4-</a:t>
            </a:r>
            <a:r>
              <a:rPr lang="en-US" sz="900" b="1" dirty="0">
                <a:latin typeface="Monaco" pitchFamily="2" charset="77"/>
              </a:rPr>
              <a:t>u64v26igxvxyn23hysmklfums6tgjv5r</a:t>
            </a:r>
          </a:p>
          <a:p>
            <a:pPr>
              <a:defRPr/>
            </a:pPr>
            <a:r>
              <a:rPr lang="en-US" sz="900" dirty="0">
                <a:latin typeface="Monaco" pitchFamily="2" charset="77"/>
              </a:rPr>
              <a:t>    │       ├── dyninst-12.1.0-</a:t>
            </a:r>
            <a:r>
              <a:rPr lang="en-US" sz="900" b="1" dirty="0">
                <a:latin typeface="Monaco" pitchFamily="2" charset="77"/>
              </a:rPr>
              <a:t>u64v26igxvxyn23hysmklfums6tgjv5r</a:t>
            </a:r>
          </a:p>
          <a:p>
            <a:pPr lvl="0">
              <a:defRPr/>
            </a:pPr>
            <a:r>
              <a:rPr lang="en-US" sz="900" dirty="0">
                <a:latin typeface="Monaco" pitchFamily="2" charset="77"/>
              </a:rPr>
              <a:t>    │       ├── libdwarf-20180129-</a:t>
            </a:r>
            <a:r>
              <a:rPr lang="en-US" sz="900" b="1" dirty="0">
                <a:latin typeface="Monaco" pitchFamily="2" charset="77"/>
              </a:rPr>
              <a:t>u5eawkvaoc7vonabe6nndkcfwuv233cj</a:t>
            </a:r>
          </a:p>
          <a:p>
            <a:pPr>
              <a:defRPr/>
            </a:pPr>
            <a:r>
              <a:rPr lang="en-US" sz="900" dirty="0">
                <a:latin typeface="Monaco" pitchFamily="2" charset="77"/>
              </a:rPr>
              <a:t>    │       └── libelf-0.8.13-</a:t>
            </a:r>
            <a:r>
              <a:rPr lang="en-US" sz="900" b="1" dirty="0">
                <a:latin typeface="Monaco" pitchFamily="2" charset="77"/>
              </a:rPr>
              <a:t>x46q4wm46ay4pltriijbgizxjrhbaka6</a:t>
            </a:r>
          </a:p>
        </p:txBody>
      </p:sp>
      <p:sp>
        <p:nvSpPr>
          <p:cNvPr id="427" name="CustomShape 1"/>
          <p:cNvSpPr/>
          <p:nvPr/>
        </p:nvSpPr>
        <p:spPr>
          <a:xfrm>
            <a:off x="5475954" y="1117459"/>
            <a:ext cx="3726784" cy="3401146"/>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85000" lnSpcReduction="10000"/>
          </a:bodyPr>
          <a:lstStyle/>
          <a:p>
            <a:pPr marL="285747" indent="-227446">
              <a:spcBef>
                <a:spcPts val="1799"/>
              </a:spcBef>
              <a:buClr>
                <a:srgbClr val="376092"/>
              </a:buClr>
              <a:buSzPct val="90000"/>
              <a:buFont typeface="Wingdings" charset="2"/>
              <a:buChar char=""/>
            </a:pPr>
            <a:r>
              <a:rPr lang="en-US" sz="1799" spc="-1" dirty="0">
                <a:solidFill>
                  <a:srgbClr val="000000"/>
                </a:solidFill>
                <a:latin typeface="Calibri"/>
                <a:ea typeface="DejaVu Sans"/>
              </a:rPr>
              <a:t>Each unique dependency graph is a unique </a:t>
            </a:r>
            <a:r>
              <a:rPr lang="en-US" sz="1799" b="1" i="1" spc="-1" dirty="0">
                <a:solidFill>
                  <a:srgbClr val="000000"/>
                </a:solidFill>
                <a:latin typeface="Calibri"/>
                <a:ea typeface="DejaVu Sans"/>
              </a:rPr>
              <a:t>configuration</a:t>
            </a:r>
            <a:r>
              <a:rPr lang="en-US" sz="1799" spc="-1" dirty="0">
                <a:solidFill>
                  <a:srgbClr val="000000"/>
                </a:solidFill>
                <a:latin typeface="Calibri"/>
                <a:ea typeface="DejaVu Sans"/>
              </a:rPr>
              <a:t>.</a:t>
            </a:r>
            <a:endParaRPr lang="en-US" sz="1799" spc="-1" dirty="0">
              <a:latin typeface="Arial"/>
            </a:endParaRPr>
          </a:p>
          <a:p>
            <a:pPr marL="285747" indent="-227446">
              <a:spcBef>
                <a:spcPts val="1799"/>
              </a:spcBef>
              <a:buClr>
                <a:srgbClr val="376092"/>
              </a:buClr>
              <a:buSzPct val="90000"/>
              <a:buFont typeface="Wingdings" charset="2"/>
              <a:buChar char=""/>
            </a:pPr>
            <a:r>
              <a:rPr lang="en-US" sz="1799" spc="-1" dirty="0">
                <a:solidFill>
                  <a:srgbClr val="000000"/>
                </a:solidFill>
                <a:latin typeface="Calibri"/>
                <a:ea typeface="DejaVu Sans"/>
              </a:rPr>
              <a:t>Each configuration in a unique directory.</a:t>
            </a:r>
            <a:endParaRPr lang="en-US" sz="1799" spc="-1" dirty="0">
              <a:latin typeface="Arial"/>
            </a:endParaRPr>
          </a:p>
          <a:p>
            <a:pPr marL="628356" lvl="1" indent="-284668">
              <a:buClr>
                <a:srgbClr val="000000"/>
              </a:buClr>
              <a:buSzPct val="90000"/>
              <a:buFont typeface="Calibri"/>
              <a:buChar char="—"/>
            </a:pPr>
            <a:r>
              <a:rPr lang="en-US" sz="1599" spc="-1" dirty="0">
                <a:solidFill>
                  <a:srgbClr val="000000"/>
                </a:solidFill>
                <a:latin typeface="Calibri"/>
                <a:ea typeface="DejaVu Sans"/>
              </a:rPr>
              <a:t>Multiple configurations of the same package can coexist.</a:t>
            </a:r>
            <a:endParaRPr lang="en-US" sz="1599" spc="-1" dirty="0">
              <a:latin typeface="Arial"/>
            </a:endParaRPr>
          </a:p>
          <a:p>
            <a:pPr marL="285747" indent="-227446">
              <a:spcBef>
                <a:spcPts val="1799"/>
              </a:spcBef>
              <a:buClr>
                <a:srgbClr val="376092"/>
              </a:buClr>
              <a:buSzPct val="90000"/>
              <a:buFont typeface="Wingdings" charset="2"/>
              <a:buChar char=""/>
            </a:pPr>
            <a:r>
              <a:rPr lang="en-US" sz="1799" b="1" spc="-1" dirty="0">
                <a:solidFill>
                  <a:srgbClr val="00B050"/>
                </a:solidFill>
                <a:latin typeface="Calibri"/>
                <a:ea typeface="DejaVu Sans"/>
              </a:rPr>
              <a:t>Hash</a:t>
            </a:r>
            <a:r>
              <a:rPr lang="en-US" sz="1799" spc="-1" dirty="0">
                <a:solidFill>
                  <a:srgbClr val="C0504D"/>
                </a:solidFill>
                <a:latin typeface="Calibri"/>
                <a:ea typeface="DejaVu Sans"/>
              </a:rPr>
              <a:t> </a:t>
            </a:r>
            <a:r>
              <a:rPr lang="en-US" sz="1799" spc="-1" dirty="0">
                <a:solidFill>
                  <a:srgbClr val="000000"/>
                </a:solidFill>
                <a:latin typeface="Calibri"/>
                <a:ea typeface="DejaVu Sans"/>
              </a:rPr>
              <a:t>of entire directed acyclic graph (DAG) is appended to each prefix. </a:t>
            </a:r>
            <a:endParaRPr lang="en-US" sz="1799" spc="-1" dirty="0">
              <a:latin typeface="Arial"/>
            </a:endParaRPr>
          </a:p>
          <a:p>
            <a:pPr marL="285747" indent="-227446">
              <a:spcBef>
                <a:spcPts val="1799"/>
              </a:spcBef>
              <a:buClr>
                <a:srgbClr val="376092"/>
              </a:buClr>
              <a:buSzPct val="90000"/>
              <a:buFont typeface="Wingdings" charset="2"/>
              <a:buChar char=""/>
            </a:pPr>
            <a:r>
              <a:rPr lang="en-US" sz="1799" spc="-1" dirty="0">
                <a:solidFill>
                  <a:srgbClr val="000000"/>
                </a:solidFill>
                <a:latin typeface="Calibri"/>
                <a:ea typeface="DejaVu Sans"/>
              </a:rPr>
              <a:t>Installed packages automatically find dependencies</a:t>
            </a:r>
            <a:endParaRPr lang="en-US" sz="1799" spc="-1" dirty="0">
              <a:latin typeface="Arial"/>
            </a:endParaRPr>
          </a:p>
          <a:p>
            <a:pPr marL="628356" lvl="1" indent="-284668">
              <a:buClr>
                <a:srgbClr val="000000"/>
              </a:buClr>
              <a:buSzPct val="90000"/>
              <a:buFont typeface="Calibri"/>
              <a:buChar char="—"/>
            </a:pPr>
            <a:r>
              <a:rPr lang="en-US" sz="1599" spc="-1" dirty="0" err="1">
                <a:solidFill>
                  <a:srgbClr val="000000"/>
                </a:solidFill>
                <a:latin typeface="Calibri"/>
                <a:ea typeface="DejaVu Sans"/>
              </a:rPr>
              <a:t>Spack</a:t>
            </a:r>
            <a:r>
              <a:rPr lang="en-US" sz="1599" spc="-1" dirty="0">
                <a:solidFill>
                  <a:srgbClr val="000000"/>
                </a:solidFill>
                <a:latin typeface="Calibri"/>
                <a:ea typeface="DejaVu Sans"/>
              </a:rPr>
              <a:t> embeds RPATHs in binaries.</a:t>
            </a:r>
            <a:endParaRPr lang="en-US" sz="1599" spc="-1" dirty="0">
              <a:latin typeface="Arial"/>
            </a:endParaRPr>
          </a:p>
          <a:p>
            <a:pPr marL="628356" lvl="1" indent="-284668">
              <a:buClr>
                <a:srgbClr val="000000"/>
              </a:buClr>
              <a:buSzPct val="90000"/>
              <a:buFont typeface="Calibri"/>
              <a:buChar char="—"/>
            </a:pPr>
            <a:r>
              <a:rPr lang="en-US" sz="1599" spc="-1" dirty="0">
                <a:solidFill>
                  <a:srgbClr val="000000"/>
                </a:solidFill>
                <a:latin typeface="Calibri"/>
                <a:ea typeface="DejaVu Sans"/>
              </a:rPr>
              <a:t>No need to use modules or set </a:t>
            </a:r>
            <a:r>
              <a:rPr lang="en-US" sz="1400" spc="-1" dirty="0">
                <a:solidFill>
                  <a:srgbClr val="000000"/>
                </a:solidFill>
                <a:latin typeface="Monaco" pitchFamily="2" charset="77"/>
                <a:ea typeface="DejaVu Sans"/>
              </a:rPr>
              <a:t>LD_LIBRARY_PATH</a:t>
            </a:r>
            <a:endParaRPr lang="en-US" sz="1599" spc="-1" dirty="0">
              <a:latin typeface="Monaco" pitchFamily="2" charset="77"/>
            </a:endParaRPr>
          </a:p>
          <a:p>
            <a:pPr marL="628356" lvl="1" indent="-284668">
              <a:buClr>
                <a:srgbClr val="000000"/>
              </a:buClr>
              <a:buSzPct val="90000"/>
              <a:buFont typeface="Calibri"/>
              <a:buChar char="—"/>
            </a:pPr>
            <a:r>
              <a:rPr lang="en-US" sz="1599" spc="-1" dirty="0">
                <a:solidFill>
                  <a:srgbClr val="000000"/>
                </a:solidFill>
                <a:latin typeface="Calibri"/>
                <a:ea typeface="DejaVu Sans"/>
              </a:rPr>
              <a:t>Things work </a:t>
            </a:r>
            <a:r>
              <a:rPr lang="en-US" sz="1599" i="1" spc="-1" dirty="0">
                <a:solidFill>
                  <a:srgbClr val="000000"/>
                </a:solidFill>
                <a:latin typeface="Calibri"/>
                <a:ea typeface="DejaVu Sans"/>
              </a:rPr>
              <a:t>the way you built them</a:t>
            </a:r>
            <a:endParaRPr lang="en-US" sz="1599" spc="-1" dirty="0">
              <a:latin typeface="Arial"/>
            </a:endParaRPr>
          </a:p>
        </p:txBody>
      </p:sp>
      <p:sp>
        <p:nvSpPr>
          <p:cNvPr id="428" name="CustomShape 2"/>
          <p:cNvSpPr/>
          <p:nvPr/>
        </p:nvSpPr>
        <p:spPr>
          <a:xfrm>
            <a:off x="458272" y="165147"/>
            <a:ext cx="8226377" cy="755444"/>
          </a:xfrm>
          <a:prstGeom prst="rect">
            <a:avLst/>
          </a:prstGeom>
          <a:noFill/>
          <a:ln>
            <a:noFill/>
          </a:ln>
        </p:spPr>
        <p:style>
          <a:lnRef idx="0">
            <a:scrgbClr r="0" g="0" b="0"/>
          </a:lnRef>
          <a:fillRef idx="0">
            <a:scrgbClr r="0" g="0" b="0"/>
          </a:fillRef>
          <a:effectRef idx="0">
            <a:scrgbClr r="0" g="0" b="0"/>
          </a:effectRef>
          <a:fontRef idx="minor"/>
        </p:style>
        <p:txBody>
          <a:bodyPr lIns="0" tIns="44988" rIns="45708" bIns="44988" anchor="ctr">
            <a:noAutofit/>
          </a:bodyPr>
          <a:lstStyle/>
          <a:p>
            <a:pPr>
              <a:lnSpc>
                <a:spcPct val="90000"/>
              </a:lnSpc>
            </a:pPr>
            <a:r>
              <a:rPr lang="en-US" sz="2399" b="1" spc="-1" dirty="0" err="1">
                <a:solidFill>
                  <a:srgbClr val="376092"/>
                </a:solidFill>
                <a:latin typeface="Calibri"/>
                <a:ea typeface="DejaVu Sans"/>
              </a:rPr>
              <a:t>Spack</a:t>
            </a:r>
            <a:r>
              <a:rPr lang="en-US" sz="2399" b="1" spc="-1" dirty="0">
                <a:solidFill>
                  <a:srgbClr val="376092"/>
                </a:solidFill>
                <a:latin typeface="Calibri"/>
                <a:ea typeface="DejaVu Sans"/>
              </a:rPr>
              <a:t> handles combinatorial software complexity</a:t>
            </a:r>
            <a:endParaRPr lang="en-US" sz="2399" spc="-1" dirty="0">
              <a:latin typeface="Arial"/>
            </a:endParaRPr>
          </a:p>
        </p:txBody>
      </p:sp>
      <p:sp>
        <p:nvSpPr>
          <p:cNvPr id="429" name="CustomShape 3"/>
          <p:cNvSpPr/>
          <p:nvPr/>
        </p:nvSpPr>
        <p:spPr>
          <a:xfrm>
            <a:off x="437398" y="1054115"/>
            <a:ext cx="8226377" cy="1877991"/>
          </a:xfrm>
          <a:prstGeom prst="rect">
            <a:avLst/>
          </a:prstGeom>
          <a:noFill/>
          <a:ln>
            <a:noFill/>
          </a:ln>
        </p:spPr>
        <p:style>
          <a:lnRef idx="0">
            <a:scrgbClr r="0" g="0" b="0"/>
          </a:lnRef>
          <a:fillRef idx="0">
            <a:scrgbClr r="0" g="0" b="0"/>
          </a:fillRef>
          <a:effectRef idx="0">
            <a:scrgbClr r="0" g="0" b="0"/>
          </a:effectRef>
          <a:fontRef idx="minor"/>
        </p:style>
        <p:txBody>
          <a:bodyPr/>
          <a:lstStyle/>
          <a:p>
            <a:endParaRPr lang="en-US" sz="1350"/>
          </a:p>
        </p:txBody>
      </p:sp>
      <p:pic>
        <p:nvPicPr>
          <p:cNvPr id="431" name="Picture 11"/>
          <p:cNvPicPr/>
          <p:nvPr/>
        </p:nvPicPr>
        <p:blipFill>
          <a:blip r:embed="rId3"/>
          <a:stretch/>
        </p:blipFill>
        <p:spPr>
          <a:xfrm>
            <a:off x="-168685" y="1117459"/>
            <a:ext cx="4346588" cy="1398596"/>
          </a:xfrm>
          <a:prstGeom prst="rect">
            <a:avLst/>
          </a:prstGeom>
          <a:ln>
            <a:noFill/>
          </a:ln>
        </p:spPr>
      </p:pic>
      <p:sp>
        <p:nvSpPr>
          <p:cNvPr id="432" name="CustomShape 5"/>
          <p:cNvSpPr/>
          <p:nvPr/>
        </p:nvSpPr>
        <p:spPr>
          <a:xfrm>
            <a:off x="156736" y="2728667"/>
            <a:ext cx="1751949" cy="336948"/>
          </a:xfrm>
          <a:prstGeom prst="rect">
            <a:avLst/>
          </a:prstGeom>
          <a:noFill/>
          <a:ln>
            <a:noFill/>
          </a:ln>
        </p:spPr>
        <p:style>
          <a:lnRef idx="0">
            <a:scrgbClr r="0" g="0" b="0"/>
          </a:lnRef>
          <a:fillRef idx="0">
            <a:scrgbClr r="0" g="0" b="0"/>
          </a:fillRef>
          <a:effectRef idx="0">
            <a:scrgbClr r="0" g="0" b="0"/>
          </a:effectRef>
          <a:fontRef idx="minor"/>
        </p:style>
        <p:txBody>
          <a:bodyPr wrap="none" lIns="89977" tIns="44988" rIns="89977" bIns="44988">
            <a:spAutoFit/>
          </a:bodyPr>
          <a:lstStyle/>
          <a:p>
            <a:pPr>
              <a:lnSpc>
                <a:spcPct val="100000"/>
              </a:lnSpc>
            </a:pPr>
            <a:r>
              <a:rPr lang="en-US" sz="1599" b="1" spc="-1" dirty="0">
                <a:solidFill>
                  <a:srgbClr val="000000"/>
                </a:solidFill>
                <a:latin typeface="Calibri"/>
                <a:ea typeface="DejaVu Sans"/>
              </a:rPr>
              <a:t>Installation Layout</a:t>
            </a:r>
            <a:endParaRPr lang="en-US" sz="1599" spc="-1" dirty="0">
              <a:latin typeface="Arial"/>
            </a:endParaRPr>
          </a:p>
        </p:txBody>
      </p:sp>
      <p:sp>
        <p:nvSpPr>
          <p:cNvPr id="433" name="CustomShape 6"/>
          <p:cNvSpPr/>
          <p:nvPr/>
        </p:nvSpPr>
        <p:spPr>
          <a:xfrm>
            <a:off x="199140" y="1056276"/>
            <a:ext cx="1669106" cy="336948"/>
          </a:xfrm>
          <a:prstGeom prst="rect">
            <a:avLst/>
          </a:prstGeom>
          <a:noFill/>
          <a:ln>
            <a:noFill/>
          </a:ln>
        </p:spPr>
        <p:style>
          <a:lnRef idx="0">
            <a:scrgbClr r="0" g="0" b="0"/>
          </a:lnRef>
          <a:fillRef idx="0">
            <a:scrgbClr r="0" g="0" b="0"/>
          </a:fillRef>
          <a:effectRef idx="0">
            <a:scrgbClr r="0" g="0" b="0"/>
          </a:effectRef>
          <a:fontRef idx="minor"/>
        </p:style>
        <p:txBody>
          <a:bodyPr wrap="none" lIns="89977" tIns="44988" rIns="89977" bIns="44988">
            <a:spAutoFit/>
          </a:bodyPr>
          <a:lstStyle/>
          <a:p>
            <a:pPr>
              <a:lnSpc>
                <a:spcPct val="100000"/>
              </a:lnSpc>
            </a:pPr>
            <a:r>
              <a:rPr lang="en-US" sz="1599" b="1" spc="-1">
                <a:solidFill>
                  <a:srgbClr val="000000"/>
                </a:solidFill>
                <a:latin typeface="Calibri"/>
                <a:ea typeface="DejaVu Sans"/>
              </a:rPr>
              <a:t>Dependency DAG</a:t>
            </a:r>
            <a:endParaRPr lang="en-US" sz="1599" spc="-1">
              <a:latin typeface="Arial"/>
            </a:endParaRPr>
          </a:p>
        </p:txBody>
      </p:sp>
      <p:grpSp>
        <p:nvGrpSpPr>
          <p:cNvPr id="2" name="Group 1">
            <a:extLst>
              <a:ext uri="{FF2B5EF4-FFF2-40B4-BE49-F238E27FC236}">
                <a16:creationId xmlns:a16="http://schemas.microsoft.com/office/drawing/2014/main" id="{DE21B078-5DCE-344B-938E-B88F2D776B77}"/>
              </a:ext>
            </a:extLst>
          </p:cNvPr>
          <p:cNvGrpSpPr/>
          <p:nvPr/>
        </p:nvGrpSpPr>
        <p:grpSpPr>
          <a:xfrm>
            <a:off x="91025" y="2219132"/>
            <a:ext cx="5213791" cy="2448740"/>
            <a:chOff x="96343" y="2219039"/>
            <a:chExt cx="5215150" cy="2449377"/>
          </a:xfrm>
        </p:grpSpPr>
        <p:sp>
          <p:nvSpPr>
            <p:cNvPr id="430" name="CustomShape 4"/>
            <p:cNvSpPr/>
            <p:nvPr/>
          </p:nvSpPr>
          <p:spPr>
            <a:xfrm>
              <a:off x="96343" y="3098396"/>
              <a:ext cx="5215150" cy="1570020"/>
            </a:xfrm>
            <a:prstGeom prst="rect">
              <a:avLst/>
            </a:prstGeom>
            <a:solidFill>
              <a:srgbClr val="FFFFFF"/>
            </a:solidFill>
            <a:ln>
              <a:solidFill>
                <a:schemeClr val="tx1"/>
              </a:solidFill>
            </a:ln>
            <a:effectLst/>
          </p:spPr>
          <p:style>
            <a:lnRef idx="0">
              <a:scrgbClr r="0" g="0" b="0"/>
            </a:lnRef>
            <a:fillRef idx="0">
              <a:scrgbClr r="0" g="0" b="0"/>
            </a:fillRef>
            <a:effectRef idx="0">
              <a:scrgbClr r="0" g="0" b="0"/>
            </a:effectRef>
            <a:fontRef idx="minor"/>
          </p:style>
          <p:txBody>
            <a:bodyPr wrap="square" lIns="274249" tIns="91416" rIns="274249" bIns="91416">
              <a:spAutoFit/>
            </a:bodyPr>
            <a:lstStyle/>
            <a:p>
              <a:pPr>
                <a:defRPr/>
              </a:pPr>
              <a:r>
                <a:rPr lang="en-US" sz="900" dirty="0">
                  <a:solidFill>
                    <a:prstClr val="black"/>
                  </a:solidFill>
                  <a:latin typeface="Monaco" pitchFamily="2" charset="77"/>
                </a:rPr>
                <a:t>opt</a:t>
              </a:r>
            </a:p>
            <a:p>
              <a:pPr>
                <a:defRPr/>
              </a:pPr>
              <a:r>
                <a:rPr lang="en-US" sz="900" dirty="0">
                  <a:solidFill>
                    <a:prstClr val="black"/>
                  </a:solidFill>
                  <a:latin typeface="Monaco" pitchFamily="2" charset="77"/>
                </a:rPr>
                <a:t>└── </a:t>
              </a:r>
              <a:r>
                <a:rPr lang="en-US" sz="900" dirty="0" err="1">
                  <a:solidFill>
                    <a:prstClr val="black"/>
                  </a:solidFill>
                  <a:latin typeface="Monaco" pitchFamily="2" charset="77"/>
                </a:rPr>
                <a:t>spack</a:t>
              </a:r>
              <a:endParaRPr lang="en-US" sz="900" dirty="0">
                <a:solidFill>
                  <a:prstClr val="black"/>
                </a:solidFill>
                <a:latin typeface="Monaco" pitchFamily="2" charset="77"/>
              </a:endParaRPr>
            </a:p>
            <a:p>
              <a:pPr>
                <a:defRPr/>
              </a:pPr>
              <a:r>
                <a:rPr lang="en-US" sz="900" dirty="0">
                  <a:solidFill>
                    <a:prstClr val="black"/>
                  </a:solidFill>
                  <a:latin typeface="Monaco" pitchFamily="2" charset="77"/>
                </a:rPr>
                <a:t>    ├── linux-rhel7-skylake</a:t>
              </a:r>
            </a:p>
            <a:p>
              <a:pPr>
                <a:defRPr/>
              </a:pPr>
              <a:r>
                <a:rPr lang="en-US" sz="900" dirty="0">
                  <a:solidFill>
                    <a:prstClr val="black"/>
                  </a:solidFill>
                  <a:latin typeface="Monaco" pitchFamily="2" charset="77"/>
                </a:rPr>
                <a:t>    │   └── gcc-8.3.0</a:t>
              </a:r>
            </a:p>
            <a:p>
              <a:pPr>
                <a:defRPr/>
              </a:pPr>
              <a:r>
                <a:rPr lang="en-US" sz="900" dirty="0">
                  <a:solidFill>
                    <a:prstClr val="black"/>
                  </a:solidFill>
                  <a:latin typeface="Monaco" pitchFamily="2" charset="77"/>
                </a:rPr>
                <a:t>    │       ├── mpileaks-1.0-</a:t>
              </a:r>
              <a:r>
                <a:rPr lang="en-US" sz="900" b="1" dirty="0">
                  <a:solidFill>
                    <a:srgbClr val="00B050"/>
                  </a:solidFill>
                  <a:latin typeface="Monaco" pitchFamily="2" charset="77"/>
                </a:rPr>
                <a:t>hc4sm4vuzpm4znmvrfzri4ow2mkphe2e</a:t>
              </a:r>
            </a:p>
            <a:p>
              <a:pPr>
                <a:defRPr/>
              </a:pPr>
              <a:r>
                <a:rPr lang="en-US" sz="900" dirty="0">
                  <a:solidFill>
                    <a:prstClr val="black"/>
                  </a:solidFill>
                  <a:latin typeface="Monaco" pitchFamily="2" charset="77"/>
                </a:rPr>
                <a:t>    │       ├── callpath-1.0.4-</a:t>
              </a:r>
              <a:r>
                <a:rPr lang="en-US" sz="900" b="1" dirty="0">
                  <a:solidFill>
                    <a:srgbClr val="00B050"/>
                  </a:solidFill>
                  <a:latin typeface="Monaco" pitchFamily="2" charset="77"/>
                </a:rPr>
                <a:t>daqqpssxb6qbfrztsezkmhus3xoflbsy</a:t>
              </a:r>
            </a:p>
            <a:p>
              <a:pPr lvl="0">
                <a:defRPr/>
              </a:pPr>
              <a:r>
                <a:rPr lang="en-US" sz="900" dirty="0">
                  <a:solidFill>
                    <a:prstClr val="black"/>
                  </a:solidFill>
                  <a:latin typeface="Monaco" pitchFamily="2" charset="77"/>
                </a:rPr>
                <a:t>    │       ├── openmpi-4.1.4-</a:t>
              </a:r>
              <a:r>
                <a:rPr lang="en-US" sz="900" b="1" dirty="0">
                  <a:solidFill>
                    <a:srgbClr val="00B050"/>
                  </a:solidFill>
                  <a:latin typeface="Monaco" pitchFamily="2" charset="77"/>
                </a:rPr>
                <a:t>u64v26igxvxyn23hysmklfums6tgjv5r</a:t>
              </a:r>
            </a:p>
            <a:p>
              <a:pPr>
                <a:defRPr/>
              </a:pPr>
              <a:r>
                <a:rPr lang="en-US" sz="900" dirty="0">
                  <a:solidFill>
                    <a:prstClr val="black"/>
                  </a:solidFill>
                  <a:latin typeface="Monaco" pitchFamily="2" charset="77"/>
                </a:rPr>
                <a:t>    │       ├── dyninst-12.1.0-</a:t>
              </a:r>
              <a:r>
                <a:rPr lang="en-US" sz="900" b="1" dirty="0">
                  <a:solidFill>
                    <a:srgbClr val="00B050"/>
                  </a:solidFill>
                  <a:latin typeface="Monaco" pitchFamily="2" charset="77"/>
                </a:rPr>
                <a:t>u64v26igxvxyn23hysmklfums6tgjv5r</a:t>
              </a:r>
            </a:p>
            <a:p>
              <a:pPr lvl="0">
                <a:defRPr/>
              </a:pPr>
              <a:r>
                <a:rPr lang="en-US" sz="900" dirty="0">
                  <a:solidFill>
                    <a:prstClr val="black"/>
                  </a:solidFill>
                  <a:latin typeface="Monaco" pitchFamily="2" charset="77"/>
                </a:rPr>
                <a:t>    │       ├── libdwarf-20180129-</a:t>
              </a:r>
              <a:r>
                <a:rPr lang="en-US" sz="900" b="1" dirty="0">
                  <a:solidFill>
                    <a:srgbClr val="00B050"/>
                  </a:solidFill>
                  <a:latin typeface="Monaco" pitchFamily="2" charset="77"/>
                </a:rPr>
                <a:t>u5eawkvaoc7vonabe6nndkcfwuv233cj</a:t>
              </a:r>
            </a:p>
            <a:p>
              <a:pPr>
                <a:defRPr/>
              </a:pPr>
              <a:r>
                <a:rPr lang="en-US" sz="900" dirty="0">
                  <a:solidFill>
                    <a:prstClr val="black"/>
                  </a:solidFill>
                  <a:latin typeface="Monaco" pitchFamily="2" charset="77"/>
                </a:rPr>
                <a:t>    │       └── libelf-0.8.13-</a:t>
              </a:r>
              <a:r>
                <a:rPr lang="en-US" sz="900" b="1" dirty="0">
                  <a:solidFill>
                    <a:srgbClr val="00B050"/>
                  </a:solidFill>
                  <a:latin typeface="Monaco" pitchFamily="2" charset="77"/>
                </a:rPr>
                <a:t>x46q4wm46ay4pltriijbgizxjrhbaka6</a:t>
              </a:r>
            </a:p>
          </p:txBody>
        </p:sp>
        <p:sp>
          <p:nvSpPr>
            <p:cNvPr id="434" name="CustomShape 7"/>
            <p:cNvSpPr/>
            <p:nvPr/>
          </p:nvSpPr>
          <p:spPr>
            <a:xfrm rot="5400000">
              <a:off x="2179935" y="2771504"/>
              <a:ext cx="1478609" cy="373680"/>
            </a:xfrm>
            <a:prstGeom prst="stripedRightArrow">
              <a:avLst>
                <a:gd name="adj1" fmla="val 50000"/>
                <a:gd name="adj2" fmla="val 50000"/>
              </a:avLst>
            </a:prstGeom>
            <a:ln/>
          </p:spPr>
          <p:style>
            <a:lnRef idx="1">
              <a:schemeClr val="accent3"/>
            </a:lnRef>
            <a:fillRef idx="3">
              <a:schemeClr val="accent3"/>
            </a:fillRef>
            <a:effectRef idx="2">
              <a:schemeClr val="accent3"/>
            </a:effectRef>
            <a:fontRef idx="minor">
              <a:schemeClr val="lt1"/>
            </a:fontRef>
          </p:style>
          <p:txBody>
            <a:bodyPr lIns="89977" tIns="44988" rIns="89977" bIns="44988" anchor="ctr">
              <a:noAutofit/>
            </a:bodyPr>
            <a:lstStyle/>
            <a:p>
              <a:pPr algn="ctr">
                <a:lnSpc>
                  <a:spcPct val="100000"/>
                </a:lnSpc>
              </a:pPr>
              <a:r>
                <a:rPr lang="en-US" sz="1200" spc="-1">
                  <a:solidFill>
                    <a:srgbClr val="FFFFFF"/>
                  </a:solidFill>
                  <a:latin typeface="Calibri"/>
                  <a:ea typeface="DejaVu Sans"/>
                </a:rPr>
                <a:t>Hash</a:t>
              </a:r>
              <a:endParaRPr lang="en-US" sz="1200" spc="-1">
                <a:latin typeface="Arial"/>
              </a:endParaRPr>
            </a:p>
          </p:txBody>
        </p:sp>
      </p:grpSp>
    </p:spTree>
    <p:extLst>
      <p:ext uri="{BB962C8B-B14F-4D97-AF65-F5344CB8AC3E}">
        <p14:creationId xmlns:p14="http://schemas.microsoft.com/office/powerpoint/2010/main" val="21352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A779B-4E04-2241-9F52-351CD3B51A5D}"/>
              </a:ext>
            </a:extLst>
          </p:cNvPr>
          <p:cNvSpPr>
            <a:spLocks noGrp="1"/>
          </p:cNvSpPr>
          <p:nvPr>
            <p:ph idx="1"/>
          </p:nvPr>
        </p:nvSpPr>
        <p:spPr>
          <a:xfrm>
            <a:off x="3284260" y="2166687"/>
            <a:ext cx="5711156" cy="2388622"/>
          </a:xfrm>
        </p:spPr>
        <p:txBody>
          <a:bodyPr>
            <a:normAutofit fontScale="92500" lnSpcReduction="20000"/>
          </a:bodyPr>
          <a:lstStyle/>
          <a:p>
            <a:r>
              <a:rPr lang="en-US" dirty="0" err="1"/>
              <a:t>spack.yaml</a:t>
            </a:r>
            <a:r>
              <a:rPr lang="en-US" dirty="0"/>
              <a:t> describes project requirements</a:t>
            </a:r>
          </a:p>
          <a:p>
            <a:r>
              <a:rPr lang="en-US" dirty="0" err="1"/>
              <a:t>spack.lock</a:t>
            </a:r>
            <a:r>
              <a:rPr lang="en-US" dirty="0"/>
              <a:t> describes exactly what versions/configurations were installed, allows them to be reproduced.</a:t>
            </a:r>
          </a:p>
          <a:p>
            <a:r>
              <a:rPr lang="en-US" dirty="0"/>
              <a:t>Can also be used to maintain configuration together with </a:t>
            </a:r>
            <a:r>
              <a:rPr lang="en-US" dirty="0" err="1"/>
              <a:t>Spack</a:t>
            </a:r>
            <a:r>
              <a:rPr lang="en-US" dirty="0"/>
              <a:t> packages.</a:t>
            </a:r>
          </a:p>
          <a:p>
            <a:pPr lvl="1"/>
            <a:r>
              <a:rPr lang="en-US" dirty="0"/>
              <a:t>E.g., versioning your own local software stack with consistent compilers/MPI implementations</a:t>
            </a:r>
          </a:p>
          <a:p>
            <a:pPr lvl="1"/>
            <a:r>
              <a:rPr lang="en-US" dirty="0"/>
              <a:t>Allows developers and site support engineers to easily version </a:t>
            </a:r>
            <a:r>
              <a:rPr lang="en-US" dirty="0" err="1"/>
              <a:t>Spack</a:t>
            </a:r>
            <a:r>
              <a:rPr lang="en-US" dirty="0"/>
              <a:t> configurations in a repository</a:t>
            </a:r>
          </a:p>
        </p:txBody>
      </p:sp>
      <p:sp>
        <p:nvSpPr>
          <p:cNvPr id="3" name="Title 2">
            <a:extLst>
              <a:ext uri="{FF2B5EF4-FFF2-40B4-BE49-F238E27FC236}">
                <a16:creationId xmlns:a16="http://schemas.microsoft.com/office/drawing/2014/main" id="{07DC3A8F-B594-2F44-8C0B-561560B56C25}"/>
              </a:ext>
            </a:extLst>
          </p:cNvPr>
          <p:cNvSpPr>
            <a:spLocks noGrp="1"/>
          </p:cNvSpPr>
          <p:nvPr>
            <p:ph type="title"/>
          </p:nvPr>
        </p:nvSpPr>
        <p:spPr>
          <a:xfrm>
            <a:off x="259423" y="70651"/>
            <a:ext cx="8227457" cy="756381"/>
          </a:xfrm>
        </p:spPr>
        <p:txBody>
          <a:bodyPr/>
          <a:lstStyle/>
          <a:p>
            <a:r>
              <a:rPr lang="en-US" dirty="0" err="1"/>
              <a:t>Spack</a:t>
            </a:r>
            <a:r>
              <a:rPr lang="en-US" dirty="0"/>
              <a:t> environments enable users to build customized stacks from an abstract description</a:t>
            </a:r>
          </a:p>
        </p:txBody>
      </p:sp>
      <p:sp>
        <p:nvSpPr>
          <p:cNvPr id="10" name="TextBox 9">
            <a:extLst>
              <a:ext uri="{FF2B5EF4-FFF2-40B4-BE49-F238E27FC236}">
                <a16:creationId xmlns:a16="http://schemas.microsoft.com/office/drawing/2014/main" id="{44757731-DA50-B843-B9C7-A5B5A50EDB65}"/>
              </a:ext>
            </a:extLst>
          </p:cNvPr>
          <p:cNvSpPr txBox="1"/>
          <p:nvPr/>
        </p:nvSpPr>
        <p:spPr>
          <a:xfrm>
            <a:off x="126517" y="731370"/>
            <a:ext cx="1702710" cy="276999"/>
          </a:xfrm>
          <a:prstGeom prst="rect">
            <a:avLst/>
          </a:prstGeom>
          <a:noFill/>
        </p:spPr>
        <p:txBody>
          <a:bodyPr wrap="none" rtlCol="0">
            <a:spAutoFit/>
          </a:bodyPr>
          <a:lstStyle/>
          <a:p>
            <a:r>
              <a:rPr lang="en-US" sz="1200" dirty="0"/>
              <a:t>Simple </a:t>
            </a:r>
            <a:r>
              <a:rPr lang="en-US" sz="1200" dirty="0" err="1"/>
              <a:t>spack.yaml</a:t>
            </a:r>
            <a:r>
              <a:rPr lang="en-US" sz="1200" dirty="0"/>
              <a:t> file</a:t>
            </a:r>
          </a:p>
        </p:txBody>
      </p:sp>
      <p:sp>
        <p:nvSpPr>
          <p:cNvPr id="12" name="Folded Corner 11">
            <a:extLst>
              <a:ext uri="{FF2B5EF4-FFF2-40B4-BE49-F238E27FC236}">
                <a16:creationId xmlns:a16="http://schemas.microsoft.com/office/drawing/2014/main" id="{640BEF10-E680-FC48-8727-9E12E92D8874}"/>
              </a:ext>
            </a:extLst>
          </p:cNvPr>
          <p:cNvSpPr/>
          <p:nvPr/>
        </p:nvSpPr>
        <p:spPr bwMode="auto">
          <a:xfrm rot="10800000" flipH="1">
            <a:off x="3680449" y="990726"/>
            <a:ext cx="340495" cy="449176"/>
          </a:xfrm>
          <a:prstGeom prst="foldedCorner">
            <a:avLst/>
          </a:prstGeom>
          <a:solidFill>
            <a:schemeClr val="accent2">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14" name="Rounded Rectangle 13">
            <a:extLst>
              <a:ext uri="{FF2B5EF4-FFF2-40B4-BE49-F238E27FC236}">
                <a16:creationId xmlns:a16="http://schemas.microsoft.com/office/drawing/2014/main" id="{63B56637-8C28-DB48-8600-FECDFF08021A}"/>
              </a:ext>
            </a:extLst>
          </p:cNvPr>
          <p:cNvSpPr/>
          <p:nvPr/>
        </p:nvSpPr>
        <p:spPr bwMode="auto">
          <a:xfrm>
            <a:off x="4813412" y="1125120"/>
            <a:ext cx="813840" cy="317890"/>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200" dirty="0">
                <a:solidFill>
                  <a:srgbClr val="000000"/>
                </a:solidFill>
              </a:rPr>
              <a:t>install</a:t>
            </a:r>
          </a:p>
        </p:txBody>
      </p:sp>
      <p:sp>
        <p:nvSpPr>
          <p:cNvPr id="30" name="Rounded Rectangle 29">
            <a:extLst>
              <a:ext uri="{FF2B5EF4-FFF2-40B4-BE49-F238E27FC236}">
                <a16:creationId xmlns:a16="http://schemas.microsoft.com/office/drawing/2014/main" id="{543A5473-ECA1-E548-A802-4F3DFC3001D1}"/>
              </a:ext>
            </a:extLst>
          </p:cNvPr>
          <p:cNvSpPr/>
          <p:nvPr/>
        </p:nvSpPr>
        <p:spPr bwMode="auto">
          <a:xfrm>
            <a:off x="8005818" y="1035046"/>
            <a:ext cx="790931" cy="476435"/>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200" dirty="0">
                <a:solidFill>
                  <a:srgbClr val="000000"/>
                </a:solidFill>
              </a:rPr>
              <a:t>build project</a:t>
            </a:r>
          </a:p>
        </p:txBody>
      </p:sp>
      <p:sp>
        <p:nvSpPr>
          <p:cNvPr id="32" name="TextBox 31">
            <a:extLst>
              <a:ext uri="{FF2B5EF4-FFF2-40B4-BE49-F238E27FC236}">
                <a16:creationId xmlns:a16="http://schemas.microsoft.com/office/drawing/2014/main" id="{7BC3827C-B049-C745-803D-9CADCBB95950}"/>
              </a:ext>
            </a:extLst>
          </p:cNvPr>
          <p:cNvSpPr txBox="1"/>
          <p:nvPr/>
        </p:nvSpPr>
        <p:spPr>
          <a:xfrm>
            <a:off x="3041487" y="1439902"/>
            <a:ext cx="1618418" cy="600164"/>
          </a:xfrm>
          <a:prstGeom prst="rect">
            <a:avLst/>
          </a:prstGeom>
          <a:noFill/>
        </p:spPr>
        <p:txBody>
          <a:bodyPr wrap="square" rtlCol="0">
            <a:spAutoFit/>
          </a:bodyPr>
          <a:lstStyle/>
          <a:p>
            <a:pPr algn="ctr"/>
            <a:r>
              <a:rPr lang="en-US" sz="1100" dirty="0" err="1"/>
              <a:t>spack.yaml</a:t>
            </a:r>
            <a:r>
              <a:rPr lang="en-US" sz="1100" dirty="0"/>
              <a:t> file with names of required dependencies</a:t>
            </a:r>
          </a:p>
        </p:txBody>
      </p:sp>
      <p:cxnSp>
        <p:nvCxnSpPr>
          <p:cNvPr id="35" name="Elbow Connector 34">
            <a:extLst>
              <a:ext uri="{FF2B5EF4-FFF2-40B4-BE49-F238E27FC236}">
                <a16:creationId xmlns:a16="http://schemas.microsoft.com/office/drawing/2014/main" id="{8CE36070-B1D5-C14A-9E33-C75615591467}"/>
              </a:ext>
            </a:extLst>
          </p:cNvPr>
          <p:cNvCxnSpPr>
            <a:cxnSpLocks/>
            <a:stCxn id="14" idx="2"/>
            <a:endCxn id="28" idx="1"/>
          </p:cNvCxnSpPr>
          <p:nvPr/>
        </p:nvCxnSpPr>
        <p:spPr>
          <a:xfrm rot="16200000" flipH="1">
            <a:off x="5457697" y="1205644"/>
            <a:ext cx="172425" cy="647156"/>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61514F54-9853-B043-91B4-1A6A0A28DFF9}"/>
              </a:ext>
            </a:extLst>
          </p:cNvPr>
          <p:cNvCxnSpPr>
            <a:cxnSpLocks/>
            <a:stCxn id="14" idx="0"/>
            <a:endCxn id="26" idx="2"/>
          </p:cNvCxnSpPr>
          <p:nvPr/>
        </p:nvCxnSpPr>
        <p:spPr>
          <a:xfrm rot="5400000" flipH="1" flipV="1">
            <a:off x="5461902" y="693062"/>
            <a:ext cx="190490" cy="673630"/>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8E2420C9-7EC8-C646-83CC-D983B2664DFE}"/>
              </a:ext>
            </a:extLst>
          </p:cNvPr>
          <p:cNvGrpSpPr/>
          <p:nvPr/>
        </p:nvGrpSpPr>
        <p:grpSpPr>
          <a:xfrm>
            <a:off x="5867489" y="1390848"/>
            <a:ext cx="2193929" cy="449288"/>
            <a:chOff x="2751233" y="3973077"/>
            <a:chExt cx="2194501" cy="449405"/>
          </a:xfrm>
        </p:grpSpPr>
        <p:sp>
          <p:nvSpPr>
            <p:cNvPr id="28" name="Folded Corner 27">
              <a:extLst>
                <a:ext uri="{FF2B5EF4-FFF2-40B4-BE49-F238E27FC236}">
                  <a16:creationId xmlns:a16="http://schemas.microsoft.com/office/drawing/2014/main" id="{9D2D5301-66B3-0941-B236-C02A917773FA}"/>
                </a:ext>
              </a:extLst>
            </p:cNvPr>
            <p:cNvSpPr/>
            <p:nvPr/>
          </p:nvSpPr>
          <p:spPr bwMode="auto">
            <a:xfrm rot="10800000" flipH="1">
              <a:off x="2751233" y="3973077"/>
              <a:ext cx="340583" cy="449293"/>
            </a:xfrm>
            <a:prstGeom prst="foldedCorner">
              <a:avLst/>
            </a:prstGeom>
            <a:solidFill>
              <a:schemeClr val="accent4">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44" name="TextBox 43">
              <a:extLst>
                <a:ext uri="{FF2B5EF4-FFF2-40B4-BE49-F238E27FC236}">
                  <a16:creationId xmlns:a16="http://schemas.microsoft.com/office/drawing/2014/main" id="{B23B72A5-E360-764C-B5FD-3D8B8961A227}"/>
                </a:ext>
              </a:extLst>
            </p:cNvPr>
            <p:cNvSpPr txBox="1"/>
            <p:nvPr/>
          </p:nvSpPr>
          <p:spPr>
            <a:xfrm>
              <a:off x="3124575" y="3991483"/>
              <a:ext cx="1821159" cy="430999"/>
            </a:xfrm>
            <a:prstGeom prst="rect">
              <a:avLst/>
            </a:prstGeom>
            <a:noFill/>
          </p:spPr>
          <p:txBody>
            <a:bodyPr wrap="square" rtlCol="0">
              <a:spAutoFit/>
            </a:bodyPr>
            <a:lstStyle/>
            <a:p>
              <a:r>
                <a:rPr lang="en-US" sz="1100" dirty="0" err="1"/>
                <a:t>Lockfile</a:t>
              </a:r>
              <a:r>
                <a:rPr lang="en-US" sz="1100" dirty="0"/>
                <a:t> describes </a:t>
              </a:r>
              <a:br>
                <a:rPr lang="en-US" sz="1100" dirty="0"/>
              </a:br>
              <a:r>
                <a:rPr lang="en-US" sz="1100" dirty="0"/>
                <a:t>exact versions installed</a:t>
              </a:r>
            </a:p>
          </p:txBody>
        </p:sp>
      </p:grpSp>
      <p:grpSp>
        <p:nvGrpSpPr>
          <p:cNvPr id="50" name="Group 49">
            <a:extLst>
              <a:ext uri="{FF2B5EF4-FFF2-40B4-BE49-F238E27FC236}">
                <a16:creationId xmlns:a16="http://schemas.microsoft.com/office/drawing/2014/main" id="{E4B92438-143D-7D40-B8C7-6CF825864310}"/>
              </a:ext>
            </a:extLst>
          </p:cNvPr>
          <p:cNvGrpSpPr/>
          <p:nvPr/>
        </p:nvGrpSpPr>
        <p:grpSpPr>
          <a:xfrm>
            <a:off x="5893963" y="726381"/>
            <a:ext cx="1945103" cy="496950"/>
            <a:chOff x="2737383" y="3334935"/>
            <a:chExt cx="1945610" cy="497080"/>
          </a:xfrm>
        </p:grpSpPr>
        <p:grpSp>
          <p:nvGrpSpPr>
            <p:cNvPr id="31" name="Group 30">
              <a:extLst>
                <a:ext uri="{FF2B5EF4-FFF2-40B4-BE49-F238E27FC236}">
                  <a16:creationId xmlns:a16="http://schemas.microsoft.com/office/drawing/2014/main" id="{AFCF96F9-C5FB-314C-94A6-8E2163918CEF}"/>
                </a:ext>
              </a:extLst>
            </p:cNvPr>
            <p:cNvGrpSpPr/>
            <p:nvPr/>
          </p:nvGrpSpPr>
          <p:grpSpPr>
            <a:xfrm>
              <a:off x="2737383" y="3334935"/>
              <a:ext cx="851688" cy="497080"/>
              <a:chOff x="2917407" y="2895424"/>
              <a:chExt cx="851688" cy="497080"/>
            </a:xfrm>
          </p:grpSpPr>
          <p:sp>
            <p:nvSpPr>
              <p:cNvPr id="24" name="Cube 23">
                <a:extLst>
                  <a:ext uri="{FF2B5EF4-FFF2-40B4-BE49-F238E27FC236}">
                    <a16:creationId xmlns:a16="http://schemas.microsoft.com/office/drawing/2014/main" id="{B95EAD95-B3A8-754E-9DE1-DBBAB6001ECE}"/>
                  </a:ext>
                </a:extLst>
              </p:cNvPr>
              <p:cNvSpPr/>
              <p:nvPr/>
            </p:nvSpPr>
            <p:spPr bwMode="auto">
              <a:xfrm>
                <a:off x="329199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26" name="Cube 25">
                <a:extLst>
                  <a:ext uri="{FF2B5EF4-FFF2-40B4-BE49-F238E27FC236}">
                    <a16:creationId xmlns:a16="http://schemas.microsoft.com/office/drawing/2014/main" id="{B3F329E8-4681-1247-B55C-AA428785BE54}"/>
                  </a:ext>
                </a:extLst>
              </p:cNvPr>
              <p:cNvSpPr/>
              <p:nvPr/>
            </p:nvSpPr>
            <p:spPr bwMode="auto">
              <a:xfrm>
                <a:off x="291740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19" name="Cube 18">
                <a:extLst>
                  <a:ext uri="{FF2B5EF4-FFF2-40B4-BE49-F238E27FC236}">
                    <a16:creationId xmlns:a16="http://schemas.microsoft.com/office/drawing/2014/main" id="{D1B49D0F-861A-1546-9987-48DD1089E94C}"/>
                  </a:ext>
                </a:extLst>
              </p:cNvPr>
              <p:cNvSpPr/>
              <p:nvPr/>
            </p:nvSpPr>
            <p:spPr bwMode="auto">
              <a:xfrm>
                <a:off x="343580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17" name="Cube 16">
                <a:extLst>
                  <a:ext uri="{FF2B5EF4-FFF2-40B4-BE49-F238E27FC236}">
                    <a16:creationId xmlns:a16="http://schemas.microsoft.com/office/drawing/2014/main" id="{E49FBB85-67C3-0C4E-9D20-9BD5F15CF06D}"/>
                  </a:ext>
                </a:extLst>
              </p:cNvPr>
              <p:cNvSpPr/>
              <p:nvPr/>
            </p:nvSpPr>
            <p:spPr bwMode="auto">
              <a:xfrm>
                <a:off x="306121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grpSp>
        <p:sp>
          <p:nvSpPr>
            <p:cNvPr id="47" name="TextBox 46">
              <a:extLst>
                <a:ext uri="{FF2B5EF4-FFF2-40B4-BE49-F238E27FC236}">
                  <a16:creationId xmlns:a16="http://schemas.microsoft.com/office/drawing/2014/main" id="{4DE65358-D8DE-2446-BD8A-41AB77F2F6B4}"/>
                </a:ext>
              </a:extLst>
            </p:cNvPr>
            <p:cNvSpPr txBox="1"/>
            <p:nvPr/>
          </p:nvSpPr>
          <p:spPr>
            <a:xfrm>
              <a:off x="3614531" y="3352290"/>
              <a:ext cx="1068462" cy="431000"/>
            </a:xfrm>
            <a:prstGeom prst="rect">
              <a:avLst/>
            </a:prstGeom>
            <a:noFill/>
          </p:spPr>
          <p:txBody>
            <a:bodyPr wrap="square" rtlCol="0">
              <a:spAutoFit/>
            </a:bodyPr>
            <a:lstStyle/>
            <a:p>
              <a:r>
                <a:rPr lang="en-US" sz="1100" dirty="0"/>
                <a:t>Dependency packages</a:t>
              </a:r>
            </a:p>
          </p:txBody>
        </p:sp>
      </p:grpSp>
      <p:sp>
        <p:nvSpPr>
          <p:cNvPr id="48" name="Right Arrow 47">
            <a:extLst>
              <a:ext uri="{FF2B5EF4-FFF2-40B4-BE49-F238E27FC236}">
                <a16:creationId xmlns:a16="http://schemas.microsoft.com/office/drawing/2014/main" id="{F11EF100-3722-2F4F-BB1F-33C1A567D990}"/>
              </a:ext>
            </a:extLst>
          </p:cNvPr>
          <p:cNvSpPr/>
          <p:nvPr/>
        </p:nvSpPr>
        <p:spPr bwMode="auto">
          <a:xfrm>
            <a:off x="7425160" y="1067207"/>
            <a:ext cx="505871" cy="433717"/>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49" name="Right Arrow 48">
            <a:extLst>
              <a:ext uri="{FF2B5EF4-FFF2-40B4-BE49-F238E27FC236}">
                <a16:creationId xmlns:a16="http://schemas.microsoft.com/office/drawing/2014/main" id="{B99708CE-B19F-634D-A4B7-5E8E89DD8489}"/>
              </a:ext>
            </a:extLst>
          </p:cNvPr>
          <p:cNvSpPr/>
          <p:nvPr/>
        </p:nvSpPr>
        <p:spPr bwMode="auto">
          <a:xfrm>
            <a:off x="4350392" y="1090257"/>
            <a:ext cx="404182" cy="433717"/>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pic>
        <p:nvPicPr>
          <p:cNvPr id="7" name="Picture 6">
            <a:extLst>
              <a:ext uri="{FF2B5EF4-FFF2-40B4-BE49-F238E27FC236}">
                <a16:creationId xmlns:a16="http://schemas.microsoft.com/office/drawing/2014/main" id="{073C95E9-88E5-4A4B-ADA8-B511FC5F9501}"/>
              </a:ext>
            </a:extLst>
          </p:cNvPr>
          <p:cNvPicPr>
            <a:picLocks noChangeAspect="1"/>
          </p:cNvPicPr>
          <p:nvPr/>
        </p:nvPicPr>
        <p:blipFill>
          <a:blip r:embed="rId2"/>
          <a:stretch>
            <a:fillRect/>
          </a:stretch>
        </p:blipFill>
        <p:spPr>
          <a:xfrm>
            <a:off x="126518" y="1019807"/>
            <a:ext cx="2895785" cy="1640432"/>
          </a:xfrm>
          <a:prstGeom prst="rect">
            <a:avLst/>
          </a:prstGeom>
          <a:ln>
            <a:noFill/>
          </a:ln>
          <a:effectLst>
            <a:outerShdw blurRad="292100" dist="139700" dir="2700000" algn="tl" rotWithShape="0">
              <a:srgbClr val="333333">
                <a:alpha val="65000"/>
              </a:srgbClr>
            </a:outerShdw>
          </a:effectLst>
        </p:spPr>
      </p:pic>
      <p:sp>
        <p:nvSpPr>
          <p:cNvPr id="27" name="Right Arrow 26">
            <a:extLst>
              <a:ext uri="{FF2B5EF4-FFF2-40B4-BE49-F238E27FC236}">
                <a16:creationId xmlns:a16="http://schemas.microsoft.com/office/drawing/2014/main" id="{2C303293-4AF1-5348-8857-760DE5AB7CAA}"/>
              </a:ext>
            </a:extLst>
          </p:cNvPr>
          <p:cNvSpPr/>
          <p:nvPr/>
        </p:nvSpPr>
        <p:spPr bwMode="auto">
          <a:xfrm rot="5400000">
            <a:off x="10616402" y="2995269"/>
            <a:ext cx="290742" cy="317651"/>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599" dirty="0">
              <a:solidFill>
                <a:srgbClr val="000000"/>
              </a:solidFill>
            </a:endParaRPr>
          </a:p>
        </p:txBody>
      </p:sp>
      <p:sp>
        <p:nvSpPr>
          <p:cNvPr id="33" name="TextBox 32">
            <a:extLst>
              <a:ext uri="{FF2B5EF4-FFF2-40B4-BE49-F238E27FC236}">
                <a16:creationId xmlns:a16="http://schemas.microsoft.com/office/drawing/2014/main" id="{6B6674D7-6C7B-1A4E-AB42-1EE2C092EA5D}"/>
              </a:ext>
            </a:extLst>
          </p:cNvPr>
          <p:cNvSpPr txBox="1"/>
          <p:nvPr/>
        </p:nvSpPr>
        <p:spPr>
          <a:xfrm>
            <a:off x="88150" y="2761776"/>
            <a:ext cx="2640466" cy="276999"/>
          </a:xfrm>
          <a:prstGeom prst="rect">
            <a:avLst/>
          </a:prstGeom>
          <a:noFill/>
        </p:spPr>
        <p:txBody>
          <a:bodyPr wrap="none" rtlCol="0">
            <a:spAutoFit/>
          </a:bodyPr>
          <a:lstStyle/>
          <a:p>
            <a:r>
              <a:rPr lang="en-US" sz="1200" dirty="0"/>
              <a:t>Concrete </a:t>
            </a:r>
            <a:r>
              <a:rPr lang="en-US" sz="1200" dirty="0" err="1"/>
              <a:t>spack.lock</a:t>
            </a:r>
            <a:r>
              <a:rPr lang="en-US" sz="1200" dirty="0"/>
              <a:t> file (generated)</a:t>
            </a:r>
          </a:p>
        </p:txBody>
      </p:sp>
      <p:sp>
        <p:nvSpPr>
          <p:cNvPr id="11" name="Document 10">
            <a:extLst>
              <a:ext uri="{FF2B5EF4-FFF2-40B4-BE49-F238E27FC236}">
                <a16:creationId xmlns:a16="http://schemas.microsoft.com/office/drawing/2014/main" id="{07AA6720-15CF-0149-A069-744D12EE8D04}"/>
              </a:ext>
            </a:extLst>
          </p:cNvPr>
          <p:cNvSpPr/>
          <p:nvPr/>
        </p:nvSpPr>
        <p:spPr>
          <a:xfrm>
            <a:off x="126517" y="3015625"/>
            <a:ext cx="2895786" cy="2092279"/>
          </a:xfrm>
          <a:prstGeom prst="flowChartDocument">
            <a:avLst/>
          </a:prstGeom>
          <a:blipFill dpi="0" rotWithShape="1">
            <a:blip r:embed="rId3" cstate="print">
              <a:extLst>
                <a:ext uri="{28A0092B-C50C-407E-A947-70E740481C1C}">
                  <a14:useLocalDpi xmlns:a14="http://schemas.microsoft.com/office/drawing/2010/main"/>
                </a:ext>
              </a:extLst>
            </a:blip>
            <a:srcRect/>
            <a:tile tx="0" ty="0" sx="60000" sy="60000" flip="none" algn="tl"/>
          </a:blipFill>
          <a:ln w="12700"/>
          <a:effectLst>
            <a:outerShdw blurRad="304800" dist="165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67533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9F25E-20BF-E74F-B031-229C5377FE5A}"/>
              </a:ext>
            </a:extLst>
          </p:cNvPr>
          <p:cNvSpPr>
            <a:spLocks noGrp="1"/>
          </p:cNvSpPr>
          <p:nvPr>
            <p:ph type="title"/>
          </p:nvPr>
        </p:nvSpPr>
        <p:spPr/>
        <p:txBody>
          <a:bodyPr/>
          <a:lstStyle/>
          <a:p>
            <a:r>
              <a:rPr lang="en-US" dirty="0"/>
              <a:t>Environments have enabled us to add build many features to support developer workflows</a:t>
            </a:r>
          </a:p>
        </p:txBody>
      </p:sp>
      <p:grpSp>
        <p:nvGrpSpPr>
          <p:cNvPr id="16" name="Group 15">
            <a:extLst>
              <a:ext uri="{FF2B5EF4-FFF2-40B4-BE49-F238E27FC236}">
                <a16:creationId xmlns:a16="http://schemas.microsoft.com/office/drawing/2014/main" id="{099F7146-BF21-9A4D-975D-EA290692A4FA}"/>
              </a:ext>
            </a:extLst>
          </p:cNvPr>
          <p:cNvGrpSpPr/>
          <p:nvPr/>
        </p:nvGrpSpPr>
        <p:grpSpPr>
          <a:xfrm>
            <a:off x="116587" y="1200945"/>
            <a:ext cx="5746643" cy="1325710"/>
            <a:chOff x="9144" y="2213908"/>
            <a:chExt cx="7662191" cy="1767613"/>
          </a:xfrm>
        </p:grpSpPr>
        <p:grpSp>
          <p:nvGrpSpPr>
            <p:cNvPr id="12" name="Group 11">
              <a:extLst>
                <a:ext uri="{FF2B5EF4-FFF2-40B4-BE49-F238E27FC236}">
                  <a16:creationId xmlns:a16="http://schemas.microsoft.com/office/drawing/2014/main" id="{CEE401F2-B42C-C44C-A955-8C483E95EEF0}"/>
                </a:ext>
              </a:extLst>
            </p:cNvPr>
            <p:cNvGrpSpPr/>
            <p:nvPr/>
          </p:nvGrpSpPr>
          <p:grpSpPr>
            <a:xfrm>
              <a:off x="9144" y="2213908"/>
              <a:ext cx="7662191" cy="1767613"/>
              <a:chOff x="-1072344" y="1485468"/>
              <a:chExt cx="16615439" cy="3833064"/>
            </a:xfrm>
          </p:grpSpPr>
          <p:pic>
            <p:nvPicPr>
              <p:cNvPr id="11" name="Picture 10">
                <a:extLst>
                  <a:ext uri="{FF2B5EF4-FFF2-40B4-BE49-F238E27FC236}">
                    <a16:creationId xmlns:a16="http://schemas.microsoft.com/office/drawing/2014/main" id="{0F70EF37-A6B4-ED43-A2AC-27DF8EE2E5E6}"/>
                  </a:ext>
                </a:extLst>
              </p:cNvPr>
              <p:cNvPicPr>
                <a:picLocks noChangeAspect="1"/>
              </p:cNvPicPr>
              <p:nvPr/>
            </p:nvPicPr>
            <p:blipFill>
              <a:blip r:embed="rId2"/>
              <a:stretch>
                <a:fillRect/>
              </a:stretch>
            </p:blipFill>
            <p:spPr>
              <a:xfrm>
                <a:off x="5036746" y="3266986"/>
                <a:ext cx="2641599" cy="1219201"/>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11233A9-7620-9A49-89C8-83B1D78AAACD}"/>
                  </a:ext>
                </a:extLst>
              </p:cNvPr>
              <p:cNvGrpSpPr/>
              <p:nvPr/>
            </p:nvGrpSpPr>
            <p:grpSpPr>
              <a:xfrm>
                <a:off x="-1072344" y="1485468"/>
                <a:ext cx="16615439" cy="3833064"/>
                <a:chOff x="731730" y="987636"/>
                <a:chExt cx="13035972" cy="3007307"/>
              </a:xfrm>
            </p:grpSpPr>
            <p:pic>
              <p:nvPicPr>
                <p:cNvPr id="7" name="Picture 6">
                  <a:extLst>
                    <a:ext uri="{FF2B5EF4-FFF2-40B4-BE49-F238E27FC236}">
                      <a16:creationId xmlns:a16="http://schemas.microsoft.com/office/drawing/2014/main" id="{67EA29AF-1D62-7842-B667-AD9048AE4AC7}"/>
                    </a:ext>
                  </a:extLst>
                </p:cNvPr>
                <p:cNvPicPr>
                  <a:picLocks noChangeAspect="1"/>
                </p:cNvPicPr>
                <p:nvPr/>
              </p:nvPicPr>
              <p:blipFill>
                <a:blip r:embed="rId3"/>
                <a:stretch>
                  <a:fillRect/>
                </a:stretch>
              </p:blipFill>
              <p:spPr>
                <a:xfrm>
                  <a:off x="1057456" y="987636"/>
                  <a:ext cx="4209288" cy="23918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7F762FF-E545-7045-B7C8-D7BF47A63BF0}"/>
                    </a:ext>
                  </a:extLst>
                </p:cNvPr>
                <p:cNvSpPr txBox="1"/>
                <p:nvPr/>
              </p:nvSpPr>
              <p:spPr>
                <a:xfrm>
                  <a:off x="6643401" y="1593909"/>
                  <a:ext cx="7124301" cy="484507"/>
                </a:xfrm>
                <a:prstGeom prst="rect">
                  <a:avLst/>
                </a:prstGeom>
                <a:noFill/>
              </p:spPr>
              <p:txBody>
                <a:bodyPr wrap="none" rtlCol="0">
                  <a:spAutoFit/>
                </a:bodyPr>
                <a:lstStyle/>
                <a:p>
                  <a:pPr defTabSz="914378">
                    <a:defRPr/>
                  </a:pPr>
                  <a:r>
                    <a:rPr lang="en-US" sz="788" dirty="0">
                      <a:solidFill>
                        <a:prstClr val="black"/>
                      </a:solidFill>
                      <a:latin typeface="Arial"/>
                    </a:rPr>
                    <a:t>Automatically find and configure external packages on the system</a:t>
                  </a:r>
                  <a:endParaRPr lang="en-US" sz="788" dirty="0">
                    <a:solidFill>
                      <a:prstClr val="black"/>
                    </a:solidFill>
                    <a:latin typeface="Monaco" pitchFamily="2" charset="77"/>
                  </a:endParaRPr>
                </a:p>
              </p:txBody>
            </p:sp>
            <p:sp>
              <p:nvSpPr>
                <p:cNvPr id="9" name="TextBox 8">
                  <a:extLst>
                    <a:ext uri="{FF2B5EF4-FFF2-40B4-BE49-F238E27FC236}">
                      <a16:creationId xmlns:a16="http://schemas.microsoft.com/office/drawing/2014/main" id="{DDAEB39F-85A7-6141-9496-CC8669C7A029}"/>
                    </a:ext>
                  </a:extLst>
                </p:cNvPr>
                <p:cNvSpPr txBox="1"/>
                <p:nvPr/>
              </p:nvSpPr>
              <p:spPr>
                <a:xfrm>
                  <a:off x="5026432" y="3418947"/>
                  <a:ext cx="3640697" cy="575996"/>
                </a:xfrm>
                <a:prstGeom prst="rect">
                  <a:avLst/>
                </a:prstGeom>
                <a:noFill/>
              </p:spPr>
              <p:txBody>
                <a:bodyPr wrap="none" rtlCol="0">
                  <a:spAutoFit/>
                </a:bodyPr>
                <a:lstStyle/>
                <a:p>
                  <a:pPr defTabSz="914378">
                    <a:defRPr/>
                  </a:pPr>
                  <a:r>
                    <a:rPr lang="en-US" sz="788" dirty="0">
                      <a:solidFill>
                        <a:prstClr val="black"/>
                      </a:solidFill>
                      <a:latin typeface="Monaco" pitchFamily="2" charset="77"/>
                    </a:rPr>
                    <a:t>spack.yaml</a:t>
                  </a:r>
                  <a:r>
                    <a:rPr lang="en-US" sz="1050" dirty="0">
                      <a:solidFill>
                        <a:prstClr val="black"/>
                      </a:solidFill>
                      <a:latin typeface="Arial"/>
                    </a:rPr>
                    <a:t> configuration</a:t>
                  </a:r>
                </a:p>
              </p:txBody>
            </p:sp>
            <p:sp>
              <p:nvSpPr>
                <p:cNvPr id="15" name="TextBox 14">
                  <a:extLst>
                    <a:ext uri="{FF2B5EF4-FFF2-40B4-BE49-F238E27FC236}">
                      <a16:creationId xmlns:a16="http://schemas.microsoft.com/office/drawing/2014/main" id="{23987F1E-00C6-8E42-B914-597C17055C8E}"/>
                    </a:ext>
                  </a:extLst>
                </p:cNvPr>
                <p:cNvSpPr txBox="1"/>
                <p:nvPr/>
              </p:nvSpPr>
              <p:spPr>
                <a:xfrm>
                  <a:off x="731730" y="3490515"/>
                  <a:ext cx="1800711" cy="484507"/>
                </a:xfrm>
                <a:prstGeom prst="rect">
                  <a:avLst/>
                </a:prstGeom>
                <a:noFill/>
              </p:spPr>
              <p:txBody>
                <a:bodyPr wrap="none" rtlCol="0">
                  <a:spAutoFit/>
                </a:bodyPr>
                <a:lstStyle/>
                <a:p>
                  <a:pPr defTabSz="914378">
                    <a:defRPr/>
                  </a:pPr>
                  <a:r>
                    <a:rPr lang="en-US" sz="788" dirty="0">
                      <a:solidFill>
                        <a:prstClr val="black"/>
                      </a:solidFill>
                      <a:latin typeface="Monaco" pitchFamily="2" charset="77"/>
                    </a:rPr>
                    <a:t>package.py</a:t>
                  </a:r>
                  <a:endParaRPr lang="en-US" sz="788" dirty="0">
                    <a:solidFill>
                      <a:prstClr val="black"/>
                    </a:solidFill>
                    <a:latin typeface="Arial"/>
                  </a:endParaRPr>
                </a:p>
              </p:txBody>
            </p:sp>
            <p:sp>
              <p:nvSpPr>
                <p:cNvPr id="10" name="Bent-Up Arrow 9">
                  <a:extLst>
                    <a:ext uri="{FF2B5EF4-FFF2-40B4-BE49-F238E27FC236}">
                      <a16:creationId xmlns:a16="http://schemas.microsoft.com/office/drawing/2014/main" id="{C8CE57AC-325A-2A43-BAF1-5661DB06D40D}"/>
                    </a:ext>
                  </a:extLst>
                </p:cNvPr>
                <p:cNvSpPr/>
                <p:nvPr/>
              </p:nvSpPr>
              <p:spPr>
                <a:xfrm flipV="1">
                  <a:off x="5008663" y="1453326"/>
                  <a:ext cx="1155424" cy="984394"/>
                </a:xfrm>
                <a:prstGeom prst="bentUp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8">
                    <a:defRPr/>
                  </a:pPr>
                  <a:endParaRPr lang="en-US" sz="788" dirty="0">
                    <a:solidFill>
                      <a:prstClr val="white"/>
                    </a:solidFill>
                    <a:latin typeface="Arial"/>
                  </a:endParaRPr>
                </a:p>
              </p:txBody>
            </p:sp>
          </p:grpSp>
        </p:grpSp>
        <p:sp>
          <p:nvSpPr>
            <p:cNvPr id="13" name="TextBox 12">
              <a:extLst>
                <a:ext uri="{FF2B5EF4-FFF2-40B4-BE49-F238E27FC236}">
                  <a16:creationId xmlns:a16="http://schemas.microsoft.com/office/drawing/2014/main" id="{716E12FC-DC89-D848-9A10-96578079BBE8}"/>
                </a:ext>
              </a:extLst>
            </p:cNvPr>
            <p:cNvSpPr txBox="1"/>
            <p:nvPr/>
          </p:nvSpPr>
          <p:spPr>
            <a:xfrm>
              <a:off x="3493008" y="2258568"/>
              <a:ext cx="2885833" cy="400109"/>
            </a:xfrm>
            <a:prstGeom prst="rect">
              <a:avLst/>
            </a:prstGeom>
            <a:noFill/>
          </p:spPr>
          <p:txBody>
            <a:bodyPr wrap="none" rtlCol="0">
              <a:spAutoFit/>
            </a:bodyPr>
            <a:lstStyle/>
            <a:p>
              <a:r>
                <a:rPr lang="en-US" sz="1350" b="1" dirty="0">
                  <a:latin typeface="Monaco" pitchFamily="2" charset="77"/>
                </a:rPr>
                <a:t>spack external find</a:t>
              </a:r>
            </a:p>
          </p:txBody>
        </p:sp>
      </p:grpSp>
      <p:grpSp>
        <p:nvGrpSpPr>
          <p:cNvPr id="27" name="Group 26">
            <a:extLst>
              <a:ext uri="{FF2B5EF4-FFF2-40B4-BE49-F238E27FC236}">
                <a16:creationId xmlns:a16="http://schemas.microsoft.com/office/drawing/2014/main" id="{37ADA119-1B3C-9B41-A28B-5C3C6FA5BBD6}"/>
              </a:ext>
            </a:extLst>
          </p:cNvPr>
          <p:cNvGrpSpPr/>
          <p:nvPr/>
        </p:nvGrpSpPr>
        <p:grpSpPr>
          <a:xfrm>
            <a:off x="3922302" y="3320211"/>
            <a:ext cx="5145875" cy="1378145"/>
            <a:chOff x="1047304" y="2020824"/>
            <a:chExt cx="7237159" cy="1938757"/>
          </a:xfrm>
        </p:grpSpPr>
        <p:grpSp>
          <p:nvGrpSpPr>
            <p:cNvPr id="25" name="Group 24">
              <a:extLst>
                <a:ext uri="{FF2B5EF4-FFF2-40B4-BE49-F238E27FC236}">
                  <a16:creationId xmlns:a16="http://schemas.microsoft.com/office/drawing/2014/main" id="{43BD0850-92F9-4B42-B362-525625FB427C}"/>
                </a:ext>
              </a:extLst>
            </p:cNvPr>
            <p:cNvGrpSpPr/>
            <p:nvPr/>
          </p:nvGrpSpPr>
          <p:grpSpPr>
            <a:xfrm>
              <a:off x="1360826" y="2020824"/>
              <a:ext cx="6923637" cy="1938757"/>
              <a:chOff x="-4219037" y="1667453"/>
              <a:chExt cx="15485788" cy="4336329"/>
            </a:xfrm>
          </p:grpSpPr>
          <p:pic>
            <p:nvPicPr>
              <p:cNvPr id="17" name="Picture 16">
                <a:extLst>
                  <a:ext uri="{FF2B5EF4-FFF2-40B4-BE49-F238E27FC236}">
                    <a16:creationId xmlns:a16="http://schemas.microsoft.com/office/drawing/2014/main" id="{8A24AA76-6C7D-734A-B54C-ED45211E2517}"/>
                  </a:ext>
                </a:extLst>
              </p:cNvPr>
              <p:cNvPicPr>
                <a:picLocks noChangeAspect="1"/>
              </p:cNvPicPr>
              <p:nvPr/>
            </p:nvPicPr>
            <p:blipFill rotWithShape="1">
              <a:blip r:embed="rId4"/>
              <a:srcRect r="40740"/>
              <a:stretch/>
            </p:blipFill>
            <p:spPr>
              <a:xfrm>
                <a:off x="2253991" y="1667453"/>
                <a:ext cx="3350201" cy="4250187"/>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76981AD8-30F9-1C43-970A-A1468868A325}"/>
                  </a:ext>
                </a:extLst>
              </p:cNvPr>
              <p:cNvSpPr txBox="1"/>
              <p:nvPr/>
            </p:nvSpPr>
            <p:spPr>
              <a:xfrm>
                <a:off x="-4219037" y="3823574"/>
                <a:ext cx="6480565" cy="944207"/>
              </a:xfrm>
              <a:prstGeom prst="rect">
                <a:avLst/>
              </a:prstGeom>
              <a:noFill/>
            </p:spPr>
            <p:txBody>
              <a:bodyPr wrap="none" rtlCol="0">
                <a:spAutoFit/>
              </a:bodyPr>
              <a:lstStyle/>
              <a:p>
                <a:r>
                  <a:rPr lang="en-US" sz="1350" b="1" dirty="0">
                    <a:latin typeface="Monaco" pitchFamily="2" charset="77"/>
                  </a:rPr>
                  <a:t>spack containerize</a:t>
                </a:r>
              </a:p>
            </p:txBody>
          </p:sp>
          <p:pic>
            <p:nvPicPr>
              <p:cNvPr id="19" name="Picture 18">
                <a:extLst>
                  <a:ext uri="{FF2B5EF4-FFF2-40B4-BE49-F238E27FC236}">
                    <a16:creationId xmlns:a16="http://schemas.microsoft.com/office/drawing/2014/main" id="{555755B1-B8CE-6C4E-A193-E4EDF250E336}"/>
                  </a:ext>
                </a:extLst>
              </p:cNvPr>
              <p:cNvPicPr>
                <a:picLocks noChangeAspect="1"/>
              </p:cNvPicPr>
              <p:nvPr/>
            </p:nvPicPr>
            <p:blipFill>
              <a:blip r:embed="rId5"/>
              <a:stretch>
                <a:fillRect/>
              </a:stretch>
            </p:blipFill>
            <p:spPr>
              <a:xfrm>
                <a:off x="6544009" y="1814798"/>
                <a:ext cx="4089385" cy="4188984"/>
              </a:xfrm>
              <a:prstGeom prst="rect">
                <a:avLst/>
              </a:prstGeom>
              <a:ln>
                <a:noFill/>
              </a:ln>
              <a:effectLst>
                <a:outerShdw blurRad="292100" dist="139700" dir="2700000" algn="tl" rotWithShape="0">
                  <a:srgbClr val="333333">
                    <a:alpha val="65000"/>
                  </a:srgbClr>
                </a:outerShdw>
              </a:effectLst>
            </p:spPr>
          </p:pic>
          <p:sp>
            <p:nvSpPr>
              <p:cNvPr id="20" name="Right Arrow 19">
                <a:extLst>
                  <a:ext uri="{FF2B5EF4-FFF2-40B4-BE49-F238E27FC236}">
                    <a16:creationId xmlns:a16="http://schemas.microsoft.com/office/drawing/2014/main" id="{036907A4-0DEE-5641-9CD8-EE49F12A8E23}"/>
                  </a:ext>
                </a:extLst>
              </p:cNvPr>
              <p:cNvSpPr/>
              <p:nvPr/>
            </p:nvSpPr>
            <p:spPr>
              <a:xfrm>
                <a:off x="5378787" y="3483401"/>
                <a:ext cx="1517960" cy="646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1" name="Group 20">
                <a:extLst>
                  <a:ext uri="{FF2B5EF4-FFF2-40B4-BE49-F238E27FC236}">
                    <a16:creationId xmlns:a16="http://schemas.microsoft.com/office/drawing/2014/main" id="{A0E083A5-86F1-7C4D-8589-B47B623AC0DF}"/>
                  </a:ext>
                </a:extLst>
              </p:cNvPr>
              <p:cNvGrpSpPr/>
              <p:nvPr/>
            </p:nvGrpSpPr>
            <p:grpSpPr>
              <a:xfrm>
                <a:off x="9837559" y="1880779"/>
                <a:ext cx="1429192" cy="3665393"/>
                <a:chOff x="28650970" y="28571861"/>
                <a:chExt cx="1091941" cy="2800458"/>
              </a:xfrm>
            </p:grpSpPr>
            <p:pic>
              <p:nvPicPr>
                <p:cNvPr id="22" name="Shape 224">
                  <a:extLst>
                    <a:ext uri="{FF2B5EF4-FFF2-40B4-BE49-F238E27FC236}">
                      <a16:creationId xmlns:a16="http://schemas.microsoft.com/office/drawing/2014/main" id="{EAE76D16-88E7-B146-82A6-299712FBC73D}"/>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825796" y="29495592"/>
                  <a:ext cx="733006" cy="755759"/>
                </a:xfrm>
                <a:prstGeom prst="rect">
                  <a:avLst/>
                </a:prstGeom>
                <a:noFill/>
                <a:ln>
                  <a:noFill/>
                </a:ln>
              </p:spPr>
            </p:pic>
            <p:pic>
              <p:nvPicPr>
                <p:cNvPr id="23" name="Picture 22">
                  <a:extLst>
                    <a:ext uri="{FF2B5EF4-FFF2-40B4-BE49-F238E27FC236}">
                      <a16:creationId xmlns:a16="http://schemas.microsoft.com/office/drawing/2014/main" id="{22949D51-CF63-5644-80CD-06C1557F7C15}"/>
                    </a:ext>
                  </a:extLst>
                </p:cNvPr>
                <p:cNvPicPr>
                  <a:picLocks noChangeAspect="1"/>
                </p:cNvPicPr>
                <p:nvPr/>
              </p:nvPicPr>
              <p:blipFill>
                <a:blip r:embed="rId7"/>
                <a:stretch>
                  <a:fillRect/>
                </a:stretch>
              </p:blipFill>
              <p:spPr>
                <a:xfrm>
                  <a:off x="28650970" y="28571861"/>
                  <a:ext cx="1061036" cy="903144"/>
                </a:xfrm>
                <a:prstGeom prst="rect">
                  <a:avLst/>
                </a:prstGeom>
              </p:spPr>
            </p:pic>
            <p:pic>
              <p:nvPicPr>
                <p:cNvPr id="24" name="Picture 23">
                  <a:extLst>
                    <a:ext uri="{FF2B5EF4-FFF2-40B4-BE49-F238E27FC236}">
                      <a16:creationId xmlns:a16="http://schemas.microsoft.com/office/drawing/2014/main" id="{9757CB02-1170-2C42-AA03-6668C90F5E82}"/>
                    </a:ext>
                  </a:extLst>
                </p:cNvPr>
                <p:cNvPicPr>
                  <a:picLocks noChangeAspect="1"/>
                </p:cNvPicPr>
                <p:nvPr/>
              </p:nvPicPr>
              <p:blipFill>
                <a:blip r:embed="rId8"/>
                <a:stretch>
                  <a:fillRect/>
                </a:stretch>
              </p:blipFill>
              <p:spPr>
                <a:xfrm>
                  <a:off x="28681875" y="30311283"/>
                  <a:ext cx="1061036" cy="1061036"/>
                </a:xfrm>
                <a:prstGeom prst="rect">
                  <a:avLst/>
                </a:prstGeom>
              </p:spPr>
            </p:pic>
          </p:grpSp>
        </p:grpSp>
        <p:sp>
          <p:nvSpPr>
            <p:cNvPr id="26" name="TextBox 25">
              <a:extLst>
                <a:ext uri="{FF2B5EF4-FFF2-40B4-BE49-F238E27FC236}">
                  <a16:creationId xmlns:a16="http://schemas.microsoft.com/office/drawing/2014/main" id="{C4E032C3-A8EF-F049-B7DC-078FCB247872}"/>
                </a:ext>
              </a:extLst>
            </p:cNvPr>
            <p:cNvSpPr txBox="1"/>
            <p:nvPr/>
          </p:nvSpPr>
          <p:spPr>
            <a:xfrm>
              <a:off x="1047304" y="3317219"/>
              <a:ext cx="3188263" cy="300469"/>
            </a:xfrm>
            <a:prstGeom prst="rect">
              <a:avLst/>
            </a:prstGeom>
            <a:noFill/>
          </p:spPr>
          <p:txBody>
            <a:bodyPr wrap="none" rtlCol="0">
              <a:spAutoFit/>
            </a:bodyPr>
            <a:lstStyle/>
            <a:p>
              <a:pPr defTabSz="914378">
                <a:defRPr/>
              </a:pPr>
              <a:r>
                <a:rPr lang="en-US" sz="788" dirty="0">
                  <a:solidFill>
                    <a:prstClr val="black"/>
                  </a:solidFill>
                  <a:latin typeface="Arial"/>
                </a:rPr>
                <a:t>Turn environments into container build recipes</a:t>
              </a:r>
              <a:endParaRPr lang="en-US" sz="788" dirty="0">
                <a:solidFill>
                  <a:prstClr val="black"/>
                </a:solidFill>
                <a:latin typeface="Monaco" pitchFamily="2" charset="77"/>
              </a:endParaRPr>
            </a:p>
          </p:txBody>
        </p:sp>
      </p:grpSp>
      <p:grpSp>
        <p:nvGrpSpPr>
          <p:cNvPr id="43" name="Group 42">
            <a:extLst>
              <a:ext uri="{FF2B5EF4-FFF2-40B4-BE49-F238E27FC236}">
                <a16:creationId xmlns:a16="http://schemas.microsoft.com/office/drawing/2014/main" id="{A91220FB-8C33-DD4F-B3E7-0871D8F741A0}"/>
              </a:ext>
            </a:extLst>
          </p:cNvPr>
          <p:cNvGrpSpPr/>
          <p:nvPr/>
        </p:nvGrpSpPr>
        <p:grpSpPr>
          <a:xfrm>
            <a:off x="162731" y="2897557"/>
            <a:ext cx="5134971" cy="1649552"/>
            <a:chOff x="198686" y="1458536"/>
            <a:chExt cx="6846627" cy="2199403"/>
          </a:xfrm>
        </p:grpSpPr>
        <p:grpSp>
          <p:nvGrpSpPr>
            <p:cNvPr id="40" name="Group 39">
              <a:extLst>
                <a:ext uri="{FF2B5EF4-FFF2-40B4-BE49-F238E27FC236}">
                  <a16:creationId xmlns:a16="http://schemas.microsoft.com/office/drawing/2014/main" id="{A7406C39-953A-614D-82A3-3570016A05D7}"/>
                </a:ext>
              </a:extLst>
            </p:cNvPr>
            <p:cNvGrpSpPr/>
            <p:nvPr/>
          </p:nvGrpSpPr>
          <p:grpSpPr>
            <a:xfrm>
              <a:off x="198686" y="1458536"/>
              <a:ext cx="3850486" cy="2199403"/>
              <a:chOff x="308413" y="1476824"/>
              <a:chExt cx="3937745" cy="2249246"/>
            </a:xfrm>
          </p:grpSpPr>
          <p:grpSp>
            <p:nvGrpSpPr>
              <p:cNvPr id="36" name="Group 35">
                <a:extLst>
                  <a:ext uri="{FF2B5EF4-FFF2-40B4-BE49-F238E27FC236}">
                    <a16:creationId xmlns:a16="http://schemas.microsoft.com/office/drawing/2014/main" id="{9FCE8274-4E4D-E04E-A1D9-E94E38C8854D}"/>
                  </a:ext>
                </a:extLst>
              </p:cNvPr>
              <p:cNvGrpSpPr/>
              <p:nvPr/>
            </p:nvGrpSpPr>
            <p:grpSpPr>
              <a:xfrm>
                <a:off x="424824" y="1476824"/>
                <a:ext cx="3629310" cy="1924892"/>
                <a:chOff x="-305494" y="809364"/>
                <a:chExt cx="6986963" cy="3705703"/>
              </a:xfrm>
            </p:grpSpPr>
            <p:pic>
              <p:nvPicPr>
                <p:cNvPr id="32" name="Picture 31">
                  <a:extLst>
                    <a:ext uri="{FF2B5EF4-FFF2-40B4-BE49-F238E27FC236}">
                      <a16:creationId xmlns:a16="http://schemas.microsoft.com/office/drawing/2014/main" id="{F2B095DE-88C7-F244-ACC5-6118EF1DE263}"/>
                    </a:ext>
                  </a:extLst>
                </p:cNvPr>
                <p:cNvPicPr>
                  <a:picLocks noChangeAspect="1"/>
                </p:cNvPicPr>
                <p:nvPr/>
              </p:nvPicPr>
              <p:blipFill>
                <a:blip r:embed="rId9"/>
                <a:stretch>
                  <a:fillRect/>
                </a:stretch>
              </p:blipFill>
              <p:spPr>
                <a:xfrm>
                  <a:off x="-305494" y="809364"/>
                  <a:ext cx="2297981" cy="3705703"/>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D53B6666-97F6-8B4D-BF35-B8317B94AA9A}"/>
                    </a:ext>
                  </a:extLst>
                </p:cNvPr>
                <p:cNvGrpSpPr/>
                <p:nvPr/>
              </p:nvGrpSpPr>
              <p:grpSpPr>
                <a:xfrm>
                  <a:off x="1846698" y="1549666"/>
                  <a:ext cx="4834771" cy="1961453"/>
                  <a:chOff x="1846698" y="1549666"/>
                  <a:chExt cx="4834771" cy="1961453"/>
                </a:xfrm>
              </p:grpSpPr>
              <p:pic>
                <p:nvPicPr>
                  <p:cNvPr id="34" name="Picture 33">
                    <a:extLst>
                      <a:ext uri="{FF2B5EF4-FFF2-40B4-BE49-F238E27FC236}">
                        <a16:creationId xmlns:a16="http://schemas.microsoft.com/office/drawing/2014/main" id="{120FA47A-A95D-964D-B96C-D0402E4774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50963" y="1549666"/>
                    <a:ext cx="3930506" cy="1961453"/>
                  </a:xfrm>
                  <a:prstGeom prst="rect">
                    <a:avLst/>
                  </a:prstGeom>
                  <a:ln>
                    <a:noFill/>
                  </a:ln>
                  <a:effectLst>
                    <a:outerShdw blurRad="292100" dist="139700" dir="2700000" algn="tl" rotWithShape="0">
                      <a:srgbClr val="333333">
                        <a:alpha val="65000"/>
                      </a:srgbClr>
                    </a:outerShdw>
                  </a:effectLst>
                </p:spPr>
              </p:pic>
              <p:sp>
                <p:nvSpPr>
                  <p:cNvPr id="35" name="Right Arrow 34">
                    <a:extLst>
                      <a:ext uri="{FF2B5EF4-FFF2-40B4-BE49-F238E27FC236}">
                        <a16:creationId xmlns:a16="http://schemas.microsoft.com/office/drawing/2014/main" id="{2A5B45BF-198E-8641-8FC7-41CF43BD6EB0}"/>
                      </a:ext>
                    </a:extLst>
                  </p:cNvPr>
                  <p:cNvSpPr/>
                  <p:nvPr/>
                </p:nvSpPr>
                <p:spPr>
                  <a:xfrm>
                    <a:off x="1846698" y="1916725"/>
                    <a:ext cx="869037" cy="1127233"/>
                  </a:xfrm>
                  <a:prstGeom prst="right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grpSp>
          </p:grpSp>
          <p:sp>
            <p:nvSpPr>
              <p:cNvPr id="37" name="TextBox 36">
                <a:extLst>
                  <a:ext uri="{FF2B5EF4-FFF2-40B4-BE49-F238E27FC236}">
                    <a16:creationId xmlns:a16="http://schemas.microsoft.com/office/drawing/2014/main" id="{F9FACBB7-12E3-9F44-91F1-DE56AA5B7A49}"/>
                  </a:ext>
                </a:extLst>
              </p:cNvPr>
              <p:cNvSpPr txBox="1"/>
              <p:nvPr/>
            </p:nvSpPr>
            <p:spPr>
              <a:xfrm>
                <a:off x="308413" y="3411319"/>
                <a:ext cx="1191683" cy="314751"/>
              </a:xfrm>
              <a:prstGeom prst="rect">
                <a:avLst/>
              </a:prstGeom>
              <a:noFill/>
            </p:spPr>
            <p:txBody>
              <a:bodyPr wrap="none" rtlCol="0">
                <a:spAutoFit/>
              </a:bodyPr>
              <a:lstStyle/>
              <a:p>
                <a:pPr defTabSz="914378">
                  <a:defRPr/>
                </a:pPr>
                <a:r>
                  <a:rPr lang="en-US" sz="900" dirty="0">
                    <a:solidFill>
                      <a:prstClr val="black"/>
                    </a:solidFill>
                    <a:latin typeface="Monaco" pitchFamily="2" charset="77"/>
                  </a:rPr>
                  <a:t>spack.yaml</a:t>
                </a:r>
                <a:endParaRPr lang="en-US" sz="900" dirty="0">
                  <a:solidFill>
                    <a:prstClr val="black"/>
                  </a:solidFill>
                  <a:latin typeface="Arial"/>
                </a:endParaRPr>
              </a:p>
            </p:txBody>
          </p:sp>
          <p:pic>
            <p:nvPicPr>
              <p:cNvPr id="38" name="Picture 37">
                <a:extLst>
                  <a:ext uri="{FF2B5EF4-FFF2-40B4-BE49-F238E27FC236}">
                    <a16:creationId xmlns:a16="http://schemas.microsoft.com/office/drawing/2014/main" id="{A84E55B6-1A43-A349-9876-A8C3BC19BEBF}"/>
                  </a:ext>
                </a:extLst>
              </p:cNvPr>
              <p:cNvPicPr>
                <a:picLocks noChangeAspect="1"/>
              </p:cNvPicPr>
              <p:nvPr/>
            </p:nvPicPr>
            <p:blipFill>
              <a:blip r:embed="rId11"/>
              <a:stretch>
                <a:fillRect/>
              </a:stretch>
            </p:blipFill>
            <p:spPr>
              <a:xfrm>
                <a:off x="3458439" y="1844483"/>
                <a:ext cx="660272" cy="611269"/>
              </a:xfrm>
              <a:prstGeom prst="rect">
                <a:avLst/>
              </a:prstGeom>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73BFABCB-A0FB-5540-BC0B-8E2A5E2640B6}"/>
                  </a:ext>
                </a:extLst>
              </p:cNvPr>
              <p:cNvSpPr txBox="1"/>
              <p:nvPr/>
            </p:nvSpPr>
            <p:spPr>
              <a:xfrm>
                <a:off x="1804710" y="2923652"/>
                <a:ext cx="2441448" cy="629503"/>
              </a:xfrm>
              <a:prstGeom prst="rect">
                <a:avLst/>
              </a:prstGeom>
              <a:noFill/>
            </p:spPr>
            <p:txBody>
              <a:bodyPr wrap="square" rtlCol="0">
                <a:spAutoFit/>
              </a:bodyPr>
              <a:lstStyle/>
              <a:p>
                <a:pPr defTabSz="914378">
                  <a:defRPr/>
                </a:pPr>
                <a:r>
                  <a:rPr lang="en-US" sz="900" dirty="0">
                    <a:solidFill>
                      <a:prstClr val="black"/>
                    </a:solidFill>
                    <a:latin typeface="Monaco" pitchFamily="2" charset="77"/>
                  </a:rPr>
                  <a:t>.gitlab-ci.yml</a:t>
                </a:r>
                <a:r>
                  <a:rPr lang="en-US" sz="1200" dirty="0">
                    <a:solidFill>
                      <a:prstClr val="black"/>
                    </a:solidFill>
                    <a:latin typeface="Calibri" panose="020F0502020204030204" pitchFamily="34" charset="0"/>
                    <a:cs typeface="Calibri" panose="020F0502020204030204" pitchFamily="34" charset="0"/>
                  </a:rPr>
                  <a:t> CI pipeline</a:t>
                </a:r>
              </a:p>
            </p:txBody>
          </p:sp>
        </p:grpSp>
        <p:sp>
          <p:nvSpPr>
            <p:cNvPr id="41" name="TextBox 40">
              <a:extLst>
                <a:ext uri="{FF2B5EF4-FFF2-40B4-BE49-F238E27FC236}">
                  <a16:creationId xmlns:a16="http://schemas.microsoft.com/office/drawing/2014/main" id="{B5CE7B44-50DC-F44F-8B6D-D091BD703E15}"/>
                </a:ext>
              </a:extLst>
            </p:cNvPr>
            <p:cNvSpPr txBox="1"/>
            <p:nvPr/>
          </p:nvSpPr>
          <p:spPr>
            <a:xfrm>
              <a:off x="4056888" y="2082579"/>
              <a:ext cx="2988425" cy="446447"/>
            </a:xfrm>
            <a:prstGeom prst="rect">
              <a:avLst/>
            </a:prstGeom>
            <a:noFill/>
          </p:spPr>
          <p:txBody>
            <a:bodyPr wrap="none" rtlCol="0">
              <a:spAutoFit/>
            </a:bodyPr>
            <a:lstStyle/>
            <a:p>
              <a:pPr defTabSz="914378">
                <a:defRPr/>
              </a:pPr>
              <a:r>
                <a:rPr lang="en-US" sz="788" dirty="0">
                  <a:solidFill>
                    <a:prstClr val="black"/>
                  </a:solidFill>
                  <a:latin typeface="Arial"/>
                </a:rPr>
                <a:t>Automatically generate parallel build pipelines</a:t>
              </a:r>
            </a:p>
            <a:p>
              <a:pPr defTabSz="914378">
                <a:defRPr/>
              </a:pPr>
              <a:r>
                <a:rPr lang="en-US" sz="788" dirty="0">
                  <a:solidFill>
                    <a:prstClr val="black"/>
                  </a:solidFill>
                  <a:latin typeface="Arial"/>
                </a:rPr>
                <a:t>(more on this later)</a:t>
              </a:r>
              <a:endParaRPr lang="en-US" sz="788" dirty="0">
                <a:solidFill>
                  <a:prstClr val="black"/>
                </a:solidFill>
                <a:latin typeface="Monaco" pitchFamily="2" charset="77"/>
              </a:endParaRPr>
            </a:p>
          </p:txBody>
        </p:sp>
        <p:sp>
          <p:nvSpPr>
            <p:cNvPr id="42" name="TextBox 41">
              <a:extLst>
                <a:ext uri="{FF2B5EF4-FFF2-40B4-BE49-F238E27FC236}">
                  <a16:creationId xmlns:a16="http://schemas.microsoft.com/office/drawing/2014/main" id="{A79864E9-2479-DD4E-81B0-61632A8E1113}"/>
                </a:ext>
              </a:extLst>
            </p:cNvPr>
            <p:cNvSpPr txBox="1"/>
            <p:nvPr/>
          </p:nvSpPr>
          <p:spPr>
            <a:xfrm>
              <a:off x="4066032" y="1770888"/>
              <a:ext cx="1357636" cy="400109"/>
            </a:xfrm>
            <a:prstGeom prst="rect">
              <a:avLst/>
            </a:prstGeom>
            <a:noFill/>
          </p:spPr>
          <p:txBody>
            <a:bodyPr wrap="none" rtlCol="0">
              <a:spAutoFit/>
            </a:bodyPr>
            <a:lstStyle/>
            <a:p>
              <a:r>
                <a:rPr lang="en-US" sz="1350" b="1" dirty="0">
                  <a:latin typeface="Monaco" pitchFamily="2" charset="77"/>
                </a:rPr>
                <a:t>spack ci</a:t>
              </a:r>
            </a:p>
          </p:txBody>
        </p:sp>
      </p:grpSp>
      <p:grpSp>
        <p:nvGrpSpPr>
          <p:cNvPr id="46" name="Group 45">
            <a:extLst>
              <a:ext uri="{FF2B5EF4-FFF2-40B4-BE49-F238E27FC236}">
                <a16:creationId xmlns:a16="http://schemas.microsoft.com/office/drawing/2014/main" id="{44602DF3-F1E2-1E46-BF4D-186F69BAD726}"/>
              </a:ext>
            </a:extLst>
          </p:cNvPr>
          <p:cNvGrpSpPr/>
          <p:nvPr/>
        </p:nvGrpSpPr>
        <p:grpSpPr>
          <a:xfrm>
            <a:off x="4345687" y="1390832"/>
            <a:ext cx="4506270" cy="1565953"/>
            <a:chOff x="5794248" y="1854443"/>
            <a:chExt cx="6008361" cy="2087937"/>
          </a:xfrm>
        </p:grpSpPr>
        <p:grpSp>
          <p:nvGrpSpPr>
            <p:cNvPr id="31" name="Group 30">
              <a:extLst>
                <a:ext uri="{FF2B5EF4-FFF2-40B4-BE49-F238E27FC236}">
                  <a16:creationId xmlns:a16="http://schemas.microsoft.com/office/drawing/2014/main" id="{B1D0DEFD-A510-264F-8015-A0756EAE4E55}"/>
                </a:ext>
              </a:extLst>
            </p:cNvPr>
            <p:cNvGrpSpPr/>
            <p:nvPr/>
          </p:nvGrpSpPr>
          <p:grpSpPr>
            <a:xfrm>
              <a:off x="5794248" y="1854443"/>
              <a:ext cx="5992367" cy="1723549"/>
              <a:chOff x="-2627376" y="4113011"/>
              <a:chExt cx="5992367" cy="1723549"/>
            </a:xfrm>
          </p:grpSpPr>
          <p:sp>
            <p:nvSpPr>
              <p:cNvPr id="28" name="Rectangle 27">
                <a:extLst>
                  <a:ext uri="{FF2B5EF4-FFF2-40B4-BE49-F238E27FC236}">
                    <a16:creationId xmlns:a16="http://schemas.microsoft.com/office/drawing/2014/main" id="{23F50D6C-9BDB-F746-BAF5-107F790B42DD}"/>
                  </a:ext>
                </a:extLst>
              </p:cNvPr>
              <p:cNvSpPr/>
              <p:nvPr/>
            </p:nvSpPr>
            <p:spPr>
              <a:xfrm>
                <a:off x="479168" y="4113011"/>
                <a:ext cx="2885823" cy="1723549"/>
              </a:xfrm>
              <a:prstGeom prst="rect">
                <a:avLst/>
              </a:prstGeom>
              <a:solidFill>
                <a:srgbClr val="F4F4F9"/>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300" b="1" dirty="0">
                    <a:solidFill>
                      <a:srgbClr val="C00000"/>
                    </a:solidFill>
                    <a:latin typeface="Monaco" pitchFamily="2" charset="77"/>
                    <a:cs typeface="Calibri" panose="020F0502020204030204" pitchFamily="34" charset="0"/>
                  </a:rPr>
                  <a:t>class</a:t>
                </a:r>
                <a:r>
                  <a:rPr lang="en-US" sz="300" dirty="0">
                    <a:solidFill>
                      <a:srgbClr val="000000"/>
                    </a:solidFill>
                    <a:latin typeface="Monaco" pitchFamily="2" charset="77"/>
                    <a:cs typeface="Calibri" panose="020F0502020204030204" pitchFamily="34" charset="0"/>
                  </a:rPr>
                  <a:t> </a:t>
                </a:r>
                <a:r>
                  <a:rPr lang="en-US" sz="300" b="1" dirty="0">
                    <a:solidFill>
                      <a:srgbClr val="000000"/>
                    </a:solidFill>
                    <a:latin typeface="Monaco" pitchFamily="2" charset="77"/>
                    <a:cs typeface="Calibri" panose="020F0502020204030204" pitchFamily="34" charset="0"/>
                  </a:rPr>
                  <a:t>Libsigsegv</a:t>
                </a:r>
                <a:r>
                  <a:rPr lang="en-US" sz="300" dirty="0">
                    <a:solidFill>
                      <a:srgbClr val="000000"/>
                    </a:solidFill>
                    <a:latin typeface="Monaco" pitchFamily="2" charset="77"/>
                    <a:cs typeface="Calibri" panose="020F0502020204030204" pitchFamily="34" charset="0"/>
                  </a:rPr>
                  <a:t>(</a:t>
                </a:r>
                <a:r>
                  <a:rPr lang="en-US" sz="300" b="1" dirty="0">
                    <a:solidFill>
                      <a:srgbClr val="000000"/>
                    </a:solidFill>
                    <a:latin typeface="Monaco" pitchFamily="2" charset="77"/>
                    <a:cs typeface="Calibri" panose="020F0502020204030204" pitchFamily="34" charset="0"/>
                  </a:rPr>
                  <a:t>AutotoolsPackage, GNUMirrorPackage</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"""GNU libsigsegv is a library for handling page faults in user mode."""</a:t>
                </a:r>
                <a:endParaRPr lang="en-US" sz="300" dirty="0">
                  <a:solidFill>
                    <a:srgbClr val="000000"/>
                  </a:solidFill>
                  <a:latin typeface="Monaco" pitchFamily="2" charset="77"/>
                  <a:cs typeface="Calibri" panose="020F0502020204030204" pitchFamily="34" charset="0"/>
                </a:endParaRP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 ... spack package contents ...</a:t>
                </a:r>
              </a:p>
              <a:p>
                <a:endParaRPr lang="en-US" sz="300" dirty="0">
                  <a:solidFill>
                    <a:srgbClr val="000000"/>
                  </a:solidFill>
                  <a:latin typeface="Monaco" pitchFamily="2" charset="77"/>
                  <a:cs typeface="Calibri" panose="020F0502020204030204" pitchFamily="34" charset="0"/>
                </a:endParaRPr>
              </a:p>
              <a:p>
                <a:r>
                  <a:rPr lang="en-US" sz="300" b="1" dirty="0">
                    <a:solidFill>
                      <a:srgbClr val="000000"/>
                    </a:solidFill>
                    <a:latin typeface="Monaco" pitchFamily="2" charset="77"/>
                    <a:cs typeface="Calibri" panose="020F0502020204030204" pitchFamily="34" charset="0"/>
                  </a:rPr>
                  <a:t>    extra_install_tests </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‘tests/.libs’</a:t>
                </a:r>
              </a:p>
              <a:p>
                <a:endParaRPr lang="en-US" sz="300" dirty="0">
                  <a:solidFill>
                    <a:schemeClr val="tx2"/>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a:t>
                </a:r>
                <a:r>
                  <a:rPr lang="en-US" sz="300" b="1" dirty="0">
                    <a:solidFill>
                      <a:srgbClr val="C00000"/>
                    </a:solidFill>
                    <a:latin typeface="Monaco" pitchFamily="2" charset="77"/>
                    <a:cs typeface="Calibri" panose="020F0502020204030204" pitchFamily="34" charset="0"/>
                  </a:rPr>
                  <a:t>def</a:t>
                </a:r>
                <a:r>
                  <a:rPr lang="en-US" sz="300" dirty="0">
                    <a:solidFill>
                      <a:srgbClr val="000000"/>
                    </a:solidFill>
                    <a:latin typeface="Monaco" pitchFamily="2" charset="77"/>
                    <a:cs typeface="Calibri" panose="020F0502020204030204" pitchFamily="34" charset="0"/>
                  </a:rPr>
                  <a:t> </a:t>
                </a:r>
                <a:r>
                  <a:rPr lang="en-US" sz="300" b="1" dirty="0">
                    <a:solidFill>
                      <a:srgbClr val="7030A0"/>
                    </a:solidFill>
                    <a:latin typeface="Monaco" pitchFamily="2" charset="77"/>
                    <a:cs typeface="Calibri" panose="020F0502020204030204" pitchFamily="34" charset="0"/>
                  </a:rPr>
                  <a:t>test</a:t>
                </a:r>
                <a:r>
                  <a:rPr lang="en-US" sz="300" dirty="0">
                    <a:solidFill>
                      <a:srgbClr val="000000"/>
                    </a:solidFill>
                    <a:latin typeface="Monaco" pitchFamily="2" charset="77"/>
                    <a:cs typeface="Calibri" panose="020F0502020204030204" pitchFamily="34" charset="0"/>
                  </a:rPr>
                  <a:t>(self):</a:t>
                </a:r>
              </a:p>
              <a:p>
                <a:r>
                  <a:rPr lang="en-US" sz="300" dirty="0">
                    <a:solidFill>
                      <a:srgbClr val="000000"/>
                    </a:solidFill>
                    <a:latin typeface="Monaco" pitchFamily="2" charset="77"/>
                    <a:cs typeface="Calibri" panose="020F0502020204030204" pitchFamily="34" charset="0"/>
                  </a:rPr>
                  <a:t>        data_dir = self.</a:t>
                </a:r>
                <a:r>
                  <a:rPr lang="en-US" sz="300" b="1" dirty="0">
                    <a:solidFill>
                      <a:srgbClr val="000000"/>
                    </a:solidFill>
                    <a:latin typeface="Monaco" pitchFamily="2" charset="77"/>
                    <a:cs typeface="Calibri" panose="020F0502020204030204" pitchFamily="34" charset="0"/>
                  </a:rPr>
                  <a:t>test_suite.current_test_data_dir</a:t>
                </a:r>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smoke_test_c = data_dir</a:t>
                </a:r>
                <a:r>
                  <a:rPr lang="en-US" sz="300" b="1" dirty="0">
                    <a:solidFill>
                      <a:srgbClr val="000000"/>
                    </a:solidFill>
                    <a:latin typeface="Monaco" pitchFamily="2" charset="77"/>
                    <a:cs typeface="Calibri" panose="020F0502020204030204" pitchFamily="34" charset="0"/>
                  </a:rPr>
                  <a:t>.join(</a:t>
                </a:r>
                <a:r>
                  <a:rPr lang="en-US" sz="300" dirty="0">
                    <a:solidFill>
                      <a:schemeClr val="tx2"/>
                    </a:solidFill>
                    <a:latin typeface="Monaco" pitchFamily="2" charset="77"/>
                    <a:cs typeface="Calibri" panose="020F0502020204030204" pitchFamily="34" charset="0"/>
                  </a:rPr>
                  <a:t>‘smoke_test.c’)</a:t>
                </a:r>
              </a:p>
              <a:p>
                <a:endParaRPr lang="en-US" sz="300" dirty="0">
                  <a:solidFill>
                    <a:schemeClr val="tx2"/>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'cc’, </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'-I%s' % </a:t>
                </a:r>
                <a:r>
                  <a:rPr lang="en-US" sz="300" dirty="0">
                    <a:solidFill>
                      <a:srgbClr val="000000"/>
                    </a:solidFill>
                    <a:latin typeface="Monaco" pitchFamily="2" charset="77"/>
                    <a:cs typeface="Calibri" panose="020F0502020204030204" pitchFamily="34" charset="0"/>
                  </a:rPr>
                  <a:t>self.</a:t>
                </a:r>
                <a:r>
                  <a:rPr lang="en-US" sz="300" b="1" dirty="0">
                    <a:solidFill>
                      <a:srgbClr val="000000"/>
                    </a:solidFill>
                    <a:latin typeface="Monaco" pitchFamily="2" charset="77"/>
                    <a:cs typeface="Calibri" panose="020F0502020204030204" pitchFamily="34" charset="0"/>
                  </a:rPr>
                  <a:t>prefix.include</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'-L%s' % </a:t>
                </a:r>
                <a:r>
                  <a:rPr lang="en-US" sz="300" dirty="0">
                    <a:solidFill>
                      <a:srgbClr val="000000"/>
                    </a:solidFill>
                    <a:latin typeface="Monaco" pitchFamily="2" charset="77"/>
                    <a:cs typeface="Calibri" panose="020F0502020204030204" pitchFamily="34" charset="0"/>
                  </a:rPr>
                  <a:t>self.</a:t>
                </a:r>
                <a:r>
                  <a:rPr lang="en-US" sz="300" b="1" dirty="0">
                    <a:solidFill>
                      <a:srgbClr val="000000"/>
                    </a:solidFill>
                    <a:latin typeface="Monaco" pitchFamily="2" charset="77"/>
                    <a:cs typeface="Calibri" panose="020F0502020204030204" pitchFamily="34" charset="0"/>
                  </a:rPr>
                  <a:t>prefix.lib</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'-lsigsegv’,</a:t>
                </a:r>
              </a:p>
              <a:p>
                <a:r>
                  <a:rPr lang="en-US" sz="300" dirty="0">
                    <a:solidFill>
                      <a:schemeClr val="tx2"/>
                    </a:solidFill>
                    <a:latin typeface="Monaco" pitchFamily="2" charset="77"/>
                    <a:cs typeface="Calibri" panose="020F0502020204030204" pitchFamily="34" charset="0"/>
                  </a:rPr>
                  <a:t>                smoke_test_c,</a:t>
                </a:r>
              </a:p>
              <a:p>
                <a:r>
                  <a:rPr lang="en-US" sz="300" dirty="0">
                    <a:solidFill>
                      <a:schemeClr val="tx2"/>
                    </a:solidFill>
                    <a:latin typeface="Monaco" pitchFamily="2" charset="77"/>
                    <a:cs typeface="Calibri" panose="020F0502020204030204" pitchFamily="34" charset="0"/>
                  </a:rPr>
                  <a:t>                '-o'</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'smoke_test'</a:t>
                </a:r>
              </a:p>
              <a:p>
                <a:r>
                  <a:rPr lang="en-US" sz="300" dirty="0">
                    <a:solidFill>
                      <a:schemeClr val="tx2"/>
                    </a:solidFill>
                    <a:latin typeface="Monaco" pitchFamily="2" charset="77"/>
                    <a:cs typeface="Calibri" panose="020F0502020204030204" pitchFamily="34" charset="0"/>
                  </a:rPr>
                  <a:t>            ]</a:t>
                </a:r>
              </a:p>
              <a:p>
                <a:r>
                  <a:rPr lang="en-US" sz="300" dirty="0">
                    <a:solidFill>
                      <a:schemeClr val="tx2"/>
                    </a:solidFill>
                    <a:latin typeface="Monaco" pitchFamily="2" charset="77"/>
                    <a:cs typeface="Calibri" panose="020F0502020204030204" pitchFamily="34" charset="0"/>
                  </a:rPr>
                  <a:t>            </a:t>
                </a:r>
                <a:r>
                  <a:rPr lang="en-US" sz="300" dirty="0">
                    <a:solidFill>
                      <a:srgbClr val="000000"/>
                    </a:solidFill>
                    <a:latin typeface="Monaco" pitchFamily="2" charset="77"/>
                    <a:cs typeface="Calibri" panose="020F0502020204030204" pitchFamily="34" charset="0"/>
                  </a:rPr>
                  <a:t>purpose=</a:t>
                </a:r>
                <a:r>
                  <a:rPr lang="en-US" sz="300" dirty="0">
                    <a:solidFill>
                      <a:schemeClr val="tx2"/>
                    </a:solidFill>
                    <a:latin typeface="Monaco" pitchFamily="2" charset="77"/>
                    <a:cs typeface="Calibri" panose="020F0502020204030204" pitchFamily="34" charset="0"/>
                  </a:rPr>
                  <a:t>'check linking’)</a:t>
                </a: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‘smoke_test’, [], </a:t>
                </a:r>
                <a:r>
                  <a:rPr lang="en-US" sz="300" b="1" dirty="0">
                    <a:solidFill>
                      <a:srgbClr val="000000"/>
                    </a:solidFill>
                    <a:latin typeface="Monaco" pitchFamily="2" charset="77"/>
                    <a:cs typeface="Calibri" panose="020F0502020204030204" pitchFamily="34" charset="0"/>
                  </a:rPr>
                  <a:t>data_dir</a:t>
                </a:r>
                <a:r>
                  <a:rPr lang="en-US" sz="300" dirty="0">
                    <a:solidFill>
                      <a:srgbClr val="000000"/>
                    </a:solidFill>
                    <a:latin typeface="Monaco" pitchFamily="2" charset="77"/>
                    <a:cs typeface="Calibri" panose="020F0502020204030204" pitchFamily="34" charset="0"/>
                  </a:rPr>
                  <a:t>.</a:t>
                </a:r>
                <a:r>
                  <a:rPr lang="en-US" sz="300" b="1" dirty="0">
                    <a:solidFill>
                      <a:srgbClr val="7030A0"/>
                    </a:solidFill>
                    <a:latin typeface="Monaco" pitchFamily="2" charset="77"/>
                    <a:cs typeface="Calibri" panose="020F0502020204030204" pitchFamily="34" charset="0"/>
                  </a:rPr>
                  <a:t>join</a:t>
                </a:r>
                <a:r>
                  <a:rPr lang="en-US" sz="300" dirty="0">
                    <a:solidFill>
                      <a:srgbClr val="000000"/>
                    </a:solidFill>
                    <a:latin typeface="Monaco" pitchFamily="2" charset="77"/>
                    <a:cs typeface="Calibri" panose="020F0502020204030204" pitchFamily="34" charset="0"/>
                  </a:rPr>
                  <a:t>('smoke_test.out’), </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purpose=‘run built smoke test’)</a:t>
                </a: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'sigsegv1': </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'Test passed’</a:t>
                </a:r>
                <a:r>
                  <a:rPr lang="en-US" sz="300" dirty="0">
                    <a:solidFill>
                      <a:srgbClr val="000000"/>
                    </a:solidFill>
                    <a:latin typeface="Monaco" pitchFamily="2" charset="77"/>
                    <a:cs typeface="Calibri" panose="020F0502020204030204" pitchFamily="34" charset="0"/>
                  </a:rPr>
                  <a:t>], purpose=</a:t>
                </a:r>
                <a:r>
                  <a:rPr lang="en-US" sz="300" dirty="0">
                    <a:solidFill>
                      <a:schemeClr val="tx2"/>
                    </a:solidFill>
                    <a:latin typeface="Monaco" pitchFamily="2" charset="77"/>
                    <a:cs typeface="Calibri" panose="020F0502020204030204" pitchFamily="34" charset="0"/>
                  </a:rPr>
                  <a:t>'check sigsegv1 output’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'sigsegv2': </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'Test passed’</a:t>
                </a:r>
                <a:r>
                  <a:rPr lang="en-US" sz="300" dirty="0">
                    <a:solidFill>
                      <a:srgbClr val="000000"/>
                    </a:solidFill>
                    <a:latin typeface="Monaco" pitchFamily="2" charset="77"/>
                    <a:cs typeface="Calibri" panose="020F0502020204030204" pitchFamily="34" charset="0"/>
                  </a:rPr>
                  <a:t>], purpose=</a:t>
                </a:r>
                <a:r>
                  <a:rPr lang="en-US" sz="300" dirty="0">
                    <a:solidFill>
                      <a:schemeClr val="tx2"/>
                    </a:solidFill>
                    <a:latin typeface="Monaco" pitchFamily="2" charset="77"/>
                    <a:cs typeface="Calibri" panose="020F0502020204030204" pitchFamily="34" charset="0"/>
                  </a:rPr>
                  <a:t>'check sigsegv2 output’</a:t>
                </a:r>
                <a:r>
                  <a:rPr lang="en-US" sz="300" dirty="0">
                    <a:solidFill>
                      <a:srgbClr val="000000"/>
                    </a:solidFill>
                    <a:latin typeface="Monaco" pitchFamily="2" charset="77"/>
                    <a:cs typeface="Calibri" panose="020F0502020204030204" pitchFamily="34" charset="0"/>
                  </a:rPr>
                  <a:t>)</a:t>
                </a:r>
              </a:p>
            </p:txBody>
          </p:sp>
          <p:sp>
            <p:nvSpPr>
              <p:cNvPr id="29" name="TextBox 28">
                <a:extLst>
                  <a:ext uri="{FF2B5EF4-FFF2-40B4-BE49-F238E27FC236}">
                    <a16:creationId xmlns:a16="http://schemas.microsoft.com/office/drawing/2014/main" id="{1426D63D-BAFA-CB4B-B7E1-5ACAE7E1116D}"/>
                  </a:ext>
                </a:extLst>
              </p:cNvPr>
              <p:cNvSpPr txBox="1"/>
              <p:nvPr/>
            </p:nvSpPr>
            <p:spPr>
              <a:xfrm>
                <a:off x="-1146048" y="5017008"/>
                <a:ext cx="1635491" cy="400109"/>
              </a:xfrm>
              <a:prstGeom prst="rect">
                <a:avLst/>
              </a:prstGeom>
              <a:noFill/>
            </p:spPr>
            <p:txBody>
              <a:bodyPr wrap="none" rtlCol="0">
                <a:spAutoFit/>
              </a:bodyPr>
              <a:lstStyle/>
              <a:p>
                <a:r>
                  <a:rPr lang="en-US" sz="1350" b="1" dirty="0">
                    <a:latin typeface="Monaco" pitchFamily="2" charset="77"/>
                  </a:rPr>
                  <a:t>spack test</a:t>
                </a:r>
              </a:p>
            </p:txBody>
          </p:sp>
          <p:sp>
            <p:nvSpPr>
              <p:cNvPr id="30" name="TextBox 29">
                <a:extLst>
                  <a:ext uri="{FF2B5EF4-FFF2-40B4-BE49-F238E27FC236}">
                    <a16:creationId xmlns:a16="http://schemas.microsoft.com/office/drawing/2014/main" id="{EF6DFD3C-C5EB-B545-9FFB-B13935E00FDC}"/>
                  </a:ext>
                </a:extLst>
              </p:cNvPr>
              <p:cNvSpPr txBox="1"/>
              <p:nvPr/>
            </p:nvSpPr>
            <p:spPr>
              <a:xfrm>
                <a:off x="-2627376" y="5310411"/>
                <a:ext cx="3105979" cy="284780"/>
              </a:xfrm>
              <a:prstGeom prst="rect">
                <a:avLst/>
              </a:prstGeom>
              <a:noFill/>
            </p:spPr>
            <p:txBody>
              <a:bodyPr wrap="none" rtlCol="0">
                <a:spAutoFit/>
              </a:bodyPr>
              <a:lstStyle/>
              <a:p>
                <a:pPr defTabSz="914378">
                  <a:defRPr/>
                </a:pPr>
                <a:r>
                  <a:rPr lang="en-US" sz="788" dirty="0">
                    <a:solidFill>
                      <a:prstClr val="black"/>
                    </a:solidFill>
                    <a:latin typeface="Arial"/>
                  </a:rPr>
                  <a:t>Packages know how to run their own test suites</a:t>
                </a:r>
                <a:endParaRPr lang="en-US" sz="788" dirty="0">
                  <a:solidFill>
                    <a:prstClr val="black"/>
                  </a:solidFill>
                  <a:latin typeface="Monaco" pitchFamily="2" charset="77"/>
                </a:endParaRPr>
              </a:p>
            </p:txBody>
          </p:sp>
        </p:grpSp>
        <p:sp>
          <p:nvSpPr>
            <p:cNvPr id="45" name="TextBox 44">
              <a:extLst>
                <a:ext uri="{FF2B5EF4-FFF2-40B4-BE49-F238E27FC236}">
                  <a16:creationId xmlns:a16="http://schemas.microsoft.com/office/drawing/2014/main" id="{6021F95B-52DE-7745-B933-C9D3FF572238}"/>
                </a:ext>
              </a:extLst>
            </p:cNvPr>
            <p:cNvSpPr txBox="1"/>
            <p:nvPr/>
          </p:nvSpPr>
          <p:spPr>
            <a:xfrm>
              <a:off x="10744200" y="3657600"/>
              <a:ext cx="1058409" cy="284780"/>
            </a:xfrm>
            <a:prstGeom prst="rect">
              <a:avLst/>
            </a:prstGeom>
            <a:noFill/>
          </p:spPr>
          <p:txBody>
            <a:bodyPr wrap="none" rtlCol="0">
              <a:spAutoFit/>
            </a:bodyPr>
            <a:lstStyle/>
            <a:p>
              <a:pPr defTabSz="914378">
                <a:defRPr/>
              </a:pPr>
              <a:r>
                <a:rPr lang="en-US" sz="788" dirty="0">
                  <a:solidFill>
                    <a:prstClr val="black"/>
                  </a:solidFill>
                  <a:latin typeface="Monaco" pitchFamily="2" charset="77"/>
                </a:rPr>
                <a:t>package.py</a:t>
              </a:r>
              <a:endParaRPr lang="en-US" sz="788" dirty="0">
                <a:solidFill>
                  <a:prstClr val="black"/>
                </a:solidFill>
                <a:latin typeface="Arial"/>
              </a:endParaRPr>
            </a:p>
          </p:txBody>
        </p:sp>
      </p:grpSp>
    </p:spTree>
    <p:extLst>
      <p:ext uri="{BB962C8B-B14F-4D97-AF65-F5344CB8AC3E}">
        <p14:creationId xmlns:p14="http://schemas.microsoft.com/office/powerpoint/2010/main" val="114645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90976-DF85-9D48-BAA3-64643868ACDB}"/>
              </a:ext>
            </a:extLst>
          </p:cNvPr>
          <p:cNvSpPr>
            <a:spLocks noGrp="1"/>
          </p:cNvSpPr>
          <p:nvPr>
            <p:ph idx="1"/>
          </p:nvPr>
        </p:nvSpPr>
        <p:spPr>
          <a:xfrm>
            <a:off x="140747" y="983015"/>
            <a:ext cx="4035661" cy="3658019"/>
          </a:xfrm>
        </p:spPr>
        <p:txBody>
          <a:bodyPr>
            <a:normAutofit/>
          </a:bodyPr>
          <a:lstStyle/>
          <a:p>
            <a:r>
              <a:rPr lang="en-US" sz="1500" dirty="0"/>
              <a:t>Developer features so far have focused on single packages (</a:t>
            </a:r>
            <a:r>
              <a:rPr lang="en-US" sz="1200" dirty="0" err="1">
                <a:latin typeface="Monaco" pitchFamily="2" charset="77"/>
              </a:rPr>
              <a:t>spack</a:t>
            </a:r>
            <a:r>
              <a:rPr lang="en-US" sz="1200" dirty="0">
                <a:latin typeface="Monaco" pitchFamily="2" charset="77"/>
              </a:rPr>
              <a:t> dev-build</a:t>
            </a:r>
            <a:r>
              <a:rPr lang="en-US" sz="1500" dirty="0"/>
              <a:t>, etc.)</a:t>
            </a:r>
          </a:p>
          <a:p>
            <a:r>
              <a:rPr lang="en-US" sz="1500" dirty="0"/>
              <a:t>New </a:t>
            </a:r>
            <a:r>
              <a:rPr lang="en-US" sz="1500" dirty="0" err="1"/>
              <a:t>spack</a:t>
            </a:r>
            <a:r>
              <a:rPr lang="en-US" sz="1500" dirty="0"/>
              <a:t> develop feature enables development environments</a:t>
            </a:r>
          </a:p>
          <a:p>
            <a:pPr lvl="1"/>
            <a:r>
              <a:rPr lang="en-US" sz="1350" dirty="0"/>
              <a:t>Work on a code</a:t>
            </a:r>
          </a:p>
          <a:p>
            <a:pPr lvl="1"/>
            <a:r>
              <a:rPr lang="en-US" sz="1350" dirty="0"/>
              <a:t>Develop multiple packages from its dependencies</a:t>
            </a:r>
          </a:p>
          <a:p>
            <a:pPr lvl="1"/>
            <a:r>
              <a:rPr lang="en-US" sz="1350" dirty="0"/>
              <a:t>Easily rebuild with changes</a:t>
            </a:r>
          </a:p>
          <a:p>
            <a:r>
              <a:rPr lang="en-US" sz="1500" dirty="0"/>
              <a:t>Builds on </a:t>
            </a:r>
            <a:r>
              <a:rPr lang="en-US" sz="1500" dirty="0" err="1"/>
              <a:t>spack</a:t>
            </a:r>
            <a:r>
              <a:rPr lang="en-US" sz="1500" dirty="0"/>
              <a:t> environments</a:t>
            </a:r>
          </a:p>
          <a:p>
            <a:pPr lvl="1"/>
            <a:r>
              <a:rPr lang="en-US" sz="1350" dirty="0"/>
              <a:t>Required changes to the installation model for dev packages</a:t>
            </a:r>
          </a:p>
          <a:p>
            <a:pPr lvl="1"/>
            <a:r>
              <a:rPr lang="en-US" sz="1350" dirty="0"/>
              <a:t>dev packages don’t change paths with configuration changes</a:t>
            </a:r>
          </a:p>
          <a:p>
            <a:pPr lvl="1"/>
            <a:r>
              <a:rPr lang="en-US" sz="1350" dirty="0"/>
              <a:t>Allows </a:t>
            </a:r>
            <a:r>
              <a:rPr lang="en-US" sz="1350" dirty="0" err="1"/>
              <a:t>devs</a:t>
            </a:r>
            <a:r>
              <a:rPr lang="en-US" sz="1350" dirty="0"/>
              <a:t> to iterate on builds quickly</a:t>
            </a:r>
          </a:p>
        </p:txBody>
      </p:sp>
      <p:sp>
        <p:nvSpPr>
          <p:cNvPr id="3" name="Title 2">
            <a:extLst>
              <a:ext uri="{FF2B5EF4-FFF2-40B4-BE49-F238E27FC236}">
                <a16:creationId xmlns:a16="http://schemas.microsoft.com/office/drawing/2014/main" id="{5F9AE4FF-C8C8-EB4B-BE32-5E86C135BC60}"/>
              </a:ext>
            </a:extLst>
          </p:cNvPr>
          <p:cNvSpPr>
            <a:spLocks noGrp="1"/>
          </p:cNvSpPr>
          <p:nvPr>
            <p:ph type="title"/>
          </p:nvPr>
        </p:nvSpPr>
        <p:spPr>
          <a:xfrm>
            <a:off x="348863" y="157969"/>
            <a:ext cx="8514348" cy="756381"/>
          </a:xfrm>
        </p:spPr>
        <p:txBody>
          <a:bodyPr/>
          <a:lstStyle/>
          <a:p>
            <a:r>
              <a:rPr lang="en-US" sz="2099" dirty="0" err="1">
                <a:latin typeface="Monaco" pitchFamily="2" charset="77"/>
              </a:rPr>
              <a:t>spack</a:t>
            </a:r>
            <a:r>
              <a:rPr lang="en-US" sz="2099" dirty="0">
                <a:latin typeface="Monaco" pitchFamily="2" charset="77"/>
              </a:rPr>
              <a:t> develop</a:t>
            </a:r>
            <a:r>
              <a:rPr lang="en-US" dirty="0"/>
              <a:t> lets developers work on many packages at once</a:t>
            </a:r>
          </a:p>
        </p:txBody>
      </p:sp>
      <p:pic>
        <p:nvPicPr>
          <p:cNvPr id="10" name="Picture 9">
            <a:extLst>
              <a:ext uri="{FF2B5EF4-FFF2-40B4-BE49-F238E27FC236}">
                <a16:creationId xmlns:a16="http://schemas.microsoft.com/office/drawing/2014/main" id="{5F8B0638-01E5-6647-B2CC-521C8CB58DDD}"/>
              </a:ext>
            </a:extLst>
          </p:cNvPr>
          <p:cNvPicPr>
            <a:picLocks noChangeAspect="1"/>
          </p:cNvPicPr>
          <p:nvPr/>
        </p:nvPicPr>
        <p:blipFill>
          <a:blip r:embed="rId2"/>
          <a:stretch>
            <a:fillRect/>
          </a:stretch>
        </p:blipFill>
        <p:spPr>
          <a:xfrm>
            <a:off x="4480584" y="882183"/>
            <a:ext cx="4175315" cy="36580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13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C1ACD2-6CB4-94D4-0AD8-BA1B94D983E2}"/>
              </a:ext>
            </a:extLst>
          </p:cNvPr>
          <p:cNvSpPr>
            <a:spLocks noGrp="1"/>
          </p:cNvSpPr>
          <p:nvPr>
            <p:ph type="title"/>
          </p:nvPr>
        </p:nvSpPr>
        <p:spPr>
          <a:xfrm>
            <a:off x="457200" y="164631"/>
            <a:ext cx="4302868" cy="756578"/>
          </a:xfrm>
        </p:spPr>
        <p:txBody>
          <a:bodyPr/>
          <a:lstStyle/>
          <a:p>
            <a:r>
              <a:rPr lang="en-US" dirty="0"/>
              <a:t>Teams are building development front-ends top of on Spack</a:t>
            </a:r>
          </a:p>
        </p:txBody>
      </p:sp>
      <p:sp>
        <p:nvSpPr>
          <p:cNvPr id="7" name="Content Placeholder 6">
            <a:extLst>
              <a:ext uri="{FF2B5EF4-FFF2-40B4-BE49-F238E27FC236}">
                <a16:creationId xmlns:a16="http://schemas.microsoft.com/office/drawing/2014/main" id="{556DBB3F-D1C2-BA3E-3513-DAA792608741}"/>
              </a:ext>
            </a:extLst>
          </p:cNvPr>
          <p:cNvSpPr>
            <a:spLocks noGrp="1"/>
          </p:cNvSpPr>
          <p:nvPr>
            <p:ph idx="1"/>
          </p:nvPr>
        </p:nvSpPr>
        <p:spPr>
          <a:xfrm>
            <a:off x="377651" y="1087628"/>
            <a:ext cx="4382417" cy="3680167"/>
          </a:xfrm>
        </p:spPr>
        <p:txBody>
          <a:bodyPr>
            <a:normAutofit lnSpcReduction="10000"/>
          </a:bodyPr>
          <a:lstStyle/>
          <a:p>
            <a:r>
              <a:rPr lang="en-US" dirty="0"/>
              <a:t>Many different approaches:</a:t>
            </a:r>
          </a:p>
          <a:p>
            <a:pPr lvl="1"/>
            <a:r>
              <a:rPr lang="en-US" dirty="0"/>
              <a:t>Thin </a:t>
            </a:r>
            <a:r>
              <a:rPr lang="en-US" sz="1400" b="1" dirty="0" err="1">
                <a:latin typeface="Monaco" pitchFamily="2" charset="77"/>
              </a:rPr>
              <a:t>mack</a:t>
            </a:r>
            <a:r>
              <a:rPr lang="en-US" dirty="0"/>
              <a:t> wrapper for MARBL team at LLNL</a:t>
            </a:r>
          </a:p>
          <a:p>
            <a:pPr lvl="1"/>
            <a:r>
              <a:rPr lang="en-US" sz="1400" b="1" dirty="0" err="1">
                <a:latin typeface="Monaco" pitchFamily="2" charset="77"/>
              </a:rPr>
              <a:t>spack</a:t>
            </a:r>
            <a:r>
              <a:rPr lang="en-US" sz="1400" b="1" dirty="0">
                <a:latin typeface="Monaco" pitchFamily="2" charset="77"/>
              </a:rPr>
              <a:t>-manager</a:t>
            </a:r>
            <a:r>
              <a:rPr lang="en-US" dirty="0"/>
              <a:t> at Sandia</a:t>
            </a:r>
          </a:p>
          <a:p>
            <a:pPr lvl="1"/>
            <a:r>
              <a:rPr lang="en-US" sz="1400" b="1" dirty="0" err="1">
                <a:latin typeface="Monaco" pitchFamily="2" charset="77"/>
              </a:rPr>
              <a:t>SpackDev</a:t>
            </a:r>
            <a:r>
              <a:rPr lang="en-US" dirty="0"/>
              <a:t> at Fermilab</a:t>
            </a:r>
          </a:p>
          <a:p>
            <a:pPr lvl="1"/>
            <a:r>
              <a:rPr lang="en-US" sz="1400" b="1" dirty="0" err="1">
                <a:latin typeface="Monaco" pitchFamily="2" charset="77"/>
              </a:rPr>
              <a:t>spack</a:t>
            </a:r>
            <a:r>
              <a:rPr lang="en-US" sz="1400" b="1" dirty="0">
                <a:latin typeface="Monaco" pitchFamily="2" charset="77"/>
              </a:rPr>
              <a:t>-organizer</a:t>
            </a:r>
            <a:r>
              <a:rPr lang="en-US" dirty="0"/>
              <a:t> at CEA</a:t>
            </a:r>
          </a:p>
          <a:p>
            <a:pPr lvl="1"/>
            <a:r>
              <a:rPr lang="en-US" sz="1400" b="1" dirty="0" err="1">
                <a:latin typeface="Monaco" pitchFamily="2" charset="77"/>
              </a:rPr>
              <a:t>spack_cmake</a:t>
            </a:r>
            <a:r>
              <a:rPr lang="en-US" sz="1400" b="1" dirty="0">
                <a:latin typeface="Monaco" pitchFamily="2" charset="77"/>
              </a:rPr>
              <a:t> </a:t>
            </a:r>
            <a:r>
              <a:rPr lang="en-US" dirty="0"/>
              <a:t>at LANL</a:t>
            </a:r>
          </a:p>
          <a:p>
            <a:r>
              <a:rPr lang="en-US" dirty="0"/>
              <a:t>Workflow seems to be converging around </a:t>
            </a:r>
            <a:br>
              <a:rPr lang="en-US" dirty="0"/>
            </a:br>
            <a:r>
              <a:rPr lang="en-US" dirty="0"/>
              <a:t>environments + </a:t>
            </a:r>
            <a:r>
              <a:rPr lang="en-US" sz="1600" dirty="0" err="1">
                <a:latin typeface="Monaco" pitchFamily="2" charset="77"/>
              </a:rPr>
              <a:t>spack</a:t>
            </a:r>
            <a:r>
              <a:rPr lang="en-US" sz="1600" dirty="0">
                <a:latin typeface="Monaco" pitchFamily="2" charset="77"/>
              </a:rPr>
              <a:t> develop</a:t>
            </a:r>
            <a:endParaRPr lang="en-US" dirty="0"/>
          </a:p>
          <a:p>
            <a:r>
              <a:rPr lang="en-US" dirty="0"/>
              <a:t>We are trying to bring many of the features from these scripts into core</a:t>
            </a:r>
          </a:p>
          <a:p>
            <a:pPr lvl="1"/>
            <a:r>
              <a:rPr lang="en-US" dirty="0"/>
              <a:t>Most of the front-ends are opinionated in one way or another</a:t>
            </a:r>
          </a:p>
          <a:p>
            <a:pPr lvl="1"/>
            <a:r>
              <a:rPr lang="en-US" dirty="0"/>
              <a:t>We want </a:t>
            </a:r>
            <a:r>
              <a:rPr lang="en-US" dirty="0" err="1"/>
              <a:t>spack</a:t>
            </a:r>
            <a:r>
              <a:rPr lang="en-US" dirty="0"/>
              <a:t> to support but not force these workflows</a:t>
            </a:r>
          </a:p>
        </p:txBody>
      </p:sp>
      <p:pic>
        <p:nvPicPr>
          <p:cNvPr id="10" name="Picture 9">
            <a:extLst>
              <a:ext uri="{FF2B5EF4-FFF2-40B4-BE49-F238E27FC236}">
                <a16:creationId xmlns:a16="http://schemas.microsoft.com/office/drawing/2014/main" id="{22EEF121-BB37-B1FA-7CF9-E0D2C1C54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576" y="44655"/>
            <a:ext cx="2652843" cy="2337470"/>
          </a:xfrm>
          <a:prstGeom prst="rect">
            <a:avLst/>
          </a:prstGeom>
          <a:ln>
            <a:noFill/>
          </a:ln>
          <a:effectLst>
            <a:outerShdw blurRad="292100" dist="139700" dir="2700000" algn="tl" rotWithShape="0">
              <a:srgbClr val="333333">
                <a:alpha val="65000"/>
              </a:srgbClr>
            </a:outerShdw>
          </a:effectLst>
        </p:spPr>
      </p:pic>
      <p:pic>
        <p:nvPicPr>
          <p:cNvPr id="8" name="Content Placeholder 4">
            <a:extLst>
              <a:ext uri="{FF2B5EF4-FFF2-40B4-BE49-F238E27FC236}">
                <a16:creationId xmlns:a16="http://schemas.microsoft.com/office/drawing/2014/main" id="{433DEC42-9A99-1548-6585-7D9EA9C70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188" y="1213390"/>
            <a:ext cx="3125766" cy="282943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343FE41-333C-4C78-BB86-A97CE78CFDBB}"/>
              </a:ext>
            </a:extLst>
          </p:cNvPr>
          <p:cNvPicPr>
            <a:picLocks noChangeAspect="1"/>
          </p:cNvPicPr>
          <p:nvPr/>
        </p:nvPicPr>
        <p:blipFill rotWithShape="1">
          <a:blip r:embed="rId4">
            <a:extLst>
              <a:ext uri="{28A0092B-C50C-407E-A947-70E740481C1C}">
                <a14:useLocalDpi xmlns:a14="http://schemas.microsoft.com/office/drawing/2010/main" val="0"/>
              </a:ext>
            </a:extLst>
          </a:blip>
          <a:srcRect r="14306"/>
          <a:stretch/>
        </p:blipFill>
        <p:spPr>
          <a:xfrm>
            <a:off x="4813676" y="3186944"/>
            <a:ext cx="3059244" cy="1486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7778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Solving and Complexity</a:t>
            </a:r>
          </a:p>
        </p:txBody>
      </p:sp>
    </p:spTree>
    <p:extLst>
      <p:ext uri="{BB962C8B-B14F-4D97-AF65-F5344CB8AC3E}">
        <p14:creationId xmlns:p14="http://schemas.microsoft.com/office/powerpoint/2010/main" val="2082931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310" y="164637"/>
            <a:ext cx="8471490" cy="756578"/>
          </a:xfrm>
        </p:spPr>
        <p:txBody>
          <a:bodyPr/>
          <a:lstStyle/>
          <a:p>
            <a:r>
              <a:rPr lang="en-US" dirty="0"/>
              <a:t>The </a:t>
            </a:r>
            <a:r>
              <a:rPr lang="en-US" dirty="0" err="1"/>
              <a:t>concretizer</a:t>
            </a:r>
            <a:r>
              <a:rPr lang="en-US" dirty="0"/>
              <a:t> includes information from</a:t>
            </a:r>
            <a:br>
              <a:rPr lang="en-US" dirty="0"/>
            </a:br>
            <a:r>
              <a:rPr lang="en-US" dirty="0"/>
              <a:t>packages, configuration, and CLI</a:t>
            </a:r>
          </a:p>
        </p:txBody>
      </p:sp>
      <p:pic>
        <p:nvPicPr>
          <p:cNvPr id="5" name="Picture 4">
            <a:extLst>
              <a:ext uri="{FF2B5EF4-FFF2-40B4-BE49-F238E27FC236}">
                <a16:creationId xmlns:a16="http://schemas.microsoft.com/office/drawing/2014/main" id="{9AD6385A-E4B4-784C-9E27-0992D84F66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466" y="1021246"/>
            <a:ext cx="1852979" cy="1082576"/>
          </a:xfrm>
          <a:prstGeom prst="rect">
            <a:avLst/>
          </a:prstGeom>
        </p:spPr>
      </p:pic>
      <p:sp>
        <p:nvSpPr>
          <p:cNvPr id="7" name="TextBox 6">
            <a:extLst>
              <a:ext uri="{FF2B5EF4-FFF2-40B4-BE49-F238E27FC236}">
                <a16:creationId xmlns:a16="http://schemas.microsoft.com/office/drawing/2014/main" id="{CD8DBE50-20F4-4041-8B14-9B6686EC4799}"/>
              </a:ext>
            </a:extLst>
          </p:cNvPr>
          <p:cNvSpPr txBox="1"/>
          <p:nvPr/>
        </p:nvSpPr>
        <p:spPr>
          <a:xfrm>
            <a:off x="1760050" y="1368163"/>
            <a:ext cx="1749197" cy="646331"/>
          </a:xfrm>
          <a:prstGeom prst="rect">
            <a:avLst/>
          </a:prstGeom>
          <a:noFill/>
        </p:spPr>
        <p:txBody>
          <a:bodyPr wrap="none" rtlCol="0">
            <a:spAutoFit/>
          </a:bodyPr>
          <a:lstStyle/>
          <a:p>
            <a:pPr marL="285743" indent="-285743">
              <a:buFont typeface="Arial" panose="020B0604020202020204" pitchFamily="34" charset="0"/>
              <a:buChar char="•"/>
            </a:pPr>
            <a:r>
              <a:rPr lang="en-US" sz="1200" dirty="0"/>
              <a:t>new versions </a:t>
            </a:r>
          </a:p>
          <a:p>
            <a:pPr marL="285743" indent="-285743">
              <a:buFont typeface="Arial" panose="020B0604020202020204" pitchFamily="34" charset="0"/>
              <a:buChar char="•"/>
            </a:pPr>
            <a:r>
              <a:rPr lang="en-US" sz="1200" dirty="0"/>
              <a:t>new dependencies</a:t>
            </a:r>
          </a:p>
          <a:p>
            <a:pPr marL="285743" indent="-285743">
              <a:buFont typeface="Arial" panose="020B0604020202020204" pitchFamily="34" charset="0"/>
              <a:buChar char="•"/>
            </a:pPr>
            <a:r>
              <a:rPr lang="en-US" sz="1200" dirty="0"/>
              <a:t>new constraints</a:t>
            </a:r>
          </a:p>
        </p:txBody>
      </p:sp>
      <p:grpSp>
        <p:nvGrpSpPr>
          <p:cNvPr id="41" name="Group 40">
            <a:extLst>
              <a:ext uri="{FF2B5EF4-FFF2-40B4-BE49-F238E27FC236}">
                <a16:creationId xmlns:a16="http://schemas.microsoft.com/office/drawing/2014/main" id="{522FDC17-8C05-5349-A3E5-D7376B6E6B42}"/>
              </a:ext>
            </a:extLst>
          </p:cNvPr>
          <p:cNvGrpSpPr/>
          <p:nvPr/>
        </p:nvGrpSpPr>
        <p:grpSpPr>
          <a:xfrm>
            <a:off x="4280169" y="873149"/>
            <a:ext cx="3365041" cy="783772"/>
            <a:chOff x="210056" y="2550694"/>
            <a:chExt cx="3365041" cy="783772"/>
          </a:xfrm>
        </p:grpSpPr>
        <p:sp>
          <p:nvSpPr>
            <p:cNvPr id="4" name="Rounded Rectangle 3">
              <a:extLst>
                <a:ext uri="{FF2B5EF4-FFF2-40B4-BE49-F238E27FC236}">
                  <a16:creationId xmlns:a16="http://schemas.microsoft.com/office/drawing/2014/main" id="{3E0852FB-5DB3-5D46-A4EB-1F2F63819D0D}"/>
                </a:ext>
              </a:extLst>
            </p:cNvPr>
            <p:cNvSpPr/>
            <p:nvPr/>
          </p:nvSpPr>
          <p:spPr bwMode="auto">
            <a:xfrm>
              <a:off x="210056" y="2745922"/>
              <a:ext cx="3365041" cy="5197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err="1">
                  <a:solidFill>
                    <a:schemeClr val="bg1"/>
                  </a:solidFill>
                </a:rPr>
                <a:t>package.py</a:t>
              </a:r>
              <a:r>
                <a:rPr lang="en-US" sz="1600" dirty="0">
                  <a:solidFill>
                    <a:schemeClr val="bg1"/>
                  </a:solidFill>
                </a:rPr>
                <a:t> repository</a:t>
              </a:r>
            </a:p>
          </p:txBody>
        </p:sp>
        <p:sp>
          <p:nvSpPr>
            <p:cNvPr id="16" name="Folded Corner 15">
              <a:extLst>
                <a:ext uri="{FF2B5EF4-FFF2-40B4-BE49-F238E27FC236}">
                  <a16:creationId xmlns:a16="http://schemas.microsoft.com/office/drawing/2014/main" id="{51517FB3-9690-8C4E-8456-5C6DD6666D62}"/>
                </a:ext>
              </a:extLst>
            </p:cNvPr>
            <p:cNvSpPr/>
            <p:nvPr/>
          </p:nvSpPr>
          <p:spPr bwMode="auto">
            <a:xfrm rot="10800000" flipH="1">
              <a:off x="446887" y="25506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Folded Corner 19">
              <a:extLst>
                <a:ext uri="{FF2B5EF4-FFF2-40B4-BE49-F238E27FC236}">
                  <a16:creationId xmlns:a16="http://schemas.microsoft.com/office/drawing/2014/main" id="{CCF028CD-05DF-5E40-97F2-B47B43D92A49}"/>
                </a:ext>
              </a:extLst>
            </p:cNvPr>
            <p:cNvSpPr/>
            <p:nvPr/>
          </p:nvSpPr>
          <p:spPr bwMode="auto">
            <a:xfrm rot="10800000" flipH="1">
              <a:off x="599287" y="27030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Folded Corner 20">
              <a:extLst>
                <a:ext uri="{FF2B5EF4-FFF2-40B4-BE49-F238E27FC236}">
                  <a16:creationId xmlns:a16="http://schemas.microsoft.com/office/drawing/2014/main" id="{E084D16A-5596-C540-A4E0-E4B50AB827CF}"/>
                </a:ext>
              </a:extLst>
            </p:cNvPr>
            <p:cNvSpPr/>
            <p:nvPr/>
          </p:nvSpPr>
          <p:spPr bwMode="auto">
            <a:xfrm rot="10800000" flipH="1">
              <a:off x="751687" y="28554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 name="Group 24">
            <a:extLst>
              <a:ext uri="{FF2B5EF4-FFF2-40B4-BE49-F238E27FC236}">
                <a16:creationId xmlns:a16="http://schemas.microsoft.com/office/drawing/2014/main" id="{2D156DA9-A29E-684A-9A26-8CFB03BED386}"/>
              </a:ext>
            </a:extLst>
          </p:cNvPr>
          <p:cNvGrpSpPr/>
          <p:nvPr/>
        </p:nvGrpSpPr>
        <p:grpSpPr>
          <a:xfrm>
            <a:off x="1010654" y="2821482"/>
            <a:ext cx="3155712" cy="526740"/>
            <a:chOff x="4468872" y="1695558"/>
            <a:chExt cx="3155712" cy="536347"/>
          </a:xfrm>
        </p:grpSpPr>
        <p:sp>
          <p:nvSpPr>
            <p:cNvPr id="23" name="Rounded Rectangle 22">
              <a:extLst>
                <a:ext uri="{FF2B5EF4-FFF2-40B4-BE49-F238E27FC236}">
                  <a16:creationId xmlns:a16="http://schemas.microsoft.com/office/drawing/2014/main" id="{7CE6F626-1204-434E-B0EF-B706B9530BCC}"/>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local preferences config  </a:t>
              </a:r>
              <a:r>
                <a:rPr lang="en-US" sz="1400" dirty="0" err="1">
                  <a:solidFill>
                    <a:schemeClr val="bg1"/>
                  </a:solidFill>
                  <a:latin typeface="Monaco" pitchFamily="2" charset="77"/>
                </a:rPr>
                <a:t>packages.yaml</a:t>
              </a:r>
              <a:endParaRPr lang="en-US" sz="1400" dirty="0">
                <a:solidFill>
                  <a:schemeClr val="bg1"/>
                </a:solidFill>
                <a:latin typeface="Monaco" pitchFamily="2" charset="77"/>
              </a:endParaRPr>
            </a:p>
          </p:txBody>
        </p:sp>
        <p:sp>
          <p:nvSpPr>
            <p:cNvPr id="22" name="Folded Corner 21">
              <a:extLst>
                <a:ext uri="{FF2B5EF4-FFF2-40B4-BE49-F238E27FC236}">
                  <a16:creationId xmlns:a16="http://schemas.microsoft.com/office/drawing/2014/main" id="{BDEE6121-F080-7F44-8DF9-66D05E5EFED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TextBox 23">
              <a:extLst>
                <a:ext uri="{FF2B5EF4-FFF2-40B4-BE49-F238E27FC236}">
                  <a16:creationId xmlns:a16="http://schemas.microsoft.com/office/drawing/2014/main" id="{CAEF9B36-165D-0244-834F-D2802D66EE9B}"/>
                </a:ext>
              </a:extLst>
            </p:cNvPr>
            <p:cNvSpPr txBox="1"/>
            <p:nvPr/>
          </p:nvSpPr>
          <p:spPr>
            <a:xfrm>
              <a:off x="4606375" y="1834921"/>
              <a:ext cx="460382" cy="23504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grpSp>
        <p:nvGrpSpPr>
          <p:cNvPr id="26" name="Group 25">
            <a:extLst>
              <a:ext uri="{FF2B5EF4-FFF2-40B4-BE49-F238E27FC236}">
                <a16:creationId xmlns:a16="http://schemas.microsoft.com/office/drawing/2014/main" id="{D51A2AC5-E855-3041-B0FD-AF39D212692F}"/>
              </a:ext>
            </a:extLst>
          </p:cNvPr>
          <p:cNvGrpSpPr/>
          <p:nvPr/>
        </p:nvGrpSpPr>
        <p:grpSpPr>
          <a:xfrm>
            <a:off x="1017531" y="3417675"/>
            <a:ext cx="3154775" cy="521808"/>
            <a:chOff x="4469809" y="1627558"/>
            <a:chExt cx="3154775" cy="521808"/>
          </a:xfrm>
        </p:grpSpPr>
        <p:sp>
          <p:nvSpPr>
            <p:cNvPr id="27" name="Rounded Rectangle 26">
              <a:extLst>
                <a:ext uri="{FF2B5EF4-FFF2-40B4-BE49-F238E27FC236}">
                  <a16:creationId xmlns:a16="http://schemas.microsoft.com/office/drawing/2014/main" id="{1708AA02-3430-BC44-833D-FF8A7BD0DE41}"/>
                </a:ext>
              </a:extLst>
            </p:cNvPr>
            <p:cNvSpPr/>
            <p:nvPr/>
          </p:nvSpPr>
          <p:spPr bwMode="auto">
            <a:xfrm>
              <a:off x="4469809" y="1681854"/>
              <a:ext cx="3154775" cy="46751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local environment config </a:t>
              </a:r>
              <a:r>
                <a:rPr lang="en-US" sz="1400" dirty="0" err="1">
                  <a:solidFill>
                    <a:schemeClr val="bg1"/>
                  </a:solidFill>
                  <a:latin typeface="Monaco" pitchFamily="2" charset="77"/>
                </a:rPr>
                <a:t>spack.yaml</a:t>
              </a:r>
              <a:endParaRPr lang="en-US" sz="1400" dirty="0">
                <a:solidFill>
                  <a:schemeClr val="bg1"/>
                </a:solidFill>
                <a:latin typeface="Monaco" pitchFamily="2" charset="77"/>
              </a:endParaRPr>
            </a:p>
          </p:txBody>
        </p:sp>
        <p:sp>
          <p:nvSpPr>
            <p:cNvPr id="28" name="Folded Corner 27">
              <a:extLst>
                <a:ext uri="{FF2B5EF4-FFF2-40B4-BE49-F238E27FC236}">
                  <a16:creationId xmlns:a16="http://schemas.microsoft.com/office/drawing/2014/main" id="{A6AF2BBF-E180-4F48-87B9-9CFFB683E1D1}"/>
                </a:ext>
              </a:extLst>
            </p:cNvPr>
            <p:cNvSpPr/>
            <p:nvPr/>
          </p:nvSpPr>
          <p:spPr bwMode="auto">
            <a:xfrm rot="10800000" flipH="1">
              <a:off x="4653930" y="1627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TextBox 28">
              <a:extLst>
                <a:ext uri="{FF2B5EF4-FFF2-40B4-BE49-F238E27FC236}">
                  <a16:creationId xmlns:a16="http://schemas.microsoft.com/office/drawing/2014/main" id="{BF768D8F-7EBB-A842-B957-7B13953E5F74}"/>
                </a:ext>
              </a:extLst>
            </p:cNvPr>
            <p:cNvSpPr txBox="1"/>
            <p:nvPr/>
          </p:nvSpPr>
          <p:spPr>
            <a:xfrm>
              <a:off x="4606375" y="1766924"/>
              <a:ext cx="460382" cy="23083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sp>
        <p:nvSpPr>
          <p:cNvPr id="31" name="TextBox 30">
            <a:extLst>
              <a:ext uri="{FF2B5EF4-FFF2-40B4-BE49-F238E27FC236}">
                <a16:creationId xmlns:a16="http://schemas.microsoft.com/office/drawing/2014/main" id="{B50B46A5-A8CA-F74D-ABFB-9A96E68EDCDC}"/>
              </a:ext>
            </a:extLst>
          </p:cNvPr>
          <p:cNvSpPr txBox="1"/>
          <p:nvPr/>
        </p:nvSpPr>
        <p:spPr>
          <a:xfrm>
            <a:off x="1" y="2860079"/>
            <a:ext cx="811441" cy="523220"/>
          </a:xfrm>
          <a:prstGeom prst="rect">
            <a:avLst/>
          </a:prstGeom>
          <a:noFill/>
        </p:spPr>
        <p:txBody>
          <a:bodyPr wrap="none" rtlCol="0">
            <a:spAutoFit/>
          </a:bodyPr>
          <a:lstStyle/>
          <a:p>
            <a:r>
              <a:rPr lang="en-US" sz="1400" dirty="0"/>
              <a:t>admins,</a:t>
            </a:r>
            <a:br>
              <a:rPr lang="en-US" sz="1400" dirty="0"/>
            </a:br>
            <a:r>
              <a:rPr lang="en-US" sz="1400" dirty="0"/>
              <a:t>users</a:t>
            </a:r>
          </a:p>
        </p:txBody>
      </p:sp>
      <p:sp>
        <p:nvSpPr>
          <p:cNvPr id="32" name="TextBox 31">
            <a:extLst>
              <a:ext uri="{FF2B5EF4-FFF2-40B4-BE49-F238E27FC236}">
                <a16:creationId xmlns:a16="http://schemas.microsoft.com/office/drawing/2014/main" id="{A3DFED0C-1042-B447-8EC6-992DC12AD7D9}"/>
              </a:ext>
            </a:extLst>
          </p:cNvPr>
          <p:cNvSpPr txBox="1"/>
          <p:nvPr/>
        </p:nvSpPr>
        <p:spPr>
          <a:xfrm>
            <a:off x="1" y="3536569"/>
            <a:ext cx="622286" cy="307777"/>
          </a:xfrm>
          <a:prstGeom prst="rect">
            <a:avLst/>
          </a:prstGeom>
          <a:noFill/>
        </p:spPr>
        <p:txBody>
          <a:bodyPr wrap="none" rtlCol="0">
            <a:spAutoFit/>
          </a:bodyPr>
          <a:lstStyle/>
          <a:p>
            <a:r>
              <a:rPr lang="en-US" sz="1400" dirty="0"/>
              <a:t>users</a:t>
            </a:r>
          </a:p>
        </p:txBody>
      </p:sp>
      <p:grpSp>
        <p:nvGrpSpPr>
          <p:cNvPr id="38" name="Group 37">
            <a:extLst>
              <a:ext uri="{FF2B5EF4-FFF2-40B4-BE49-F238E27FC236}">
                <a16:creationId xmlns:a16="http://schemas.microsoft.com/office/drawing/2014/main" id="{12FC4E39-1A8D-E744-BD6A-B01D4E32CCB9}"/>
              </a:ext>
            </a:extLst>
          </p:cNvPr>
          <p:cNvGrpSpPr/>
          <p:nvPr/>
        </p:nvGrpSpPr>
        <p:grpSpPr>
          <a:xfrm>
            <a:off x="1007216" y="4080856"/>
            <a:ext cx="3154775" cy="614899"/>
            <a:chOff x="5757970" y="3647718"/>
            <a:chExt cx="3154775" cy="614899"/>
          </a:xfrm>
        </p:grpSpPr>
        <p:sp>
          <p:nvSpPr>
            <p:cNvPr id="34" name="Rounded Rectangle 33">
              <a:extLst>
                <a:ext uri="{FF2B5EF4-FFF2-40B4-BE49-F238E27FC236}">
                  <a16:creationId xmlns:a16="http://schemas.microsoft.com/office/drawing/2014/main" id="{378FE875-0DD7-1A4F-B2B9-E26A53FFC535}"/>
                </a:ext>
              </a:extLst>
            </p:cNvPr>
            <p:cNvSpPr/>
            <p:nvPr/>
          </p:nvSpPr>
          <p:spPr bwMode="auto">
            <a:xfrm>
              <a:off x="5757970" y="3647718"/>
              <a:ext cx="3154775" cy="61489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prstTxWarp prst="textNoShape">
                <a:avLst/>
              </a:prstTxWarp>
            </a:bodyPr>
            <a:lstStyle/>
            <a:p>
              <a:pPr algn="r">
                <a:spcBef>
                  <a:spcPct val="0"/>
                </a:spcBef>
              </a:pPr>
              <a:r>
                <a:rPr lang="en-US" sz="1600" dirty="0">
                  <a:solidFill>
                    <a:schemeClr val="bg1"/>
                  </a:solidFill>
                </a:rPr>
                <a:t>Command line constraints</a:t>
              </a:r>
              <a:endParaRPr lang="en-US" sz="1400" dirty="0">
                <a:solidFill>
                  <a:schemeClr val="bg1"/>
                </a:solidFill>
                <a:latin typeface="Monaco" pitchFamily="2" charset="77"/>
              </a:endParaRPr>
            </a:p>
          </p:txBody>
        </p:sp>
        <p:sp>
          <p:nvSpPr>
            <p:cNvPr id="37" name="Rectangle 36">
              <a:extLst>
                <a:ext uri="{FF2B5EF4-FFF2-40B4-BE49-F238E27FC236}">
                  <a16:creationId xmlns:a16="http://schemas.microsoft.com/office/drawing/2014/main" id="{8FC30A06-4A4F-F644-948D-7DFC4C526FBA}"/>
                </a:ext>
              </a:extLst>
            </p:cNvPr>
            <p:cNvSpPr/>
            <p:nvPr/>
          </p:nvSpPr>
          <p:spPr bwMode="auto">
            <a:xfrm>
              <a:off x="5919536" y="3980734"/>
              <a:ext cx="2915079" cy="247507"/>
            </a:xfrm>
            <a:prstGeom prst="rect">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100" dirty="0" err="1">
                  <a:solidFill>
                    <a:srgbClr val="000000"/>
                  </a:solidFill>
                  <a:latin typeface="Monaco" pitchFamily="2" charset="77"/>
                </a:rPr>
                <a:t>spack</a:t>
              </a:r>
              <a:r>
                <a:rPr lang="en-US" sz="1100" dirty="0">
                  <a:solidFill>
                    <a:srgbClr val="000000"/>
                  </a:solidFill>
                  <a:latin typeface="Monaco" pitchFamily="2" charset="77"/>
                </a:rPr>
                <a:t> install hdf5@1.12.0 +debug</a:t>
              </a:r>
            </a:p>
          </p:txBody>
        </p:sp>
      </p:grpSp>
      <p:sp>
        <p:nvSpPr>
          <p:cNvPr id="39" name="Right Arrow 38">
            <a:extLst>
              <a:ext uri="{FF2B5EF4-FFF2-40B4-BE49-F238E27FC236}">
                <a16:creationId xmlns:a16="http://schemas.microsoft.com/office/drawing/2014/main" id="{DDF41906-F69B-A244-8A0B-565507D88653}"/>
              </a:ext>
            </a:extLst>
          </p:cNvPr>
          <p:cNvSpPr/>
          <p:nvPr/>
        </p:nvSpPr>
        <p:spPr bwMode="auto">
          <a:xfrm>
            <a:off x="1828800" y="1216909"/>
            <a:ext cx="2392566" cy="14437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TextBox 39">
            <a:extLst>
              <a:ext uri="{FF2B5EF4-FFF2-40B4-BE49-F238E27FC236}">
                <a16:creationId xmlns:a16="http://schemas.microsoft.com/office/drawing/2014/main" id="{EB76B8E6-0B7A-5D49-8CBC-748A84F899D6}"/>
              </a:ext>
            </a:extLst>
          </p:cNvPr>
          <p:cNvSpPr txBox="1"/>
          <p:nvPr/>
        </p:nvSpPr>
        <p:spPr>
          <a:xfrm>
            <a:off x="0" y="968736"/>
            <a:ext cx="1159292" cy="307777"/>
          </a:xfrm>
          <a:prstGeom prst="rect">
            <a:avLst/>
          </a:prstGeom>
          <a:noFill/>
        </p:spPr>
        <p:txBody>
          <a:bodyPr wrap="none" rtlCol="0">
            <a:spAutoFit/>
          </a:bodyPr>
          <a:lstStyle/>
          <a:p>
            <a:r>
              <a:rPr lang="en-US" sz="1400" dirty="0"/>
              <a:t>Contributors</a:t>
            </a:r>
          </a:p>
        </p:txBody>
      </p:sp>
      <p:grpSp>
        <p:nvGrpSpPr>
          <p:cNvPr id="42" name="Group 41">
            <a:extLst>
              <a:ext uri="{FF2B5EF4-FFF2-40B4-BE49-F238E27FC236}">
                <a16:creationId xmlns:a16="http://schemas.microsoft.com/office/drawing/2014/main" id="{F0CC81ED-C77D-1E43-AC30-6E35AC2F6718}"/>
              </a:ext>
            </a:extLst>
          </p:cNvPr>
          <p:cNvGrpSpPr/>
          <p:nvPr/>
        </p:nvGrpSpPr>
        <p:grpSpPr>
          <a:xfrm>
            <a:off x="1016955" y="2248616"/>
            <a:ext cx="3155712" cy="526740"/>
            <a:chOff x="4468872" y="1695558"/>
            <a:chExt cx="3155712" cy="536347"/>
          </a:xfrm>
        </p:grpSpPr>
        <p:sp>
          <p:nvSpPr>
            <p:cNvPr id="43" name="Rounded Rectangle 42">
              <a:extLst>
                <a:ext uri="{FF2B5EF4-FFF2-40B4-BE49-F238E27FC236}">
                  <a16:creationId xmlns:a16="http://schemas.microsoft.com/office/drawing/2014/main" id="{32D4B435-F06D-A74A-9753-70EE20EBA13A}"/>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default config </a:t>
              </a:r>
            </a:p>
            <a:p>
              <a:pPr algn="r">
                <a:spcBef>
                  <a:spcPct val="0"/>
                </a:spcBef>
              </a:pPr>
              <a:r>
                <a:rPr lang="en-US" sz="1400" dirty="0" err="1">
                  <a:solidFill>
                    <a:schemeClr val="bg1"/>
                  </a:solidFill>
                  <a:latin typeface="Monaco" pitchFamily="2" charset="77"/>
                </a:rPr>
                <a:t>packages.yaml</a:t>
              </a:r>
              <a:endParaRPr lang="en-US" sz="1400" dirty="0">
                <a:solidFill>
                  <a:schemeClr val="bg1"/>
                </a:solidFill>
                <a:latin typeface="Monaco" pitchFamily="2" charset="77"/>
              </a:endParaRPr>
            </a:p>
          </p:txBody>
        </p:sp>
        <p:sp>
          <p:nvSpPr>
            <p:cNvPr id="44" name="Folded Corner 43">
              <a:extLst>
                <a:ext uri="{FF2B5EF4-FFF2-40B4-BE49-F238E27FC236}">
                  <a16:creationId xmlns:a16="http://schemas.microsoft.com/office/drawing/2014/main" id="{23AC2197-D6E8-5847-9979-FF4EB620F66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TextBox 44">
              <a:extLst>
                <a:ext uri="{FF2B5EF4-FFF2-40B4-BE49-F238E27FC236}">
                  <a16:creationId xmlns:a16="http://schemas.microsoft.com/office/drawing/2014/main" id="{423CD536-1765-8E43-B420-58E8FB646EAC}"/>
                </a:ext>
              </a:extLst>
            </p:cNvPr>
            <p:cNvSpPr txBox="1"/>
            <p:nvPr/>
          </p:nvSpPr>
          <p:spPr>
            <a:xfrm>
              <a:off x="4606375" y="1834921"/>
              <a:ext cx="460382" cy="23504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sp>
        <p:nvSpPr>
          <p:cNvPr id="46" name="TextBox 45">
            <a:extLst>
              <a:ext uri="{FF2B5EF4-FFF2-40B4-BE49-F238E27FC236}">
                <a16:creationId xmlns:a16="http://schemas.microsoft.com/office/drawing/2014/main" id="{7EB88815-E4B5-D84D-9AF0-A0AE3FC6C21F}"/>
              </a:ext>
            </a:extLst>
          </p:cNvPr>
          <p:cNvSpPr txBox="1"/>
          <p:nvPr/>
        </p:nvSpPr>
        <p:spPr>
          <a:xfrm>
            <a:off x="0" y="2261936"/>
            <a:ext cx="1059906" cy="523220"/>
          </a:xfrm>
          <a:prstGeom prst="rect">
            <a:avLst/>
          </a:prstGeom>
          <a:noFill/>
        </p:spPr>
        <p:txBody>
          <a:bodyPr wrap="none" rtlCol="0">
            <a:spAutoFit/>
          </a:bodyPr>
          <a:lstStyle/>
          <a:p>
            <a:r>
              <a:rPr lang="en-US" sz="1400" dirty="0" err="1"/>
              <a:t>spack</a:t>
            </a:r>
            <a:br>
              <a:rPr lang="en-US" sz="1400" dirty="0"/>
            </a:br>
            <a:r>
              <a:rPr lang="en-US" sz="1400" dirty="0"/>
              <a:t>developers</a:t>
            </a:r>
          </a:p>
        </p:txBody>
      </p:sp>
      <p:sp>
        <p:nvSpPr>
          <p:cNvPr id="47" name="TextBox 46">
            <a:extLst>
              <a:ext uri="{FF2B5EF4-FFF2-40B4-BE49-F238E27FC236}">
                <a16:creationId xmlns:a16="http://schemas.microsoft.com/office/drawing/2014/main" id="{44BF3F4E-B017-C540-A49A-BF70BF54602D}"/>
              </a:ext>
            </a:extLst>
          </p:cNvPr>
          <p:cNvSpPr txBox="1"/>
          <p:nvPr/>
        </p:nvSpPr>
        <p:spPr>
          <a:xfrm>
            <a:off x="1" y="4248150"/>
            <a:ext cx="622286" cy="307777"/>
          </a:xfrm>
          <a:prstGeom prst="rect">
            <a:avLst/>
          </a:prstGeom>
          <a:noFill/>
        </p:spPr>
        <p:txBody>
          <a:bodyPr wrap="none" rtlCol="0">
            <a:spAutoFit/>
          </a:bodyPr>
          <a:lstStyle/>
          <a:p>
            <a:r>
              <a:rPr lang="en-US" sz="1400" dirty="0"/>
              <a:t>users</a:t>
            </a:r>
          </a:p>
        </p:txBody>
      </p:sp>
      <p:grpSp>
        <p:nvGrpSpPr>
          <p:cNvPr id="60" name="Group 59">
            <a:extLst>
              <a:ext uri="{FF2B5EF4-FFF2-40B4-BE49-F238E27FC236}">
                <a16:creationId xmlns:a16="http://schemas.microsoft.com/office/drawing/2014/main" id="{5E424B01-8678-2941-B3C1-8B4F2A4A9247}"/>
              </a:ext>
            </a:extLst>
          </p:cNvPr>
          <p:cNvGrpSpPr/>
          <p:nvPr/>
        </p:nvGrpSpPr>
        <p:grpSpPr>
          <a:xfrm>
            <a:off x="6387727" y="2005466"/>
            <a:ext cx="1738762" cy="477054"/>
            <a:chOff x="6903369" y="2885489"/>
            <a:chExt cx="1738762" cy="477054"/>
          </a:xfrm>
        </p:grpSpPr>
        <p:pic>
          <p:nvPicPr>
            <p:cNvPr id="48" name="Picture 47" descr="spack-logo.pdf">
              <a:extLst>
                <a:ext uri="{FF2B5EF4-FFF2-40B4-BE49-F238E27FC236}">
                  <a16:creationId xmlns:a16="http://schemas.microsoft.com/office/drawing/2014/main" id="{5FF8B5D7-E6A7-FA44-8CB5-53D8FD14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3369" y="2885489"/>
              <a:ext cx="478291" cy="477054"/>
            </a:xfrm>
            <a:prstGeom prst="rect">
              <a:avLst/>
            </a:prstGeom>
          </p:spPr>
        </p:pic>
        <p:sp>
          <p:nvSpPr>
            <p:cNvPr id="49" name="TextBox 48">
              <a:extLst>
                <a:ext uri="{FF2B5EF4-FFF2-40B4-BE49-F238E27FC236}">
                  <a16:creationId xmlns:a16="http://schemas.microsoft.com/office/drawing/2014/main" id="{AC8D5FE7-8721-A043-8635-638305C2E6AE}"/>
                </a:ext>
              </a:extLst>
            </p:cNvPr>
            <p:cNvSpPr txBox="1"/>
            <p:nvPr/>
          </p:nvSpPr>
          <p:spPr>
            <a:xfrm>
              <a:off x="7328951" y="2928829"/>
              <a:ext cx="1313180" cy="369332"/>
            </a:xfrm>
            <a:prstGeom prst="rect">
              <a:avLst/>
            </a:prstGeom>
            <a:noFill/>
          </p:spPr>
          <p:txBody>
            <a:bodyPr wrap="none" rtlCol="0">
              <a:spAutoFit/>
            </a:bodyPr>
            <a:lstStyle/>
            <a:p>
              <a:r>
                <a:rPr lang="en-US" dirty="0" err="1"/>
                <a:t>concretizer</a:t>
              </a:r>
              <a:endParaRPr lang="en-US" dirty="0"/>
            </a:p>
          </p:txBody>
        </p:sp>
      </p:grpSp>
      <p:cxnSp>
        <p:nvCxnSpPr>
          <p:cNvPr id="51" name="Elbow Connector 50">
            <a:extLst>
              <a:ext uri="{FF2B5EF4-FFF2-40B4-BE49-F238E27FC236}">
                <a16:creationId xmlns:a16="http://schemas.microsoft.com/office/drawing/2014/main" id="{EFE8733B-5F03-3149-BED6-96E41949020D}"/>
              </a:ext>
            </a:extLst>
          </p:cNvPr>
          <p:cNvCxnSpPr>
            <a:cxnSpLocks/>
            <a:stCxn id="4" idx="2"/>
            <a:endCxn id="48" idx="1"/>
          </p:cNvCxnSpPr>
          <p:nvPr/>
        </p:nvCxnSpPr>
        <p:spPr>
          <a:xfrm rot="16200000" flipH="1">
            <a:off x="5847299" y="1703560"/>
            <a:ext cx="655823" cy="425040"/>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C86C66F1-2428-704F-81F1-A1797DCA7D53}"/>
              </a:ext>
            </a:extLst>
          </p:cNvPr>
          <p:cNvCxnSpPr>
            <a:cxnSpLocks/>
            <a:stCxn id="43" idx="3"/>
            <a:endCxn id="48" idx="1"/>
          </p:cNvCxnSpPr>
          <p:nvPr/>
        </p:nvCxnSpPr>
        <p:spPr>
          <a:xfrm flipV="1">
            <a:off x="4172667" y="2243993"/>
            <a:ext cx="2215062" cy="304483"/>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FE709937-CD26-6F4E-A602-722B4F4CE59A}"/>
              </a:ext>
            </a:extLst>
          </p:cNvPr>
          <p:cNvCxnSpPr>
            <a:cxnSpLocks/>
            <a:stCxn id="23" idx="3"/>
            <a:endCxn id="48" idx="1"/>
          </p:cNvCxnSpPr>
          <p:nvPr/>
        </p:nvCxnSpPr>
        <p:spPr>
          <a:xfrm flipV="1">
            <a:off x="4166367" y="2243993"/>
            <a:ext cx="2221363" cy="877349"/>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EC3DC102-D0DE-CD45-A1DC-819BA520BB4A}"/>
              </a:ext>
            </a:extLst>
          </p:cNvPr>
          <p:cNvCxnSpPr>
            <a:cxnSpLocks/>
            <a:stCxn id="27" idx="3"/>
            <a:endCxn id="48" idx="1"/>
          </p:cNvCxnSpPr>
          <p:nvPr/>
        </p:nvCxnSpPr>
        <p:spPr>
          <a:xfrm flipV="1">
            <a:off x="4172305" y="2243993"/>
            <a:ext cx="2215424" cy="1461735"/>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74934DBF-898A-864E-B7C5-1136E0E7C8EE}"/>
              </a:ext>
            </a:extLst>
          </p:cNvPr>
          <p:cNvCxnSpPr>
            <a:cxnSpLocks/>
            <a:stCxn id="34" idx="3"/>
            <a:endCxn id="48" idx="1"/>
          </p:cNvCxnSpPr>
          <p:nvPr/>
        </p:nvCxnSpPr>
        <p:spPr>
          <a:xfrm flipV="1">
            <a:off x="4161991" y="2243993"/>
            <a:ext cx="2225739" cy="2144313"/>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Elbow Connector 71">
            <a:extLst>
              <a:ext uri="{FF2B5EF4-FFF2-40B4-BE49-F238E27FC236}">
                <a16:creationId xmlns:a16="http://schemas.microsoft.com/office/drawing/2014/main" id="{53A641C8-2991-F64D-9279-7E6478B3C4E6}"/>
              </a:ext>
            </a:extLst>
          </p:cNvPr>
          <p:cNvCxnSpPr>
            <a:cxnSpLocks/>
            <a:stCxn id="48" idx="2"/>
            <a:endCxn id="79" idx="1"/>
          </p:cNvCxnSpPr>
          <p:nvPr/>
        </p:nvCxnSpPr>
        <p:spPr>
          <a:xfrm rot="16200000" flipH="1">
            <a:off x="6314824" y="2794571"/>
            <a:ext cx="1051173" cy="427068"/>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CustomShape 6">
            <a:extLst>
              <a:ext uri="{FF2B5EF4-FFF2-40B4-BE49-F238E27FC236}">
                <a16:creationId xmlns:a16="http://schemas.microsoft.com/office/drawing/2014/main" id="{5EEDDC69-49ED-2444-B7C3-37FF86400EC8}"/>
              </a:ext>
            </a:extLst>
          </p:cNvPr>
          <p:cNvSpPr/>
          <p:nvPr/>
        </p:nvSpPr>
        <p:spPr>
          <a:xfrm>
            <a:off x="5902024" y="3744760"/>
            <a:ext cx="1322648"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i="1" spc="-1" dirty="0">
                <a:solidFill>
                  <a:srgbClr val="000000"/>
                </a:solidFill>
                <a:latin typeface="Arial"/>
                <a:ea typeface="DejaVu Sans"/>
              </a:rPr>
              <a:t>Concrete</a:t>
            </a:r>
            <a:r>
              <a:rPr lang="en-US" sz="1200" spc="-1" dirty="0">
                <a:solidFill>
                  <a:srgbClr val="000000"/>
                </a:solidFill>
                <a:latin typeface="Arial"/>
                <a:ea typeface="DejaVu Sans"/>
              </a:rPr>
              <a:t> spec is</a:t>
            </a:r>
            <a:br>
              <a:rPr lang="en-US" sz="1200" spc="-1" dirty="0">
                <a:solidFill>
                  <a:srgbClr val="000000"/>
                </a:solidFill>
                <a:latin typeface="Arial"/>
                <a:ea typeface="DejaVu Sans"/>
              </a:rPr>
            </a:br>
            <a:r>
              <a:rPr lang="en-US" sz="1200" spc="-1" dirty="0">
                <a:solidFill>
                  <a:srgbClr val="000000"/>
                </a:solidFill>
                <a:latin typeface="Arial"/>
                <a:ea typeface="DejaVu Sans"/>
              </a:rPr>
              <a:t>fully constrained</a:t>
            </a:r>
            <a:endParaRPr lang="en-US" sz="1200" spc="-1" dirty="0">
              <a:latin typeface="Arial"/>
            </a:endParaRPr>
          </a:p>
          <a:p>
            <a:pPr algn="ctr">
              <a:lnSpc>
                <a:spcPct val="100000"/>
              </a:lnSpc>
            </a:pPr>
            <a:r>
              <a:rPr lang="en-US" sz="1200" spc="-1" dirty="0">
                <a:solidFill>
                  <a:srgbClr val="000000"/>
                </a:solidFill>
                <a:latin typeface="Arial"/>
                <a:ea typeface="DejaVu Sans"/>
              </a:rPr>
              <a:t>and can be built.</a:t>
            </a:r>
            <a:endParaRPr lang="en-US" sz="1200" spc="-1" dirty="0">
              <a:latin typeface="Arial"/>
            </a:endParaRPr>
          </a:p>
        </p:txBody>
      </p:sp>
      <p:pic>
        <p:nvPicPr>
          <p:cNvPr id="79" name="Picture 78">
            <a:extLst>
              <a:ext uri="{FF2B5EF4-FFF2-40B4-BE49-F238E27FC236}">
                <a16:creationId xmlns:a16="http://schemas.microsoft.com/office/drawing/2014/main" id="{996A58A9-9508-4745-AC15-9A75684A1927}"/>
              </a:ext>
            </a:extLst>
          </p:cNvPr>
          <p:cNvPicPr>
            <a:picLocks noChangeAspect="1"/>
          </p:cNvPicPr>
          <p:nvPr/>
        </p:nvPicPr>
        <p:blipFill>
          <a:blip r:embed="rId4"/>
          <a:stretch>
            <a:fillRect/>
          </a:stretch>
        </p:blipFill>
        <p:spPr>
          <a:xfrm>
            <a:off x="7053944" y="2536636"/>
            <a:ext cx="1842550" cy="1994112"/>
          </a:xfrm>
          <a:prstGeom prst="rect">
            <a:avLst/>
          </a:prstGeom>
        </p:spPr>
      </p:pic>
      <p:grpSp>
        <p:nvGrpSpPr>
          <p:cNvPr id="6" name="Group 5">
            <a:extLst>
              <a:ext uri="{FF2B5EF4-FFF2-40B4-BE49-F238E27FC236}">
                <a16:creationId xmlns:a16="http://schemas.microsoft.com/office/drawing/2014/main" id="{5461D043-6071-CB49-867D-A2EA1CA07318}"/>
              </a:ext>
            </a:extLst>
          </p:cNvPr>
          <p:cNvGrpSpPr/>
          <p:nvPr/>
        </p:nvGrpSpPr>
        <p:grpSpPr>
          <a:xfrm>
            <a:off x="5843934" y="-272312"/>
            <a:ext cx="2557110" cy="2611211"/>
            <a:chOff x="5843934" y="-272312"/>
            <a:chExt cx="2557110" cy="2611211"/>
          </a:xfrm>
        </p:grpSpPr>
        <p:sp>
          <p:nvSpPr>
            <p:cNvPr id="50" name="TextBox 49">
              <a:extLst>
                <a:ext uri="{FF2B5EF4-FFF2-40B4-BE49-F238E27FC236}">
                  <a16:creationId xmlns:a16="http://schemas.microsoft.com/office/drawing/2014/main" id="{859F2BBA-D867-894A-A1AA-9E0DFCCD9586}"/>
                </a:ext>
              </a:extLst>
            </p:cNvPr>
            <p:cNvSpPr txBox="1"/>
            <p:nvPr/>
          </p:nvSpPr>
          <p:spPr>
            <a:xfrm>
              <a:off x="5843934" y="238152"/>
              <a:ext cx="2557110" cy="646331"/>
            </a:xfrm>
            <a:prstGeom prst="rect">
              <a:avLst/>
            </a:prstGeom>
            <a:noFill/>
          </p:spPr>
          <p:txBody>
            <a:bodyPr wrap="none" rtlCol="0">
              <a:spAutoFit/>
            </a:bodyPr>
            <a:lstStyle/>
            <a:p>
              <a:pPr algn="ctr"/>
              <a:r>
                <a:rPr lang="en-US" b="1" dirty="0"/>
                <a:t>Dependency solving </a:t>
              </a:r>
              <a:br>
                <a:rPr lang="en-US" b="1" dirty="0"/>
              </a:br>
              <a:r>
                <a:rPr lang="en-US" b="1" dirty="0"/>
                <a:t>is NP-hard</a:t>
              </a:r>
            </a:p>
          </p:txBody>
        </p:sp>
        <p:sp>
          <p:nvSpPr>
            <p:cNvPr id="2" name="Arc 1">
              <a:extLst>
                <a:ext uri="{FF2B5EF4-FFF2-40B4-BE49-F238E27FC236}">
                  <a16:creationId xmlns:a16="http://schemas.microsoft.com/office/drawing/2014/main" id="{417E8ACD-4CAC-6041-9E05-AD91DA3A2540}"/>
                </a:ext>
              </a:extLst>
            </p:cNvPr>
            <p:cNvSpPr/>
            <p:nvPr/>
          </p:nvSpPr>
          <p:spPr>
            <a:xfrm rot="3743851">
              <a:off x="6035243" y="415752"/>
              <a:ext cx="2611211" cy="1235084"/>
            </a:xfrm>
            <a:prstGeom prst="arc">
              <a:avLst/>
            </a:prstGeom>
            <a:ln w="28575" cmpd="sng">
              <a:solidFill>
                <a:schemeClr val="accent1">
                  <a:lumMod val="75000"/>
                </a:schemeClr>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591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D9A937-F727-A548-89D0-CFE51FD7801E}"/>
              </a:ext>
            </a:extLst>
          </p:cNvPr>
          <p:cNvSpPr txBox="1"/>
          <p:nvPr/>
        </p:nvSpPr>
        <p:spPr>
          <a:xfrm>
            <a:off x="5893950" y="1465026"/>
            <a:ext cx="2613216" cy="307777"/>
          </a:xfrm>
          <a:prstGeom prst="rect">
            <a:avLst/>
          </a:prstGeom>
          <a:noFill/>
        </p:spPr>
        <p:txBody>
          <a:bodyPr wrap="none" rtlCol="0">
            <a:spAutoFit/>
          </a:bodyPr>
          <a:lstStyle/>
          <a:p>
            <a:r>
              <a:rPr lang="en-US" sz="1400" dirty="0" err="1">
                <a:latin typeface="Monaco" pitchFamily="2" charset="77"/>
              </a:rPr>
              <a:t>cuda</a:t>
            </a:r>
            <a:r>
              <a:rPr lang="en-US" sz="1400" dirty="0"/>
              <a:t> is a variant (build option)</a:t>
            </a:r>
          </a:p>
        </p:txBody>
      </p:sp>
      <p:sp>
        <p:nvSpPr>
          <p:cNvPr id="7" name="TextBox 6">
            <a:extLst>
              <a:ext uri="{FF2B5EF4-FFF2-40B4-BE49-F238E27FC236}">
                <a16:creationId xmlns:a16="http://schemas.microsoft.com/office/drawing/2014/main" id="{633AB784-4C87-9D48-BF7F-B38E99CC6046}"/>
              </a:ext>
            </a:extLst>
          </p:cNvPr>
          <p:cNvSpPr txBox="1"/>
          <p:nvPr/>
        </p:nvSpPr>
        <p:spPr>
          <a:xfrm>
            <a:off x="5910454" y="1931824"/>
            <a:ext cx="2462534" cy="523220"/>
          </a:xfrm>
          <a:prstGeom prst="rect">
            <a:avLst/>
          </a:prstGeom>
          <a:noFill/>
        </p:spPr>
        <p:txBody>
          <a:bodyPr wrap="none" rtlCol="0">
            <a:spAutoFit/>
          </a:bodyPr>
          <a:lstStyle/>
          <a:p>
            <a:r>
              <a:rPr lang="en-US" sz="1400" dirty="0" err="1">
                <a:latin typeface="Monaco" pitchFamily="2" charset="77"/>
              </a:rPr>
              <a:t>cuda_arch</a:t>
            </a:r>
            <a:r>
              <a:rPr lang="en-US" sz="1400" dirty="0">
                <a:latin typeface="Monaco" pitchFamily="2" charset="77"/>
              </a:rPr>
              <a:t> </a:t>
            </a:r>
            <a:r>
              <a:rPr lang="en-US" sz="1400" dirty="0"/>
              <a:t>is only present </a:t>
            </a:r>
            <a:br>
              <a:rPr lang="en-US" sz="1400" dirty="0"/>
            </a:br>
            <a:r>
              <a:rPr lang="en-US" sz="1400" dirty="0"/>
              <a:t>if </a:t>
            </a:r>
            <a:r>
              <a:rPr lang="en-US" sz="1400" dirty="0" err="1"/>
              <a:t>cuda</a:t>
            </a:r>
            <a:r>
              <a:rPr lang="en-US" sz="1400" dirty="0"/>
              <a:t> is enabled</a:t>
            </a:r>
          </a:p>
        </p:txBody>
      </p:sp>
      <p:sp>
        <p:nvSpPr>
          <p:cNvPr id="8" name="TextBox 7">
            <a:extLst>
              <a:ext uri="{FF2B5EF4-FFF2-40B4-BE49-F238E27FC236}">
                <a16:creationId xmlns:a16="http://schemas.microsoft.com/office/drawing/2014/main" id="{7F60101C-1105-6C49-855C-FF56F41787AD}"/>
              </a:ext>
            </a:extLst>
          </p:cNvPr>
          <p:cNvSpPr txBox="1"/>
          <p:nvPr/>
        </p:nvSpPr>
        <p:spPr>
          <a:xfrm>
            <a:off x="5895557" y="2583821"/>
            <a:ext cx="2613216" cy="523220"/>
          </a:xfrm>
          <a:prstGeom prst="rect">
            <a:avLst/>
          </a:prstGeom>
          <a:noFill/>
        </p:spPr>
        <p:txBody>
          <a:bodyPr wrap="none" rtlCol="0">
            <a:spAutoFit/>
          </a:bodyPr>
          <a:lstStyle/>
          <a:p>
            <a:r>
              <a:rPr lang="en-US" sz="1400" dirty="0"/>
              <a:t>dependency on </a:t>
            </a:r>
            <a:r>
              <a:rPr lang="en-US" sz="1400" dirty="0" err="1">
                <a:latin typeface="Monaco" pitchFamily="2" charset="77"/>
              </a:rPr>
              <a:t>cuda</a:t>
            </a:r>
            <a:r>
              <a:rPr lang="en-US" sz="1400" dirty="0"/>
              <a:t>, but only</a:t>
            </a:r>
            <a:br>
              <a:rPr lang="en-US" sz="1400" dirty="0"/>
            </a:br>
            <a:r>
              <a:rPr lang="en-US" sz="1400" dirty="0"/>
              <a:t>if </a:t>
            </a:r>
            <a:r>
              <a:rPr lang="en-US" sz="1400" dirty="0" err="1">
                <a:latin typeface="Monaco" pitchFamily="2" charset="77"/>
              </a:rPr>
              <a:t>cuda</a:t>
            </a:r>
            <a:r>
              <a:rPr lang="en-US" sz="1400" dirty="0"/>
              <a:t> is enabled</a:t>
            </a:r>
          </a:p>
        </p:txBody>
      </p:sp>
      <p:pic>
        <p:nvPicPr>
          <p:cNvPr id="12" name="Picture 11">
            <a:extLst>
              <a:ext uri="{FF2B5EF4-FFF2-40B4-BE49-F238E27FC236}">
                <a16:creationId xmlns:a16="http://schemas.microsoft.com/office/drawing/2014/main" id="{EA6A405E-4611-524F-9C79-50680B792CED}"/>
              </a:ext>
            </a:extLst>
          </p:cNvPr>
          <p:cNvPicPr>
            <a:picLocks noChangeAspect="1"/>
          </p:cNvPicPr>
          <p:nvPr/>
        </p:nvPicPr>
        <p:blipFill>
          <a:blip r:embed="rId2"/>
          <a:stretch>
            <a:fillRect/>
          </a:stretch>
        </p:blipFill>
        <p:spPr>
          <a:xfrm>
            <a:off x="172107" y="1280554"/>
            <a:ext cx="5700380" cy="3100625"/>
          </a:xfrm>
          <a:prstGeom prst="rect">
            <a:avLst/>
          </a:prstGeom>
        </p:spPr>
      </p:pic>
      <p:sp>
        <p:nvSpPr>
          <p:cNvPr id="14" name="Title 13">
            <a:extLst>
              <a:ext uri="{FF2B5EF4-FFF2-40B4-BE49-F238E27FC236}">
                <a16:creationId xmlns:a16="http://schemas.microsoft.com/office/drawing/2014/main" id="{793F09C4-189B-334B-A5E7-83D7EEA4D20F}"/>
              </a:ext>
            </a:extLst>
          </p:cNvPr>
          <p:cNvSpPr>
            <a:spLocks noGrp="1"/>
          </p:cNvSpPr>
          <p:nvPr>
            <p:ph type="title"/>
          </p:nvPr>
        </p:nvSpPr>
        <p:spPr>
          <a:xfrm>
            <a:off x="323536" y="140916"/>
            <a:ext cx="8552330" cy="756578"/>
          </a:xfrm>
        </p:spPr>
        <p:txBody>
          <a:bodyPr/>
          <a:lstStyle/>
          <a:p>
            <a:r>
              <a:rPr lang="en-US" sz="2400" dirty="0"/>
              <a:t>Spack packages use a </a:t>
            </a:r>
            <a:r>
              <a:rPr lang="en-US" sz="2400" i="1" dirty="0"/>
              <a:t>lot</a:t>
            </a:r>
            <a:r>
              <a:rPr lang="en-US" sz="2400" dirty="0"/>
              <a:t> of (declarative) conditional logic</a:t>
            </a:r>
          </a:p>
        </p:txBody>
      </p:sp>
      <p:sp>
        <p:nvSpPr>
          <p:cNvPr id="15" name="TextBox 14">
            <a:extLst>
              <a:ext uri="{FF2B5EF4-FFF2-40B4-BE49-F238E27FC236}">
                <a16:creationId xmlns:a16="http://schemas.microsoft.com/office/drawing/2014/main" id="{C09A77A7-9A4B-FB4B-9A81-83A2C3AE7830}"/>
              </a:ext>
            </a:extLst>
          </p:cNvPr>
          <p:cNvSpPr txBox="1"/>
          <p:nvPr/>
        </p:nvSpPr>
        <p:spPr>
          <a:xfrm>
            <a:off x="5875504" y="3261598"/>
            <a:ext cx="2404826" cy="307777"/>
          </a:xfrm>
          <a:prstGeom prst="rect">
            <a:avLst/>
          </a:prstGeom>
          <a:noFill/>
        </p:spPr>
        <p:txBody>
          <a:bodyPr wrap="none" rtlCol="0">
            <a:spAutoFit/>
          </a:bodyPr>
          <a:lstStyle/>
          <a:p>
            <a:r>
              <a:rPr lang="en-US" sz="1400" dirty="0"/>
              <a:t>constraints on </a:t>
            </a:r>
            <a:r>
              <a:rPr lang="en-US" sz="1400" dirty="0" err="1">
                <a:latin typeface="Monaco" pitchFamily="2" charset="77"/>
                <a:cs typeface="Modak" pitchFamily="2" charset="77"/>
              </a:rPr>
              <a:t>cuda</a:t>
            </a:r>
            <a:r>
              <a:rPr lang="en-US" sz="1400" dirty="0"/>
              <a:t> version</a:t>
            </a:r>
          </a:p>
        </p:txBody>
      </p:sp>
      <p:sp>
        <p:nvSpPr>
          <p:cNvPr id="16" name="TextBox 15">
            <a:extLst>
              <a:ext uri="{FF2B5EF4-FFF2-40B4-BE49-F238E27FC236}">
                <a16:creationId xmlns:a16="http://schemas.microsoft.com/office/drawing/2014/main" id="{97FB4F03-C6A6-034B-8476-ED09D475F49D}"/>
              </a:ext>
            </a:extLst>
          </p:cNvPr>
          <p:cNvSpPr txBox="1"/>
          <p:nvPr/>
        </p:nvSpPr>
        <p:spPr>
          <a:xfrm>
            <a:off x="5896704" y="3805885"/>
            <a:ext cx="2459328" cy="523220"/>
          </a:xfrm>
          <a:prstGeom prst="rect">
            <a:avLst/>
          </a:prstGeom>
          <a:noFill/>
        </p:spPr>
        <p:txBody>
          <a:bodyPr wrap="none" rtlCol="0">
            <a:spAutoFit/>
          </a:bodyPr>
          <a:lstStyle/>
          <a:p>
            <a:r>
              <a:rPr lang="en-US" sz="1400" dirty="0"/>
              <a:t>compiler support for </a:t>
            </a:r>
            <a:r>
              <a:rPr lang="en-US" sz="1400" dirty="0">
                <a:latin typeface="Monaco" pitchFamily="2" charset="77"/>
              </a:rPr>
              <a:t>x86_64</a:t>
            </a:r>
            <a:br>
              <a:rPr lang="en-US" sz="1400" dirty="0"/>
            </a:br>
            <a:r>
              <a:rPr lang="en-US" sz="1400" dirty="0"/>
              <a:t>and </a:t>
            </a:r>
            <a:r>
              <a:rPr lang="en-US" sz="1400" dirty="0">
                <a:latin typeface="Monaco" pitchFamily="2" charset="77"/>
              </a:rPr>
              <a:t>ppc64le</a:t>
            </a:r>
          </a:p>
        </p:txBody>
      </p:sp>
      <p:sp>
        <p:nvSpPr>
          <p:cNvPr id="17" name="TextBox 16">
            <a:extLst>
              <a:ext uri="{FF2B5EF4-FFF2-40B4-BE49-F238E27FC236}">
                <a16:creationId xmlns:a16="http://schemas.microsoft.com/office/drawing/2014/main" id="{94027830-C81F-494D-B65D-6530F05A57E3}"/>
              </a:ext>
            </a:extLst>
          </p:cNvPr>
          <p:cNvSpPr txBox="1"/>
          <p:nvPr/>
        </p:nvSpPr>
        <p:spPr>
          <a:xfrm>
            <a:off x="404777" y="949152"/>
            <a:ext cx="5878532" cy="369332"/>
          </a:xfrm>
          <a:prstGeom prst="rect">
            <a:avLst/>
          </a:prstGeom>
          <a:noFill/>
        </p:spPr>
        <p:txBody>
          <a:bodyPr wrap="none" rtlCol="0">
            <a:spAutoFit/>
          </a:bodyPr>
          <a:lstStyle/>
          <a:p>
            <a:r>
              <a:rPr lang="en-US" b="1" dirty="0" err="1"/>
              <a:t>CudaPackage</a:t>
            </a:r>
            <a:r>
              <a:rPr lang="en-US" b="1" dirty="0"/>
              <a:t>: a mix-in for packages that use CUDA</a:t>
            </a:r>
          </a:p>
        </p:txBody>
      </p:sp>
      <p:sp>
        <p:nvSpPr>
          <p:cNvPr id="10" name="Rectangle 7">
            <a:extLst>
              <a:ext uri="{FF2B5EF4-FFF2-40B4-BE49-F238E27FC236}">
                <a16:creationId xmlns:a16="http://schemas.microsoft.com/office/drawing/2014/main" id="{BE2FBFCC-7968-C24E-814E-8765580AE9A0}"/>
              </a:ext>
            </a:extLst>
          </p:cNvPr>
          <p:cNvSpPr>
            <a:spLocks noChangeArrowheads="1"/>
          </p:cNvSpPr>
          <p:nvPr/>
        </p:nvSpPr>
        <p:spPr bwMode="auto">
          <a:xfrm>
            <a:off x="0" y="4433732"/>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b="1" dirty="0">
                <a:solidFill>
                  <a:schemeClr val="bg1"/>
                </a:solidFill>
                <a:latin typeface="Calibri" panose="020F0502020204030204" pitchFamily="34" charset="0"/>
                <a:cs typeface="Calibri" panose="020F0502020204030204" pitchFamily="34" charset="0"/>
              </a:rPr>
              <a:t>There is a lot of expressive power in the </a:t>
            </a:r>
            <a:r>
              <a:rPr lang="en-US" sz="2000" b="1" dirty="0" err="1">
                <a:solidFill>
                  <a:schemeClr val="bg1"/>
                </a:solidFill>
                <a:latin typeface="Calibri" panose="020F0502020204030204" pitchFamily="34" charset="0"/>
                <a:cs typeface="Calibri" panose="020F0502020204030204" pitchFamily="34" charset="0"/>
              </a:rPr>
              <a:t>Spack</a:t>
            </a:r>
            <a:r>
              <a:rPr lang="en-US" sz="2000" b="1" dirty="0">
                <a:solidFill>
                  <a:schemeClr val="bg1"/>
                </a:solidFill>
                <a:latin typeface="Calibri" panose="020F0502020204030204" pitchFamily="34" charset="0"/>
                <a:cs typeface="Calibri" panose="020F0502020204030204" pitchFamily="34" charset="0"/>
              </a:rPr>
              <a:t> package DSL.</a:t>
            </a:r>
          </a:p>
        </p:txBody>
      </p:sp>
    </p:spTree>
    <p:extLst>
      <p:ext uri="{BB962C8B-B14F-4D97-AF65-F5344CB8AC3E}">
        <p14:creationId xmlns:p14="http://schemas.microsoft.com/office/powerpoint/2010/main" val="345211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5CB0C-61A0-0941-8D85-E9263AD57F9A}"/>
              </a:ext>
            </a:extLst>
          </p:cNvPr>
          <p:cNvSpPr>
            <a:spLocks noGrp="1"/>
          </p:cNvSpPr>
          <p:nvPr>
            <p:ph idx="1"/>
          </p:nvPr>
        </p:nvSpPr>
        <p:spPr>
          <a:xfrm>
            <a:off x="133812" y="1254378"/>
            <a:ext cx="6025518" cy="3458667"/>
          </a:xfrm>
        </p:spPr>
        <p:txBody>
          <a:bodyPr>
            <a:normAutofit fontScale="85000" lnSpcReduction="20000"/>
          </a:bodyPr>
          <a:lstStyle/>
          <a:p>
            <a:r>
              <a:rPr lang="en-US" dirty="0"/>
              <a:t>Was originally a greedy, custom Python algorithm</a:t>
            </a:r>
          </a:p>
          <a:p>
            <a:r>
              <a:rPr lang="en-US" dirty="0"/>
              <a:t>Answer Set Programming is a </a:t>
            </a:r>
            <a:r>
              <a:rPr lang="en-US" i="1" dirty="0"/>
              <a:t>declarative</a:t>
            </a:r>
            <a:r>
              <a:rPr lang="en-US" dirty="0"/>
              <a:t> programming paradigm</a:t>
            </a:r>
          </a:p>
          <a:p>
            <a:pPr lvl="1"/>
            <a:r>
              <a:rPr lang="en-US" dirty="0"/>
              <a:t>Looks like Prolog</a:t>
            </a:r>
          </a:p>
          <a:p>
            <a:pPr lvl="1"/>
            <a:r>
              <a:rPr lang="en-US" dirty="0"/>
              <a:t>Built around modern CDCL SAT solver techniques</a:t>
            </a:r>
          </a:p>
          <a:p>
            <a:pPr lvl="1"/>
            <a:r>
              <a:rPr lang="en-US" dirty="0"/>
              <a:t>Designed for combinatorial search problems</a:t>
            </a:r>
          </a:p>
          <a:p>
            <a:r>
              <a:rPr lang="en-US" dirty="0"/>
              <a:t>ASP program has 2 parts:</a:t>
            </a:r>
          </a:p>
          <a:p>
            <a:pPr marL="685577" lvl="1" indent="-342789">
              <a:buFont typeface="+mj-lt"/>
              <a:buAutoNum type="arabicPeriod"/>
            </a:pPr>
            <a:r>
              <a:rPr lang="en-US" dirty="0"/>
              <a:t>Large list of facts generated from package recipes (problem instance)</a:t>
            </a:r>
          </a:p>
          <a:p>
            <a:pPr lvl="2"/>
            <a:r>
              <a:rPr lang="en-US" dirty="0"/>
              <a:t>60k+ facts is typical – includes dependencies, options, etc.</a:t>
            </a:r>
          </a:p>
          <a:p>
            <a:pPr marL="685577" lvl="1" indent="-342789">
              <a:buFont typeface="+mj-lt"/>
              <a:buAutoNum type="arabicPeriod"/>
            </a:pPr>
            <a:r>
              <a:rPr lang="en-US" dirty="0"/>
              <a:t>Small logic program (~700 lines of ASP code) </a:t>
            </a:r>
          </a:p>
          <a:p>
            <a:r>
              <a:rPr lang="en-US" dirty="0"/>
              <a:t>Algorithm (the part we write) is conceptually simpler:</a:t>
            </a:r>
          </a:p>
          <a:p>
            <a:pPr lvl="1"/>
            <a:r>
              <a:rPr lang="en-US" dirty="0"/>
              <a:t>Generate facts for all possible dependencies</a:t>
            </a:r>
          </a:p>
          <a:p>
            <a:pPr lvl="1"/>
            <a:r>
              <a:rPr lang="en-US" dirty="0"/>
              <a:t>Send facts and our logic program to the solver</a:t>
            </a:r>
          </a:p>
          <a:p>
            <a:pPr lvl="1"/>
            <a:r>
              <a:rPr lang="en-US" dirty="0"/>
              <a:t>Rebuild a DAG from the results</a:t>
            </a:r>
          </a:p>
          <a:p>
            <a:r>
              <a:rPr lang="en-US" dirty="0"/>
              <a:t>We’re using </a:t>
            </a:r>
            <a:r>
              <a:rPr lang="en-US" b="1" dirty="0" err="1"/>
              <a:t>Clingo</a:t>
            </a:r>
            <a:r>
              <a:rPr lang="en-US" dirty="0"/>
              <a:t>, the </a:t>
            </a:r>
            <a:r>
              <a:rPr lang="en-US" dirty="0" err="1"/>
              <a:t>Potassco</a:t>
            </a:r>
            <a:r>
              <a:rPr lang="en-US" dirty="0"/>
              <a:t> grounder/solver package</a:t>
            </a:r>
          </a:p>
          <a:p>
            <a:endParaRPr lang="en-US" dirty="0"/>
          </a:p>
        </p:txBody>
      </p:sp>
      <p:sp>
        <p:nvSpPr>
          <p:cNvPr id="3" name="Title 2">
            <a:extLst>
              <a:ext uri="{FF2B5EF4-FFF2-40B4-BE49-F238E27FC236}">
                <a16:creationId xmlns:a16="http://schemas.microsoft.com/office/drawing/2014/main" id="{E9C34863-D996-4845-BDA2-8C9BE616E747}"/>
              </a:ext>
            </a:extLst>
          </p:cNvPr>
          <p:cNvSpPr>
            <a:spLocks noGrp="1"/>
          </p:cNvSpPr>
          <p:nvPr>
            <p:ph type="title"/>
          </p:nvPr>
        </p:nvSpPr>
        <p:spPr>
          <a:xfrm>
            <a:off x="172597" y="165263"/>
            <a:ext cx="8513132" cy="756381"/>
          </a:xfrm>
        </p:spPr>
        <p:txBody>
          <a:bodyPr/>
          <a:lstStyle/>
          <a:p>
            <a:r>
              <a:rPr lang="en-US" dirty="0"/>
              <a:t>We reimplemented Spack’s concretizer using</a:t>
            </a:r>
            <a:br>
              <a:rPr lang="en-US" dirty="0"/>
            </a:br>
            <a:r>
              <a:rPr lang="en-US" i="1" dirty="0"/>
              <a:t>Answer Set Programming</a:t>
            </a:r>
          </a:p>
        </p:txBody>
      </p:sp>
      <p:pic>
        <p:nvPicPr>
          <p:cNvPr id="5" name="Picture 4">
            <a:extLst>
              <a:ext uri="{FF2B5EF4-FFF2-40B4-BE49-F238E27FC236}">
                <a16:creationId xmlns:a16="http://schemas.microsoft.com/office/drawing/2014/main" id="{FFAEF7D4-AD0F-FC45-B265-4A98C492CD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0833" y="451788"/>
            <a:ext cx="2619356" cy="379103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2565C3-F145-D247-9280-EFDD2DB98D66}"/>
              </a:ext>
            </a:extLst>
          </p:cNvPr>
          <p:cNvSpPr txBox="1"/>
          <p:nvPr/>
        </p:nvSpPr>
        <p:spPr>
          <a:xfrm>
            <a:off x="6451510" y="4209891"/>
            <a:ext cx="2582758" cy="307777"/>
          </a:xfrm>
          <a:prstGeom prst="rect">
            <a:avLst/>
          </a:prstGeom>
          <a:noFill/>
        </p:spPr>
        <p:txBody>
          <a:bodyPr wrap="none" rtlCol="0">
            <a:spAutoFit/>
          </a:bodyPr>
          <a:lstStyle/>
          <a:p>
            <a:r>
              <a:rPr lang="en-US" sz="1400" dirty="0"/>
              <a:t>Some facts for HDF5 package</a:t>
            </a:r>
          </a:p>
        </p:txBody>
      </p:sp>
    </p:spTree>
    <p:extLst>
      <p:ext uri="{BB962C8B-B14F-4D97-AF65-F5344CB8AC3E}">
        <p14:creationId xmlns:p14="http://schemas.microsoft.com/office/powerpoint/2010/main" val="2057232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A85E-2DAF-EE3D-B574-11676CEB85FC}"/>
              </a:ext>
            </a:extLst>
          </p:cNvPr>
          <p:cNvSpPr>
            <a:spLocks noGrp="1"/>
          </p:cNvSpPr>
          <p:nvPr>
            <p:ph type="title"/>
          </p:nvPr>
        </p:nvSpPr>
        <p:spPr/>
        <p:txBody>
          <a:bodyPr/>
          <a:lstStyle/>
          <a:p>
            <a:r>
              <a:rPr lang="en-US" dirty="0" err="1"/>
              <a:t>Spack’s</a:t>
            </a:r>
            <a:r>
              <a:rPr lang="en-US" dirty="0"/>
              <a:t> </a:t>
            </a:r>
            <a:r>
              <a:rPr lang="en-US" dirty="0" err="1"/>
              <a:t>concretizer</a:t>
            </a:r>
            <a:r>
              <a:rPr lang="en-US" dirty="0"/>
              <a:t> is implemented using</a:t>
            </a:r>
            <a:br>
              <a:rPr lang="en-US" dirty="0"/>
            </a:br>
            <a:r>
              <a:rPr lang="en-US" dirty="0"/>
              <a:t>Answer Set Programming (ASP)</a:t>
            </a:r>
          </a:p>
        </p:txBody>
      </p:sp>
      <p:sp>
        <p:nvSpPr>
          <p:cNvPr id="4" name="TextBox 3">
            <a:extLst>
              <a:ext uri="{FF2B5EF4-FFF2-40B4-BE49-F238E27FC236}">
                <a16:creationId xmlns:a16="http://schemas.microsoft.com/office/drawing/2014/main" id="{353DBA7D-5765-0DA0-8003-0D7BD03D64ED}"/>
              </a:ext>
            </a:extLst>
          </p:cNvPr>
          <p:cNvSpPr txBox="1"/>
          <p:nvPr/>
        </p:nvSpPr>
        <p:spPr>
          <a:xfrm>
            <a:off x="368877" y="3724985"/>
            <a:ext cx="8515351" cy="300082"/>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350" b="1" dirty="0">
                <a:solidFill>
                  <a:srgbClr val="00B050"/>
                </a:solidFill>
                <a:latin typeface="Monaco" pitchFamily="2" charset="77"/>
              </a:rPr>
              <a:t>node(</a:t>
            </a:r>
            <a:r>
              <a:rPr lang="en-US" sz="1350" b="1" dirty="0">
                <a:solidFill>
                  <a:schemeClr val="accent2">
                    <a:lumMod val="75000"/>
                  </a:schemeClr>
                </a:solidFill>
                <a:latin typeface="Monaco" pitchFamily="2" charset="77"/>
              </a:rPr>
              <a:t>Dependency</a:t>
            </a:r>
            <a:r>
              <a:rPr lang="en-US" sz="1350" b="1" dirty="0">
                <a:solidFill>
                  <a:srgbClr val="00B050"/>
                </a:solidFill>
                <a:latin typeface="Monaco" pitchFamily="2" charset="77"/>
              </a:rPr>
              <a:t>) </a:t>
            </a:r>
            <a:r>
              <a:rPr lang="en-US" sz="1350" b="1" dirty="0">
                <a:latin typeface="Monaco" pitchFamily="2" charset="77"/>
              </a:rPr>
              <a:t>:- </a:t>
            </a:r>
            <a:r>
              <a:rPr lang="en-US" sz="1350" b="1" dirty="0">
                <a:solidFill>
                  <a:srgbClr val="0070C0"/>
                </a:solidFill>
                <a:latin typeface="Monaco" pitchFamily="2" charset="77"/>
              </a:rPr>
              <a:t>node(</a:t>
            </a:r>
            <a:r>
              <a:rPr lang="en-US" sz="1350" b="1" dirty="0">
                <a:solidFill>
                  <a:schemeClr val="accent2">
                    <a:lumMod val="75000"/>
                  </a:schemeClr>
                </a:solidFill>
                <a:latin typeface="Monaco" pitchFamily="2" charset="77"/>
              </a:rPr>
              <a:t>Package</a:t>
            </a:r>
            <a:r>
              <a:rPr lang="en-US" sz="1350" b="1" dirty="0">
                <a:solidFill>
                  <a:srgbClr val="0070C0"/>
                </a:solidFill>
                <a:latin typeface="Monaco" pitchFamily="2" charset="77"/>
              </a:rPr>
              <a:t>)</a:t>
            </a:r>
            <a:r>
              <a:rPr lang="en-US" sz="1350" b="1" dirty="0">
                <a:solidFill>
                  <a:schemeClr val="accent6">
                    <a:lumMod val="75000"/>
                  </a:schemeClr>
                </a:solidFill>
                <a:latin typeface="Monaco" pitchFamily="2" charset="77"/>
              </a:rPr>
              <a:t>,</a:t>
            </a:r>
            <a:r>
              <a:rPr lang="en-US" sz="1350" b="1" dirty="0">
                <a:solidFill>
                  <a:srgbClr val="0070C0"/>
                </a:solidFill>
                <a:latin typeface="Monaco" pitchFamily="2" charset="77"/>
              </a:rPr>
              <a:t> </a:t>
            </a:r>
            <a:r>
              <a:rPr lang="en-US" sz="1350" b="1" dirty="0" err="1">
                <a:solidFill>
                  <a:srgbClr val="0070C0"/>
                </a:solidFill>
                <a:latin typeface="Monaco" pitchFamily="2" charset="77"/>
              </a:rPr>
              <a:t>depends_on</a:t>
            </a:r>
            <a:r>
              <a:rPr lang="en-US" sz="1350" b="1" dirty="0">
                <a:solidFill>
                  <a:srgbClr val="0070C0"/>
                </a:solidFill>
                <a:latin typeface="Monaco" pitchFamily="2" charset="77"/>
              </a:rPr>
              <a:t>(</a:t>
            </a:r>
            <a:r>
              <a:rPr lang="en-US" sz="1350" b="1" dirty="0">
                <a:solidFill>
                  <a:schemeClr val="accent2">
                    <a:lumMod val="75000"/>
                  </a:schemeClr>
                </a:solidFill>
                <a:latin typeface="Monaco" pitchFamily="2" charset="77"/>
              </a:rPr>
              <a:t>Package</a:t>
            </a:r>
            <a:r>
              <a:rPr lang="en-US" sz="1350" b="1" dirty="0">
                <a:solidFill>
                  <a:srgbClr val="0070C0"/>
                </a:solidFill>
                <a:latin typeface="Monaco" pitchFamily="2" charset="77"/>
              </a:rPr>
              <a:t>, </a:t>
            </a:r>
            <a:r>
              <a:rPr lang="en-US" sz="1350" b="1" dirty="0">
                <a:solidFill>
                  <a:schemeClr val="accent2">
                    <a:lumMod val="75000"/>
                  </a:schemeClr>
                </a:solidFill>
                <a:latin typeface="Monaco" pitchFamily="2" charset="77"/>
              </a:rPr>
              <a:t>Dependency</a:t>
            </a:r>
            <a:r>
              <a:rPr lang="en-US" sz="1350" b="1" dirty="0">
                <a:solidFill>
                  <a:srgbClr val="0070C0"/>
                </a:solidFill>
                <a:latin typeface="Monaco" pitchFamily="2" charset="77"/>
              </a:rPr>
              <a:t>).</a:t>
            </a:r>
            <a:endParaRPr lang="en-US" sz="1350" b="1" dirty="0">
              <a:latin typeface="Monaco" pitchFamily="2" charset="77"/>
            </a:endParaRPr>
          </a:p>
        </p:txBody>
      </p:sp>
      <p:sp>
        <p:nvSpPr>
          <p:cNvPr id="5" name="TextBox 4">
            <a:extLst>
              <a:ext uri="{FF2B5EF4-FFF2-40B4-BE49-F238E27FC236}">
                <a16:creationId xmlns:a16="http://schemas.microsoft.com/office/drawing/2014/main" id="{123328AB-FC89-090F-FCA3-C60B4A292EF5}"/>
              </a:ext>
            </a:extLst>
          </p:cNvPr>
          <p:cNvSpPr txBox="1"/>
          <p:nvPr/>
        </p:nvSpPr>
        <p:spPr>
          <a:xfrm>
            <a:off x="368878" y="4290037"/>
            <a:ext cx="1620239" cy="300082"/>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350" b="1" dirty="0">
                <a:latin typeface="Monaco" pitchFamily="2" charset="77"/>
              </a:rPr>
              <a:t>node("</a:t>
            </a:r>
            <a:r>
              <a:rPr lang="en-US" sz="1350" b="1" dirty="0" err="1">
                <a:latin typeface="Monaco" pitchFamily="2" charset="77"/>
              </a:rPr>
              <a:t>mpi</a:t>
            </a:r>
            <a:r>
              <a:rPr lang="en-US" sz="1350" b="1" dirty="0">
                <a:latin typeface="Monaco" pitchFamily="2" charset="77"/>
              </a:rPr>
              <a:t>")</a:t>
            </a:r>
          </a:p>
        </p:txBody>
      </p:sp>
      <p:sp>
        <p:nvSpPr>
          <p:cNvPr id="6" name="TextBox 5">
            <a:extLst>
              <a:ext uri="{FF2B5EF4-FFF2-40B4-BE49-F238E27FC236}">
                <a16:creationId xmlns:a16="http://schemas.microsoft.com/office/drawing/2014/main" id="{6A927337-42FD-B3EC-1005-AA85A5F90CAA}"/>
              </a:ext>
            </a:extLst>
          </p:cNvPr>
          <p:cNvSpPr txBox="1"/>
          <p:nvPr/>
        </p:nvSpPr>
        <p:spPr>
          <a:xfrm>
            <a:off x="3421162" y="4187876"/>
            <a:ext cx="4425043" cy="507831"/>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350" b="1" dirty="0">
                <a:latin typeface="Monaco" pitchFamily="2" charset="77"/>
              </a:rPr>
              <a:t>node("hdf5").</a:t>
            </a:r>
            <a:br>
              <a:rPr lang="en-US" sz="1350" b="1" dirty="0">
                <a:latin typeface="Monaco" pitchFamily="2" charset="77"/>
              </a:rPr>
            </a:br>
            <a:r>
              <a:rPr lang="en-US" sz="1350" b="1" dirty="0" err="1">
                <a:latin typeface="Monaco" pitchFamily="2" charset="77"/>
              </a:rPr>
              <a:t>depends_on</a:t>
            </a:r>
            <a:r>
              <a:rPr lang="en-US" sz="1350" b="1" dirty="0">
                <a:latin typeface="Monaco" pitchFamily="2" charset="77"/>
              </a:rPr>
              <a:t>("hdf5", "</a:t>
            </a:r>
            <a:r>
              <a:rPr lang="en-US" sz="1350" b="1" dirty="0" err="1">
                <a:latin typeface="Monaco" pitchFamily="2" charset="77"/>
              </a:rPr>
              <a:t>mpi</a:t>
            </a:r>
            <a:r>
              <a:rPr lang="en-US" sz="1350" b="1" dirty="0">
                <a:latin typeface="Monaco" pitchFamily="2" charset="77"/>
              </a:rPr>
              <a:t>").</a:t>
            </a:r>
          </a:p>
        </p:txBody>
      </p:sp>
      <p:sp>
        <p:nvSpPr>
          <p:cNvPr id="7" name="Right Arrow 6">
            <a:extLst>
              <a:ext uri="{FF2B5EF4-FFF2-40B4-BE49-F238E27FC236}">
                <a16:creationId xmlns:a16="http://schemas.microsoft.com/office/drawing/2014/main" id="{8EA22322-7E7D-BBE9-4F4D-2209F12F3605}"/>
              </a:ext>
            </a:extLst>
          </p:cNvPr>
          <p:cNvSpPr/>
          <p:nvPr/>
        </p:nvSpPr>
        <p:spPr bwMode="auto">
          <a:xfrm flipH="1">
            <a:off x="2248890" y="4289295"/>
            <a:ext cx="914400" cy="29391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dirty="0">
              <a:solidFill>
                <a:srgbClr val="000000"/>
              </a:solidFill>
            </a:endParaRPr>
          </a:p>
        </p:txBody>
      </p:sp>
      <p:sp>
        <p:nvSpPr>
          <p:cNvPr id="8" name="TextBox 7">
            <a:extLst>
              <a:ext uri="{FF2B5EF4-FFF2-40B4-BE49-F238E27FC236}">
                <a16:creationId xmlns:a16="http://schemas.microsoft.com/office/drawing/2014/main" id="{FCF3E054-D2A4-1265-198D-545EFC4A928B}"/>
              </a:ext>
            </a:extLst>
          </p:cNvPr>
          <p:cNvSpPr txBox="1"/>
          <p:nvPr/>
        </p:nvSpPr>
        <p:spPr>
          <a:xfrm>
            <a:off x="1367163" y="2078490"/>
            <a:ext cx="4942223" cy="923330"/>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350" b="1" dirty="0">
                <a:solidFill>
                  <a:schemeClr val="tx2"/>
                </a:solidFill>
                <a:latin typeface="Monaco" pitchFamily="2" charset="77"/>
              </a:rPr>
              <a:t>node("</a:t>
            </a:r>
            <a:r>
              <a:rPr lang="en-US" sz="1350" b="1" dirty="0" err="1">
                <a:solidFill>
                  <a:schemeClr val="tx2"/>
                </a:solidFill>
                <a:latin typeface="Monaco" pitchFamily="2" charset="77"/>
              </a:rPr>
              <a:t>lammps</a:t>
            </a:r>
            <a:r>
              <a:rPr lang="en-US" sz="1350" b="1" dirty="0">
                <a:solidFill>
                  <a:schemeClr val="tx2"/>
                </a:solidFill>
                <a:latin typeface="Monaco" pitchFamily="2" charset="77"/>
              </a:rPr>
              <a:t>").</a:t>
            </a:r>
            <a:endParaRPr lang="en-US" sz="1350" b="1" dirty="0">
              <a:latin typeface="Monaco" pitchFamily="2" charset="77"/>
            </a:endParaRPr>
          </a:p>
          <a:p>
            <a:r>
              <a:rPr lang="en-US" sz="1350" b="1" dirty="0">
                <a:solidFill>
                  <a:schemeClr val="accent3">
                    <a:lumMod val="75000"/>
                  </a:schemeClr>
                </a:solidFill>
                <a:latin typeface="Monaco" pitchFamily="2" charset="77"/>
              </a:rPr>
              <a:t>node("</a:t>
            </a:r>
            <a:r>
              <a:rPr lang="en-US" sz="1350" b="1" dirty="0" err="1">
                <a:solidFill>
                  <a:schemeClr val="accent3">
                    <a:lumMod val="75000"/>
                  </a:schemeClr>
                </a:solidFill>
                <a:latin typeface="Monaco" pitchFamily="2" charset="77"/>
              </a:rPr>
              <a:t>cuda</a:t>
            </a:r>
            <a:r>
              <a:rPr lang="en-US" sz="1350" b="1" dirty="0">
                <a:solidFill>
                  <a:schemeClr val="accent3">
                    <a:lumMod val="75000"/>
                  </a:schemeClr>
                </a:solidFill>
                <a:latin typeface="Monaco" pitchFamily="2" charset="77"/>
              </a:rPr>
              <a:t>").</a:t>
            </a:r>
            <a:endParaRPr lang="en-US" sz="1350" b="1" dirty="0">
              <a:latin typeface="Monaco" pitchFamily="2" charset="77"/>
            </a:endParaRPr>
          </a:p>
          <a:p>
            <a:r>
              <a:rPr lang="en-US" sz="1350" b="1" dirty="0" err="1">
                <a:solidFill>
                  <a:schemeClr val="accent6">
                    <a:lumMod val="75000"/>
                  </a:schemeClr>
                </a:solidFill>
                <a:latin typeface="Monaco" pitchFamily="2" charset="77"/>
              </a:rPr>
              <a:t>variant_value</a:t>
            </a:r>
            <a:r>
              <a:rPr lang="en-US" sz="1350" b="1" dirty="0">
                <a:solidFill>
                  <a:schemeClr val="accent6">
                    <a:lumMod val="75000"/>
                  </a:schemeClr>
                </a:solidFill>
                <a:latin typeface="Monaco" pitchFamily="2" charset="77"/>
              </a:rPr>
              <a:t>("</a:t>
            </a:r>
            <a:r>
              <a:rPr lang="en-US" sz="1350" b="1" dirty="0" err="1">
                <a:solidFill>
                  <a:schemeClr val="accent6">
                    <a:lumMod val="75000"/>
                  </a:schemeClr>
                </a:solidFill>
                <a:latin typeface="Monaco" pitchFamily="2" charset="77"/>
              </a:rPr>
              <a:t>lammps</a:t>
            </a:r>
            <a:r>
              <a:rPr lang="en-US" sz="1350" b="1" dirty="0">
                <a:solidFill>
                  <a:schemeClr val="accent6">
                    <a:lumMod val="75000"/>
                  </a:schemeClr>
                </a:solidFill>
                <a:latin typeface="Monaco" pitchFamily="2" charset="77"/>
              </a:rPr>
              <a:t>", "</a:t>
            </a:r>
            <a:r>
              <a:rPr lang="en-US" sz="1350" b="1" dirty="0" err="1">
                <a:solidFill>
                  <a:schemeClr val="accent6">
                    <a:lumMod val="75000"/>
                  </a:schemeClr>
                </a:solidFill>
                <a:latin typeface="Monaco" pitchFamily="2" charset="77"/>
              </a:rPr>
              <a:t>cuda</a:t>
            </a:r>
            <a:r>
              <a:rPr lang="en-US" sz="1350" b="1" dirty="0">
                <a:solidFill>
                  <a:schemeClr val="accent6">
                    <a:lumMod val="75000"/>
                  </a:schemeClr>
                </a:solidFill>
                <a:latin typeface="Monaco" pitchFamily="2" charset="77"/>
              </a:rPr>
              <a:t>", "True").</a:t>
            </a:r>
            <a:endParaRPr lang="en-US" sz="1350" b="1" dirty="0">
              <a:latin typeface="Monaco" pitchFamily="2" charset="77"/>
            </a:endParaRPr>
          </a:p>
          <a:p>
            <a:r>
              <a:rPr lang="en-US" sz="1350" b="1" dirty="0" err="1">
                <a:solidFill>
                  <a:schemeClr val="accent2"/>
                </a:solidFill>
                <a:latin typeface="Monaco" pitchFamily="2" charset="77"/>
              </a:rPr>
              <a:t>depends_on</a:t>
            </a:r>
            <a:r>
              <a:rPr lang="en-US" sz="1350" b="1" dirty="0">
                <a:solidFill>
                  <a:schemeClr val="accent2"/>
                </a:solidFill>
                <a:latin typeface="Monaco" pitchFamily="2" charset="77"/>
              </a:rPr>
              <a:t>("</a:t>
            </a:r>
            <a:r>
              <a:rPr lang="en-US" sz="1350" b="1" dirty="0" err="1">
                <a:solidFill>
                  <a:schemeClr val="accent2"/>
                </a:solidFill>
                <a:latin typeface="Monaco" pitchFamily="2" charset="77"/>
              </a:rPr>
              <a:t>lammps</a:t>
            </a:r>
            <a:r>
              <a:rPr lang="en-US" sz="1350" b="1" dirty="0">
                <a:solidFill>
                  <a:schemeClr val="accent2"/>
                </a:solidFill>
                <a:latin typeface="Monaco" pitchFamily="2" charset="77"/>
              </a:rPr>
              <a:t>", "</a:t>
            </a:r>
            <a:r>
              <a:rPr lang="en-US" sz="1350" b="1" dirty="0" err="1">
                <a:solidFill>
                  <a:schemeClr val="accent2"/>
                </a:solidFill>
                <a:latin typeface="Monaco" pitchFamily="2" charset="77"/>
              </a:rPr>
              <a:t>cuda</a:t>
            </a:r>
            <a:r>
              <a:rPr lang="en-US" sz="1350" b="1" dirty="0">
                <a:solidFill>
                  <a:schemeClr val="accent2"/>
                </a:solidFill>
                <a:latin typeface="Monaco" pitchFamily="2" charset="77"/>
              </a:rPr>
              <a:t>").</a:t>
            </a:r>
          </a:p>
        </p:txBody>
      </p:sp>
      <p:sp>
        <p:nvSpPr>
          <p:cNvPr id="9" name="Rounded Rectangle 8">
            <a:extLst>
              <a:ext uri="{FF2B5EF4-FFF2-40B4-BE49-F238E27FC236}">
                <a16:creationId xmlns:a16="http://schemas.microsoft.com/office/drawing/2014/main" id="{5AA02088-1470-E112-77D3-ADCF1004545E}"/>
              </a:ext>
            </a:extLst>
          </p:cNvPr>
          <p:cNvSpPr/>
          <p:nvPr/>
        </p:nvSpPr>
        <p:spPr bwMode="auto">
          <a:xfrm>
            <a:off x="6568810" y="1957552"/>
            <a:ext cx="1323912" cy="403552"/>
          </a:xfrm>
          <a:prstGeom prst="roundRect">
            <a:avLst/>
          </a:prstGeom>
          <a:solidFill>
            <a:schemeClr val="bg1"/>
          </a:solidFill>
          <a:ln w="57150">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spcBef>
                <a:spcPct val="0"/>
              </a:spcBef>
            </a:pPr>
            <a:r>
              <a:rPr lang="en-US" sz="1500" b="1" dirty="0">
                <a:solidFill>
                  <a:schemeClr val="tx2"/>
                </a:solidFill>
              </a:rPr>
              <a:t> </a:t>
            </a:r>
            <a:r>
              <a:rPr lang="en-US" sz="1500" b="1" dirty="0" err="1">
                <a:solidFill>
                  <a:schemeClr val="tx2"/>
                </a:solidFill>
              </a:rPr>
              <a:t>lammps</a:t>
            </a:r>
            <a:endParaRPr lang="en-US" sz="1500" b="1" dirty="0">
              <a:solidFill>
                <a:schemeClr val="accent6">
                  <a:lumMod val="75000"/>
                </a:schemeClr>
              </a:solidFill>
            </a:endParaRPr>
          </a:p>
        </p:txBody>
      </p:sp>
      <p:cxnSp>
        <p:nvCxnSpPr>
          <p:cNvPr id="10" name="Straight Arrow Connector 9">
            <a:extLst>
              <a:ext uri="{FF2B5EF4-FFF2-40B4-BE49-F238E27FC236}">
                <a16:creationId xmlns:a16="http://schemas.microsoft.com/office/drawing/2014/main" id="{BBAC71C0-23D8-87E4-9DBF-D7F69D4EE6FB}"/>
              </a:ext>
            </a:extLst>
          </p:cNvPr>
          <p:cNvCxnSpPr>
            <a:cxnSpLocks/>
            <a:stCxn id="9" idx="2"/>
            <a:endCxn id="11" idx="0"/>
          </p:cNvCxnSpPr>
          <p:nvPr/>
        </p:nvCxnSpPr>
        <p:spPr>
          <a:xfrm flipH="1">
            <a:off x="7227824" y="2361104"/>
            <a:ext cx="2942" cy="379874"/>
          </a:xfrm>
          <a:prstGeom prst="straightConnector1">
            <a:avLst/>
          </a:prstGeom>
          <a:ln w="57150" cmpd="sng">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349D22EB-3B60-D59B-C77D-F966AE9FA1E5}"/>
              </a:ext>
            </a:extLst>
          </p:cNvPr>
          <p:cNvSpPr/>
          <p:nvPr/>
        </p:nvSpPr>
        <p:spPr bwMode="auto">
          <a:xfrm>
            <a:off x="6568810" y="2740978"/>
            <a:ext cx="1318028" cy="403552"/>
          </a:xfrm>
          <a:prstGeom prst="roundRect">
            <a:avLst/>
          </a:prstGeom>
          <a:solidFill>
            <a:schemeClr val="bg1"/>
          </a:solidFill>
          <a:ln w="57150">
            <a:solidFill>
              <a:schemeClr val="accent3">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b="1" dirty="0" err="1">
                <a:solidFill>
                  <a:schemeClr val="accent3">
                    <a:lumMod val="75000"/>
                  </a:schemeClr>
                </a:solidFill>
              </a:rPr>
              <a:t>cuda</a:t>
            </a:r>
            <a:endParaRPr lang="en-US" sz="1350" b="1" dirty="0">
              <a:solidFill>
                <a:schemeClr val="accent3">
                  <a:lumMod val="75000"/>
                </a:schemeClr>
              </a:solidFill>
            </a:endParaRPr>
          </a:p>
        </p:txBody>
      </p:sp>
      <p:sp>
        <p:nvSpPr>
          <p:cNvPr id="12" name="TextBox 11">
            <a:extLst>
              <a:ext uri="{FF2B5EF4-FFF2-40B4-BE49-F238E27FC236}">
                <a16:creationId xmlns:a16="http://schemas.microsoft.com/office/drawing/2014/main" id="{D6C3BEE2-78A2-BC43-49BB-31004D82202B}"/>
              </a:ext>
            </a:extLst>
          </p:cNvPr>
          <p:cNvSpPr txBox="1"/>
          <p:nvPr/>
        </p:nvSpPr>
        <p:spPr>
          <a:xfrm>
            <a:off x="7296173" y="2015331"/>
            <a:ext cx="730046" cy="553998"/>
          </a:xfrm>
          <a:prstGeom prst="rect">
            <a:avLst/>
          </a:prstGeom>
          <a:noFill/>
        </p:spPr>
        <p:txBody>
          <a:bodyPr wrap="square">
            <a:spAutoFit/>
          </a:bodyPr>
          <a:lstStyle/>
          <a:p>
            <a:r>
              <a:rPr lang="en-US" sz="1500" b="1" dirty="0">
                <a:solidFill>
                  <a:schemeClr val="accent6">
                    <a:lumMod val="75000"/>
                  </a:schemeClr>
                </a:solidFill>
              </a:rPr>
              <a:t>+</a:t>
            </a:r>
            <a:r>
              <a:rPr lang="en-US" sz="1500" b="1" dirty="0" err="1">
                <a:solidFill>
                  <a:schemeClr val="accent6">
                    <a:lumMod val="75000"/>
                  </a:schemeClr>
                </a:solidFill>
              </a:rPr>
              <a:t>cuda</a:t>
            </a:r>
            <a:endParaRPr lang="en-US" sz="1500" b="1" dirty="0"/>
          </a:p>
        </p:txBody>
      </p:sp>
      <p:sp>
        <p:nvSpPr>
          <p:cNvPr id="15" name="TextBox 14">
            <a:extLst>
              <a:ext uri="{FF2B5EF4-FFF2-40B4-BE49-F238E27FC236}">
                <a16:creationId xmlns:a16="http://schemas.microsoft.com/office/drawing/2014/main" id="{B372177B-4695-E813-C7CC-74541FD87EC1}"/>
              </a:ext>
            </a:extLst>
          </p:cNvPr>
          <p:cNvSpPr txBox="1"/>
          <p:nvPr/>
        </p:nvSpPr>
        <p:spPr>
          <a:xfrm>
            <a:off x="271377" y="1650837"/>
            <a:ext cx="2891914" cy="369332"/>
          </a:xfrm>
          <a:prstGeom prst="rect">
            <a:avLst/>
          </a:prstGeom>
          <a:noFill/>
        </p:spPr>
        <p:txBody>
          <a:bodyPr wrap="square" rtlCol="0">
            <a:spAutoFit/>
          </a:bodyPr>
          <a:lstStyle/>
          <a:p>
            <a:r>
              <a:rPr lang="en-US" dirty="0">
                <a:solidFill>
                  <a:schemeClr val="accent1"/>
                </a:solidFill>
              </a:rPr>
              <a:t>Facts describe the graph</a:t>
            </a:r>
          </a:p>
        </p:txBody>
      </p:sp>
      <p:sp>
        <p:nvSpPr>
          <p:cNvPr id="16" name="TextBox 15">
            <a:extLst>
              <a:ext uri="{FF2B5EF4-FFF2-40B4-BE49-F238E27FC236}">
                <a16:creationId xmlns:a16="http://schemas.microsoft.com/office/drawing/2014/main" id="{C1735A73-D995-2240-3B4A-FEB14C0B2C24}"/>
              </a:ext>
            </a:extLst>
          </p:cNvPr>
          <p:cNvSpPr txBox="1"/>
          <p:nvPr/>
        </p:nvSpPr>
        <p:spPr>
          <a:xfrm>
            <a:off x="256742" y="3297332"/>
            <a:ext cx="8084264" cy="369332"/>
          </a:xfrm>
          <a:prstGeom prst="rect">
            <a:avLst/>
          </a:prstGeom>
          <a:noFill/>
        </p:spPr>
        <p:txBody>
          <a:bodyPr wrap="none" rtlCol="0">
            <a:spAutoFit/>
          </a:bodyPr>
          <a:lstStyle/>
          <a:p>
            <a:r>
              <a:rPr lang="en-US" dirty="0">
                <a:solidFill>
                  <a:schemeClr val="accent1"/>
                </a:solidFill>
              </a:rPr>
              <a:t>First-order rules (with variables) describe how to resolve nodes and metadata</a:t>
            </a:r>
          </a:p>
        </p:txBody>
      </p:sp>
      <p:sp>
        <p:nvSpPr>
          <p:cNvPr id="3" name="Content Placeholder 2">
            <a:extLst>
              <a:ext uri="{FF2B5EF4-FFF2-40B4-BE49-F238E27FC236}">
                <a16:creationId xmlns:a16="http://schemas.microsoft.com/office/drawing/2014/main" id="{570018B8-9B23-57B4-A8EF-38E5B0DCBFA8}"/>
              </a:ext>
            </a:extLst>
          </p:cNvPr>
          <p:cNvSpPr>
            <a:spLocks noGrp="1"/>
          </p:cNvSpPr>
          <p:nvPr>
            <p:ph idx="1"/>
          </p:nvPr>
        </p:nvSpPr>
        <p:spPr>
          <a:xfrm>
            <a:off x="271376" y="1044708"/>
            <a:ext cx="8229600" cy="643607"/>
          </a:xfrm>
        </p:spPr>
        <p:txBody>
          <a:bodyPr>
            <a:normAutofit/>
          </a:bodyPr>
          <a:lstStyle/>
          <a:p>
            <a:pPr marL="42863" indent="0">
              <a:buNone/>
            </a:pPr>
            <a:r>
              <a:rPr lang="en-US" dirty="0">
                <a:solidFill>
                  <a:schemeClr val="accent1"/>
                </a:solidFill>
              </a:rPr>
              <a:t>ASP looks like Prolog but is converted to SAT with optimization</a:t>
            </a:r>
            <a:endParaRPr lang="en-US" dirty="0"/>
          </a:p>
        </p:txBody>
      </p:sp>
      <p:sp>
        <p:nvSpPr>
          <p:cNvPr id="14" name="TextBox 13">
            <a:extLst>
              <a:ext uri="{FF2B5EF4-FFF2-40B4-BE49-F238E27FC236}">
                <a16:creationId xmlns:a16="http://schemas.microsoft.com/office/drawing/2014/main" id="{A11441C5-02C2-8293-CF0B-6E5F60617E5C}"/>
              </a:ext>
            </a:extLst>
          </p:cNvPr>
          <p:cNvSpPr txBox="1"/>
          <p:nvPr/>
        </p:nvSpPr>
        <p:spPr>
          <a:xfrm>
            <a:off x="8000502" y="4186162"/>
            <a:ext cx="827471" cy="553998"/>
          </a:xfrm>
          <a:prstGeom prst="rect">
            <a:avLst/>
          </a:prstGeom>
          <a:noFill/>
        </p:spPr>
        <p:txBody>
          <a:bodyPr wrap="none" rtlCol="0">
            <a:spAutoFit/>
          </a:bodyPr>
          <a:lstStyle/>
          <a:p>
            <a:r>
              <a:rPr lang="en-US" sz="1500" i="1" dirty="0">
                <a:solidFill>
                  <a:schemeClr val="accent1"/>
                </a:solidFill>
              </a:rPr>
              <a:t>Ground</a:t>
            </a:r>
            <a:br>
              <a:rPr lang="en-US" sz="1500" dirty="0">
                <a:solidFill>
                  <a:schemeClr val="accent1"/>
                </a:solidFill>
              </a:rPr>
            </a:br>
            <a:r>
              <a:rPr lang="en-US" sz="1500" dirty="0">
                <a:solidFill>
                  <a:schemeClr val="accent1"/>
                </a:solidFill>
              </a:rPr>
              <a:t>Rule</a:t>
            </a:r>
            <a:endParaRPr lang="en-US" sz="1500" dirty="0"/>
          </a:p>
        </p:txBody>
      </p:sp>
    </p:spTree>
    <p:extLst>
      <p:ext uri="{BB962C8B-B14F-4D97-AF65-F5344CB8AC3E}">
        <p14:creationId xmlns:p14="http://schemas.microsoft.com/office/powerpoint/2010/main" val="19313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9AA5EE0-16AC-2643-ACF8-2BDF3FAE8F2C}"/>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1930" y="-2292"/>
            <a:ext cx="9148073" cy="5145791"/>
          </a:xfrm>
          <a:prstGeom prst="rect">
            <a:avLst/>
          </a:prstGeom>
        </p:spPr>
      </p:pic>
      <p:sp>
        <p:nvSpPr>
          <p:cNvPr id="23" name="Title 1">
            <a:extLst>
              <a:ext uri="{FF2B5EF4-FFF2-40B4-BE49-F238E27FC236}">
                <a16:creationId xmlns:a16="http://schemas.microsoft.com/office/drawing/2014/main" id="{BCFCF8A4-8731-AF4D-94C4-1E08F99D3384}"/>
              </a:ext>
            </a:extLst>
          </p:cNvPr>
          <p:cNvSpPr txBox="1">
            <a:spLocks/>
          </p:cNvSpPr>
          <p:nvPr/>
        </p:nvSpPr>
        <p:spPr>
          <a:xfrm>
            <a:off x="189695" y="-27808"/>
            <a:ext cx="8740625" cy="754380"/>
          </a:xfrm>
          <a:prstGeom prst="rect">
            <a:avLst/>
          </a:prstGeom>
          <a:effectLst/>
        </p:spPr>
        <p:txBody>
          <a:bodyPr vert="horz" lIns="0" rIns="34290"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685800">
              <a:defRPr/>
            </a:pPr>
            <a:r>
              <a:rPr lang="en-US" sz="2400" dirty="0">
                <a:solidFill>
                  <a:schemeClr val="bg1"/>
                </a:solidFill>
              </a:rPr>
              <a:t>Modern scientific codes rely on icebergs of dependency libraries</a:t>
            </a:r>
          </a:p>
        </p:txBody>
      </p:sp>
      <p:grpSp>
        <p:nvGrpSpPr>
          <p:cNvPr id="34" name="Group 33">
            <a:extLst>
              <a:ext uri="{FF2B5EF4-FFF2-40B4-BE49-F238E27FC236}">
                <a16:creationId xmlns:a16="http://schemas.microsoft.com/office/drawing/2014/main" id="{F04DEF36-0E88-E948-A790-829E16B64919}"/>
              </a:ext>
            </a:extLst>
          </p:cNvPr>
          <p:cNvGrpSpPr/>
          <p:nvPr/>
        </p:nvGrpSpPr>
        <p:grpSpPr>
          <a:xfrm>
            <a:off x="4218693" y="543773"/>
            <a:ext cx="4925307" cy="2178004"/>
            <a:chOff x="64229" y="632491"/>
            <a:chExt cx="7471235" cy="3303832"/>
          </a:xfrm>
        </p:grpSpPr>
        <p:pic>
          <p:nvPicPr>
            <p:cNvPr id="25" name="Picture 24">
              <a:extLst>
                <a:ext uri="{FF2B5EF4-FFF2-40B4-BE49-F238E27FC236}">
                  <a16:creationId xmlns:a16="http://schemas.microsoft.com/office/drawing/2014/main" id="{0E799C8A-0098-DE4F-BC01-6C55215CF2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29" y="1554534"/>
              <a:ext cx="7247602" cy="2381789"/>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BF17C43-D582-9B45-9C06-94253824493D}"/>
                </a:ext>
              </a:extLst>
            </p:cNvPr>
            <p:cNvGrpSpPr/>
            <p:nvPr/>
          </p:nvGrpSpPr>
          <p:grpSpPr>
            <a:xfrm>
              <a:off x="1534643" y="632491"/>
              <a:ext cx="6000821" cy="1098738"/>
              <a:chOff x="10187218" y="-2145051"/>
              <a:chExt cx="6000821" cy="1098738"/>
            </a:xfrm>
          </p:grpSpPr>
          <p:sp>
            <p:nvSpPr>
              <p:cNvPr id="16" name="TextBox 15">
                <a:extLst>
                  <a:ext uri="{FF2B5EF4-FFF2-40B4-BE49-F238E27FC236}">
                    <a16:creationId xmlns:a16="http://schemas.microsoft.com/office/drawing/2014/main" id="{67272C0D-CF6B-3B4F-AA41-97B024365338}"/>
                  </a:ext>
                </a:extLst>
              </p:cNvPr>
              <p:cNvSpPr txBox="1"/>
              <p:nvPr/>
            </p:nvSpPr>
            <p:spPr>
              <a:xfrm>
                <a:off x="13169745" y="-2145051"/>
                <a:ext cx="3018294" cy="700304"/>
              </a:xfrm>
              <a:prstGeom prst="rect">
                <a:avLst/>
              </a:prstGeom>
              <a:noFill/>
            </p:spPr>
            <p:txBody>
              <a:bodyPr wrap="square" rtlCol="0">
                <a:spAutoFit/>
              </a:bodyPr>
              <a:lstStyle/>
              <a:p>
                <a:pPr algn="ctr"/>
                <a:r>
                  <a:rPr lang="en-US" sz="1200" b="1" dirty="0">
                    <a:solidFill>
                      <a:schemeClr val="accent6"/>
                    </a:solidFill>
                  </a:rPr>
                  <a:t>71 packages</a:t>
                </a:r>
              </a:p>
              <a:p>
                <a:pPr algn="ctr"/>
                <a:r>
                  <a:rPr lang="en-US" sz="1200" b="1" dirty="0">
                    <a:solidFill>
                      <a:schemeClr val="accent6"/>
                    </a:solidFill>
                  </a:rPr>
                  <a:t>188 dependencies</a:t>
                </a:r>
              </a:p>
            </p:txBody>
          </p:sp>
          <p:sp>
            <p:nvSpPr>
              <p:cNvPr id="27" name="Oval 26">
                <a:extLst>
                  <a:ext uri="{FF2B5EF4-FFF2-40B4-BE49-F238E27FC236}">
                    <a16:creationId xmlns:a16="http://schemas.microsoft.com/office/drawing/2014/main" id="{5F8C8911-38A9-BA42-8423-0439704E2179}"/>
                  </a:ext>
                </a:extLst>
              </p:cNvPr>
              <p:cNvSpPr/>
              <p:nvPr/>
            </p:nvSpPr>
            <p:spPr bwMode="auto">
              <a:xfrm>
                <a:off x="10187218" y="-1219089"/>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9" name="Rectangle 28">
                <a:extLst>
                  <a:ext uri="{FF2B5EF4-FFF2-40B4-BE49-F238E27FC236}">
                    <a16:creationId xmlns:a16="http://schemas.microsoft.com/office/drawing/2014/main" id="{2EABB297-3B0E-894D-A4C9-FDE56EE50D3C}"/>
                  </a:ext>
                </a:extLst>
              </p:cNvPr>
              <p:cNvSpPr/>
              <p:nvPr/>
            </p:nvSpPr>
            <p:spPr>
              <a:xfrm>
                <a:off x="11831110" y="-1557775"/>
                <a:ext cx="3298339" cy="400109"/>
              </a:xfrm>
              <a:prstGeom prst="rect">
                <a:avLst/>
              </a:prstGeom>
            </p:spPr>
            <p:txBody>
              <a:bodyPr wrap="none">
                <a:spAutoFit/>
              </a:bodyPr>
              <a:lstStyle/>
              <a:p>
                <a:r>
                  <a:rPr lang="en-US" sz="1350" b="1" dirty="0">
                    <a:solidFill>
                      <a:schemeClr val="bg1"/>
                    </a:solidFill>
                  </a:rPr>
                  <a:t>LBANN: </a:t>
                </a:r>
                <a:r>
                  <a:rPr lang="en-US" sz="1350" dirty="0">
                    <a:solidFill>
                      <a:schemeClr val="bg1"/>
                    </a:solidFill>
                  </a:rPr>
                  <a:t>Neural Nets for HPC</a:t>
                </a:r>
              </a:p>
            </p:txBody>
          </p:sp>
        </p:grpSp>
        <p:cxnSp>
          <p:nvCxnSpPr>
            <p:cNvPr id="33" name="Straight Connector 32">
              <a:extLst>
                <a:ext uri="{FF2B5EF4-FFF2-40B4-BE49-F238E27FC236}">
                  <a16:creationId xmlns:a16="http://schemas.microsoft.com/office/drawing/2014/main" id="{A5E25CE3-D4E5-BD4B-B6BD-304D0F4D6D88}"/>
                </a:ext>
              </a:extLst>
            </p:cNvPr>
            <p:cNvCxnSpPr>
              <a:cxnSpLocks/>
              <a:stCxn id="27" idx="7"/>
            </p:cNvCxnSpPr>
            <p:nvPr/>
          </p:nvCxnSpPr>
          <p:spPr>
            <a:xfrm flipV="1">
              <a:off x="1944133" y="1420228"/>
              <a:ext cx="1163439" cy="163527"/>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17AE597A-5603-3248-B3B6-A193CCC984E4}"/>
              </a:ext>
            </a:extLst>
          </p:cNvPr>
          <p:cNvGrpSpPr/>
          <p:nvPr/>
        </p:nvGrpSpPr>
        <p:grpSpPr>
          <a:xfrm>
            <a:off x="446869" y="916137"/>
            <a:ext cx="2722167" cy="1705338"/>
            <a:chOff x="8308777" y="1223302"/>
            <a:chExt cx="4035247" cy="2527933"/>
          </a:xfrm>
        </p:grpSpPr>
        <p:pic>
          <p:nvPicPr>
            <p:cNvPr id="22" name="Picture 21">
              <a:extLst>
                <a:ext uri="{FF2B5EF4-FFF2-40B4-BE49-F238E27FC236}">
                  <a16:creationId xmlns:a16="http://schemas.microsoft.com/office/drawing/2014/main" id="{209F661B-0BDF-0D42-8031-4839DFBD02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777" y="1492668"/>
              <a:ext cx="2086905" cy="2258567"/>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D2499559-284D-B84B-98FC-407752B3D371}"/>
                </a:ext>
              </a:extLst>
            </p:cNvPr>
            <p:cNvGrpSpPr/>
            <p:nvPr/>
          </p:nvGrpSpPr>
          <p:grpSpPr>
            <a:xfrm>
              <a:off x="8424009" y="1223302"/>
              <a:ext cx="3920015" cy="1231840"/>
              <a:chOff x="1800960" y="1306595"/>
              <a:chExt cx="3920015" cy="1231840"/>
            </a:xfrm>
          </p:grpSpPr>
          <p:sp>
            <p:nvSpPr>
              <p:cNvPr id="18" name="TextBox 17">
                <a:extLst>
                  <a:ext uri="{FF2B5EF4-FFF2-40B4-BE49-F238E27FC236}">
                    <a16:creationId xmlns:a16="http://schemas.microsoft.com/office/drawing/2014/main" id="{9E805036-15B7-4A4E-9AA7-7605E51AB7ED}"/>
                  </a:ext>
                </a:extLst>
              </p:cNvPr>
              <p:cNvSpPr txBox="1"/>
              <p:nvPr/>
            </p:nvSpPr>
            <p:spPr>
              <a:xfrm>
                <a:off x="2643273" y="1306595"/>
                <a:ext cx="3077702" cy="1231840"/>
              </a:xfrm>
              <a:prstGeom prst="rect">
                <a:avLst/>
              </a:prstGeom>
              <a:noFill/>
            </p:spPr>
            <p:txBody>
              <a:bodyPr wrap="none" rtlCol="0">
                <a:spAutoFit/>
              </a:bodyPr>
              <a:lstStyle/>
              <a:p>
                <a:pPr algn="ctr"/>
                <a:r>
                  <a:rPr lang="en-US" sz="1200" b="1" dirty="0">
                    <a:solidFill>
                      <a:schemeClr val="bg1"/>
                    </a:solidFill>
                  </a:rPr>
                  <a:t>MFEM</a:t>
                </a:r>
                <a:r>
                  <a:rPr lang="en-US" sz="1200" dirty="0">
                    <a:solidFill>
                      <a:schemeClr val="bg1"/>
                    </a:solidFill>
                  </a:rPr>
                  <a:t>: </a:t>
                </a:r>
                <a:br>
                  <a:rPr lang="en-US" sz="1200" dirty="0">
                    <a:solidFill>
                      <a:schemeClr val="bg1"/>
                    </a:solidFill>
                  </a:rPr>
                </a:br>
                <a:r>
                  <a:rPr lang="en-US" sz="1200" dirty="0">
                    <a:solidFill>
                      <a:schemeClr val="bg1"/>
                    </a:solidFill>
                  </a:rPr>
                  <a:t>Higher-order finite elements</a:t>
                </a:r>
              </a:p>
              <a:p>
                <a:pPr algn="ctr"/>
                <a:r>
                  <a:rPr lang="en-US" sz="1200" b="1" dirty="0">
                    <a:solidFill>
                      <a:srgbClr val="FFC000"/>
                    </a:solidFill>
                  </a:rPr>
                  <a:t>31 packages,</a:t>
                </a:r>
              </a:p>
              <a:p>
                <a:pPr algn="ctr"/>
                <a:r>
                  <a:rPr lang="en-US" sz="1200" b="1" dirty="0">
                    <a:solidFill>
                      <a:srgbClr val="FFC000"/>
                    </a:solidFill>
                  </a:rPr>
                  <a:t>69 dependencies</a:t>
                </a:r>
              </a:p>
            </p:txBody>
          </p:sp>
          <p:sp>
            <p:nvSpPr>
              <p:cNvPr id="21" name="Oval 20">
                <a:extLst>
                  <a:ext uri="{FF2B5EF4-FFF2-40B4-BE49-F238E27FC236}">
                    <a16:creationId xmlns:a16="http://schemas.microsoft.com/office/drawing/2014/main" id="{9B39E82A-3B64-E546-89CE-C1AFE8353382}"/>
                  </a:ext>
                </a:extLst>
              </p:cNvPr>
              <p:cNvSpPr/>
              <p:nvPr/>
            </p:nvSpPr>
            <p:spPr bwMode="auto">
              <a:xfrm>
                <a:off x="1800960" y="1592290"/>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4" name="Straight Connector 23">
                <a:extLst>
                  <a:ext uri="{FF2B5EF4-FFF2-40B4-BE49-F238E27FC236}">
                    <a16:creationId xmlns:a16="http://schemas.microsoft.com/office/drawing/2014/main" id="{DE8C35B2-CF49-364E-B2D6-3C3BF4B165CB}"/>
                  </a:ext>
                </a:extLst>
              </p:cNvPr>
              <p:cNvCxnSpPr>
                <a:cxnSpLocks/>
              </p:cNvCxnSpPr>
              <p:nvPr/>
            </p:nvCxnSpPr>
            <p:spPr>
              <a:xfrm flipV="1">
                <a:off x="2297247" y="1470772"/>
                <a:ext cx="1475386" cy="207906"/>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9" name="Group 8">
            <a:extLst>
              <a:ext uri="{FF2B5EF4-FFF2-40B4-BE49-F238E27FC236}">
                <a16:creationId xmlns:a16="http://schemas.microsoft.com/office/drawing/2014/main" id="{BA0D20CF-1FB2-3C44-81B5-E0BE37ACFB56}"/>
              </a:ext>
            </a:extLst>
          </p:cNvPr>
          <p:cNvGrpSpPr/>
          <p:nvPr/>
        </p:nvGrpSpPr>
        <p:grpSpPr>
          <a:xfrm>
            <a:off x="159798" y="2423603"/>
            <a:ext cx="8984202" cy="2719897"/>
            <a:chOff x="253819" y="2535325"/>
            <a:chExt cx="8168663" cy="2879639"/>
          </a:xfrm>
        </p:grpSpPr>
        <p:grpSp>
          <p:nvGrpSpPr>
            <p:cNvPr id="8" name="Group 7">
              <a:extLst>
                <a:ext uri="{FF2B5EF4-FFF2-40B4-BE49-F238E27FC236}">
                  <a16:creationId xmlns:a16="http://schemas.microsoft.com/office/drawing/2014/main" id="{4D09F518-7978-2048-AD60-6C38EAE084B5}"/>
                </a:ext>
              </a:extLst>
            </p:cNvPr>
            <p:cNvGrpSpPr/>
            <p:nvPr/>
          </p:nvGrpSpPr>
          <p:grpSpPr>
            <a:xfrm>
              <a:off x="253819" y="2536032"/>
              <a:ext cx="8168663" cy="2878932"/>
              <a:chOff x="253819" y="2536032"/>
              <a:chExt cx="8168663" cy="2878932"/>
            </a:xfrm>
          </p:grpSpPr>
          <p:pic>
            <p:nvPicPr>
              <p:cNvPr id="5" name="Picture 4">
                <a:extLst>
                  <a:ext uri="{FF2B5EF4-FFF2-40B4-BE49-F238E27FC236}">
                    <a16:creationId xmlns:a16="http://schemas.microsoft.com/office/drawing/2014/main" id="{78AAE7B4-BA29-9D4F-91A7-F81E9B976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819" y="2536032"/>
                <a:ext cx="8168663" cy="2878932"/>
              </a:xfrm>
              <a:prstGeom prst="rect">
                <a:avLst/>
              </a:prstGeom>
            </p:spPr>
          </p:pic>
          <p:sp>
            <p:nvSpPr>
              <p:cNvPr id="28" name="TextBox 27">
                <a:extLst>
                  <a:ext uri="{FF2B5EF4-FFF2-40B4-BE49-F238E27FC236}">
                    <a16:creationId xmlns:a16="http://schemas.microsoft.com/office/drawing/2014/main" id="{C22E1BA3-91EE-EA40-AEE6-47740A43E0F6}"/>
                  </a:ext>
                </a:extLst>
              </p:cNvPr>
              <p:cNvSpPr txBox="1"/>
              <p:nvPr/>
            </p:nvSpPr>
            <p:spPr>
              <a:xfrm>
                <a:off x="602841" y="4190357"/>
                <a:ext cx="2089400" cy="879802"/>
              </a:xfrm>
              <a:prstGeom prst="rect">
                <a:avLst/>
              </a:prstGeom>
              <a:noFill/>
            </p:spPr>
            <p:txBody>
              <a:bodyPr wrap="none" rtlCol="0">
                <a:spAutoFit/>
              </a:bodyPr>
              <a:lstStyle/>
              <a:p>
                <a:pPr algn="ctr"/>
                <a:r>
                  <a:rPr lang="en-US" sz="1200" b="1" dirty="0">
                    <a:solidFill>
                      <a:schemeClr val="bg1"/>
                    </a:solidFill>
                  </a:rPr>
                  <a:t>r-</a:t>
                </a:r>
                <a:r>
                  <a:rPr lang="en-US" sz="1200" b="1" dirty="0" err="1">
                    <a:solidFill>
                      <a:schemeClr val="bg1"/>
                    </a:solidFill>
                  </a:rPr>
                  <a:t>condop</a:t>
                </a:r>
                <a:r>
                  <a:rPr lang="en-US" sz="1200" dirty="0">
                    <a:solidFill>
                      <a:schemeClr val="bg1"/>
                    </a:solidFill>
                  </a:rPr>
                  <a:t>: </a:t>
                </a:r>
                <a:br>
                  <a:rPr lang="en-US" sz="1200" dirty="0">
                    <a:solidFill>
                      <a:schemeClr val="bg1"/>
                    </a:solidFill>
                  </a:rPr>
                </a:br>
                <a:r>
                  <a:rPr lang="en-US" sz="1200" dirty="0">
                    <a:solidFill>
                      <a:schemeClr val="bg1"/>
                    </a:solidFill>
                  </a:rPr>
                  <a:t>R Genome Data Analysis Tools</a:t>
                </a:r>
              </a:p>
              <a:p>
                <a:pPr algn="ctr"/>
                <a:r>
                  <a:rPr lang="en-US" sz="1200" b="1" dirty="0">
                    <a:solidFill>
                      <a:srgbClr val="FF0000"/>
                    </a:solidFill>
                  </a:rPr>
                  <a:t>179 packages,</a:t>
                </a:r>
              </a:p>
              <a:p>
                <a:pPr algn="ctr"/>
                <a:r>
                  <a:rPr lang="en-US" sz="1200" b="1" dirty="0">
                    <a:solidFill>
                      <a:srgbClr val="FF0000"/>
                    </a:solidFill>
                  </a:rPr>
                  <a:t>527 dependencies</a:t>
                </a:r>
              </a:p>
            </p:txBody>
          </p:sp>
        </p:grpSp>
        <p:sp>
          <p:nvSpPr>
            <p:cNvPr id="32" name="Oval 31">
              <a:extLst>
                <a:ext uri="{FF2B5EF4-FFF2-40B4-BE49-F238E27FC236}">
                  <a16:creationId xmlns:a16="http://schemas.microsoft.com/office/drawing/2014/main" id="{4535BB2A-19FE-5544-8167-8AC3982835C0}"/>
                </a:ext>
              </a:extLst>
            </p:cNvPr>
            <p:cNvSpPr/>
            <p:nvPr/>
          </p:nvSpPr>
          <p:spPr bwMode="auto">
            <a:xfrm>
              <a:off x="6797768" y="2535325"/>
              <a:ext cx="316266" cy="113900"/>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grpSp>
    </p:spTree>
    <p:extLst>
      <p:ext uri="{BB962C8B-B14F-4D97-AF65-F5344CB8AC3E}">
        <p14:creationId xmlns:p14="http://schemas.microsoft.com/office/powerpoint/2010/main" val="10032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0ABD4-BBDF-72A6-E403-E3C5DB7FE609}"/>
              </a:ext>
            </a:extLst>
          </p:cNvPr>
          <p:cNvSpPr>
            <a:spLocks noGrp="1"/>
          </p:cNvSpPr>
          <p:nvPr>
            <p:ph type="title"/>
          </p:nvPr>
        </p:nvSpPr>
        <p:spPr/>
        <p:txBody>
          <a:bodyPr/>
          <a:lstStyle/>
          <a:p>
            <a:r>
              <a:rPr lang="en-US" dirty="0"/>
              <a:t>Grounding converts a first-order logic program into a propositional logic program, which can be solved.</a:t>
            </a:r>
          </a:p>
        </p:txBody>
      </p:sp>
      <p:pic>
        <p:nvPicPr>
          <p:cNvPr id="4" name="Picture 3">
            <a:extLst>
              <a:ext uri="{FF2B5EF4-FFF2-40B4-BE49-F238E27FC236}">
                <a16:creationId xmlns:a16="http://schemas.microsoft.com/office/drawing/2014/main" id="{9AB12C46-F1D2-B522-4E30-0C9E9AE88D39}"/>
              </a:ext>
            </a:extLst>
          </p:cNvPr>
          <p:cNvPicPr>
            <a:picLocks noChangeAspect="1"/>
          </p:cNvPicPr>
          <p:nvPr/>
        </p:nvPicPr>
        <p:blipFill>
          <a:blip r:embed="rId2"/>
          <a:stretch>
            <a:fillRect/>
          </a:stretch>
        </p:blipFill>
        <p:spPr>
          <a:xfrm>
            <a:off x="187893" y="1601614"/>
            <a:ext cx="2085975" cy="2314575"/>
          </a:xfrm>
          <a:prstGeom prst="rect">
            <a:avLst/>
          </a:prstGeom>
        </p:spPr>
      </p:pic>
      <p:pic>
        <p:nvPicPr>
          <p:cNvPr id="5" name="Picture 4">
            <a:extLst>
              <a:ext uri="{FF2B5EF4-FFF2-40B4-BE49-F238E27FC236}">
                <a16:creationId xmlns:a16="http://schemas.microsoft.com/office/drawing/2014/main" id="{4799A8AB-D184-0078-6552-28D334D528E3}"/>
              </a:ext>
            </a:extLst>
          </p:cNvPr>
          <p:cNvPicPr>
            <a:picLocks noChangeAspect="1"/>
          </p:cNvPicPr>
          <p:nvPr/>
        </p:nvPicPr>
        <p:blipFill>
          <a:blip r:embed="rId3"/>
          <a:stretch>
            <a:fillRect/>
          </a:stretch>
        </p:blipFill>
        <p:spPr>
          <a:xfrm>
            <a:off x="2199839" y="2317280"/>
            <a:ext cx="1057275" cy="781050"/>
          </a:xfrm>
          <a:prstGeom prst="rect">
            <a:avLst/>
          </a:prstGeom>
        </p:spPr>
      </p:pic>
      <p:pic>
        <p:nvPicPr>
          <p:cNvPr id="6" name="Picture 5">
            <a:extLst>
              <a:ext uri="{FF2B5EF4-FFF2-40B4-BE49-F238E27FC236}">
                <a16:creationId xmlns:a16="http://schemas.microsoft.com/office/drawing/2014/main" id="{B12BE33E-8042-073C-37EA-BF6FD647D877}"/>
              </a:ext>
            </a:extLst>
          </p:cNvPr>
          <p:cNvPicPr>
            <a:picLocks noChangeAspect="1"/>
          </p:cNvPicPr>
          <p:nvPr/>
        </p:nvPicPr>
        <p:blipFill>
          <a:blip r:embed="rId4"/>
          <a:stretch>
            <a:fillRect/>
          </a:stretch>
        </p:blipFill>
        <p:spPr>
          <a:xfrm>
            <a:off x="3349267" y="1598686"/>
            <a:ext cx="2171700" cy="2314575"/>
          </a:xfrm>
          <a:prstGeom prst="rect">
            <a:avLst/>
          </a:prstGeom>
        </p:spPr>
      </p:pic>
      <p:pic>
        <p:nvPicPr>
          <p:cNvPr id="7" name="Picture 6">
            <a:extLst>
              <a:ext uri="{FF2B5EF4-FFF2-40B4-BE49-F238E27FC236}">
                <a16:creationId xmlns:a16="http://schemas.microsoft.com/office/drawing/2014/main" id="{6A3B39B9-3C38-138D-9AB2-A9B6D2864866}"/>
              </a:ext>
            </a:extLst>
          </p:cNvPr>
          <p:cNvPicPr>
            <a:picLocks noChangeAspect="1"/>
          </p:cNvPicPr>
          <p:nvPr/>
        </p:nvPicPr>
        <p:blipFill>
          <a:blip r:embed="rId5"/>
          <a:stretch>
            <a:fillRect/>
          </a:stretch>
        </p:blipFill>
        <p:spPr>
          <a:xfrm>
            <a:off x="5585533" y="2279703"/>
            <a:ext cx="1104900" cy="800100"/>
          </a:xfrm>
          <a:prstGeom prst="rect">
            <a:avLst/>
          </a:prstGeom>
        </p:spPr>
      </p:pic>
      <p:pic>
        <p:nvPicPr>
          <p:cNvPr id="8" name="Picture 7">
            <a:extLst>
              <a:ext uri="{FF2B5EF4-FFF2-40B4-BE49-F238E27FC236}">
                <a16:creationId xmlns:a16="http://schemas.microsoft.com/office/drawing/2014/main" id="{BC5A9294-637B-BA91-1BDB-30184578377E}"/>
              </a:ext>
            </a:extLst>
          </p:cNvPr>
          <p:cNvPicPr>
            <a:picLocks noChangeAspect="1"/>
          </p:cNvPicPr>
          <p:nvPr/>
        </p:nvPicPr>
        <p:blipFill>
          <a:blip r:embed="rId6"/>
          <a:stretch>
            <a:fillRect/>
          </a:stretch>
        </p:blipFill>
        <p:spPr>
          <a:xfrm>
            <a:off x="6754999" y="1598686"/>
            <a:ext cx="2143125" cy="2314575"/>
          </a:xfrm>
          <a:prstGeom prst="rect">
            <a:avLst/>
          </a:prstGeom>
        </p:spPr>
      </p:pic>
      <p:grpSp>
        <p:nvGrpSpPr>
          <p:cNvPr id="46" name="Group 45">
            <a:extLst>
              <a:ext uri="{FF2B5EF4-FFF2-40B4-BE49-F238E27FC236}">
                <a16:creationId xmlns:a16="http://schemas.microsoft.com/office/drawing/2014/main" id="{490B25C8-87CF-24F0-52D4-60D00A96F3A8}"/>
              </a:ext>
            </a:extLst>
          </p:cNvPr>
          <p:cNvGrpSpPr/>
          <p:nvPr/>
        </p:nvGrpSpPr>
        <p:grpSpPr>
          <a:xfrm>
            <a:off x="1521891" y="1048738"/>
            <a:ext cx="1251080" cy="1431332"/>
            <a:chOff x="3227005" y="1895666"/>
            <a:chExt cx="1668106" cy="1908443"/>
          </a:xfrm>
        </p:grpSpPr>
        <p:sp>
          <p:nvSpPr>
            <p:cNvPr id="9" name="Oval 8">
              <a:extLst>
                <a:ext uri="{FF2B5EF4-FFF2-40B4-BE49-F238E27FC236}">
                  <a16:creationId xmlns:a16="http://schemas.microsoft.com/office/drawing/2014/main" id="{29BC3014-8FBC-AEAC-6889-5D9C468D6ABB}"/>
                </a:ext>
              </a:extLst>
            </p:cNvPr>
            <p:cNvSpPr/>
            <p:nvPr/>
          </p:nvSpPr>
          <p:spPr bwMode="auto">
            <a:xfrm>
              <a:off x="3839493" y="1895666"/>
              <a:ext cx="434109" cy="434109"/>
            </a:xfrm>
            <a:prstGeom prst="ellipse">
              <a:avLst/>
            </a:prstGeom>
            <a:solidFill>
              <a:schemeClr val="bg1"/>
            </a:solidFill>
            <a:ln w="38100">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1200" dirty="0">
                  <a:solidFill>
                    <a:srgbClr val="000000"/>
                  </a:solidFill>
                </a:rPr>
                <a:t>a</a:t>
              </a:r>
            </a:p>
          </p:txBody>
        </p:sp>
        <p:sp>
          <p:nvSpPr>
            <p:cNvPr id="10" name="Oval 9">
              <a:extLst>
                <a:ext uri="{FF2B5EF4-FFF2-40B4-BE49-F238E27FC236}">
                  <a16:creationId xmlns:a16="http://schemas.microsoft.com/office/drawing/2014/main" id="{76B70097-404C-700D-A8AF-706994E0DC23}"/>
                </a:ext>
              </a:extLst>
            </p:cNvPr>
            <p:cNvSpPr/>
            <p:nvPr/>
          </p:nvSpPr>
          <p:spPr bwMode="auto">
            <a:xfrm>
              <a:off x="4461002" y="2628930"/>
              <a:ext cx="434109" cy="434109"/>
            </a:xfrm>
            <a:prstGeom prst="ellipse">
              <a:avLst/>
            </a:prstGeom>
            <a:solidFill>
              <a:schemeClr val="bg1"/>
            </a:solidFill>
            <a:ln w="38100">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1200" dirty="0">
                  <a:solidFill>
                    <a:srgbClr val="000000"/>
                  </a:solidFill>
                </a:rPr>
                <a:t>c</a:t>
              </a:r>
            </a:p>
          </p:txBody>
        </p:sp>
        <p:sp>
          <p:nvSpPr>
            <p:cNvPr id="11" name="Oval 10">
              <a:extLst>
                <a:ext uri="{FF2B5EF4-FFF2-40B4-BE49-F238E27FC236}">
                  <a16:creationId xmlns:a16="http://schemas.microsoft.com/office/drawing/2014/main" id="{8C4BE8B1-CD50-B6B3-64E7-AAE4B0122F85}"/>
                </a:ext>
              </a:extLst>
            </p:cNvPr>
            <p:cNvSpPr/>
            <p:nvPr/>
          </p:nvSpPr>
          <p:spPr bwMode="auto">
            <a:xfrm>
              <a:off x="3227005" y="2628930"/>
              <a:ext cx="434109" cy="434109"/>
            </a:xfrm>
            <a:prstGeom prst="ellipse">
              <a:avLst/>
            </a:prstGeom>
            <a:solidFill>
              <a:schemeClr val="bg1"/>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1200" dirty="0">
                  <a:solidFill>
                    <a:srgbClr val="000000"/>
                  </a:solidFill>
                </a:rPr>
                <a:t>b</a:t>
              </a:r>
            </a:p>
          </p:txBody>
        </p:sp>
        <p:sp>
          <p:nvSpPr>
            <p:cNvPr id="12" name="Oval 11">
              <a:extLst>
                <a:ext uri="{FF2B5EF4-FFF2-40B4-BE49-F238E27FC236}">
                  <a16:creationId xmlns:a16="http://schemas.microsoft.com/office/drawing/2014/main" id="{6C1ED98F-75D9-93E0-4A2D-0928CD112168}"/>
                </a:ext>
              </a:extLst>
            </p:cNvPr>
            <p:cNvSpPr/>
            <p:nvPr/>
          </p:nvSpPr>
          <p:spPr bwMode="auto">
            <a:xfrm>
              <a:off x="3839492" y="3370000"/>
              <a:ext cx="434109" cy="434109"/>
            </a:xfrm>
            <a:prstGeom prst="ellipse">
              <a:avLst/>
            </a:prstGeom>
            <a:solidFill>
              <a:schemeClr val="bg1"/>
            </a:solidFill>
            <a:ln w="38100">
              <a:solidFill>
                <a:schemeClr val="accent4"/>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1200" dirty="0">
                  <a:solidFill>
                    <a:srgbClr val="000000"/>
                  </a:solidFill>
                </a:rPr>
                <a:t>d</a:t>
              </a:r>
            </a:p>
          </p:txBody>
        </p:sp>
        <p:cxnSp>
          <p:nvCxnSpPr>
            <p:cNvPr id="14" name="Straight Arrow Connector 13">
              <a:extLst>
                <a:ext uri="{FF2B5EF4-FFF2-40B4-BE49-F238E27FC236}">
                  <a16:creationId xmlns:a16="http://schemas.microsoft.com/office/drawing/2014/main" id="{053AEF3D-08C0-B69D-89D5-9C7921BE51D6}"/>
                </a:ext>
              </a:extLst>
            </p:cNvPr>
            <p:cNvCxnSpPr>
              <a:stCxn id="9" idx="3"/>
              <a:endCxn id="11" idx="7"/>
            </p:cNvCxnSpPr>
            <p:nvPr/>
          </p:nvCxnSpPr>
          <p:spPr>
            <a:xfrm flipH="1">
              <a:off x="3597540" y="2266201"/>
              <a:ext cx="305527" cy="42630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CDC07EF-C7E9-56EC-97C8-2FF9DEDF7F75}"/>
                </a:ext>
              </a:extLst>
            </p:cNvPr>
            <p:cNvCxnSpPr>
              <a:cxnSpLocks/>
              <a:stCxn id="9" idx="5"/>
              <a:endCxn id="10" idx="1"/>
            </p:cNvCxnSpPr>
            <p:nvPr/>
          </p:nvCxnSpPr>
          <p:spPr>
            <a:xfrm>
              <a:off x="4210028" y="2266201"/>
              <a:ext cx="314548" cy="42630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1F6E123-96CA-530D-8BEE-A341E7B8EA66}"/>
                </a:ext>
              </a:extLst>
            </p:cNvPr>
            <p:cNvCxnSpPr>
              <a:cxnSpLocks/>
              <a:stCxn id="11" idx="5"/>
              <a:endCxn id="12" idx="1"/>
            </p:cNvCxnSpPr>
            <p:nvPr/>
          </p:nvCxnSpPr>
          <p:spPr>
            <a:xfrm>
              <a:off x="3597540" y="2999465"/>
              <a:ext cx="305526" cy="43410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B32A91C-684B-49A8-EC7B-DC467E0B65CB}"/>
                </a:ext>
              </a:extLst>
            </p:cNvPr>
            <p:cNvCxnSpPr>
              <a:cxnSpLocks/>
              <a:stCxn id="10" idx="3"/>
              <a:endCxn id="12" idx="7"/>
            </p:cNvCxnSpPr>
            <p:nvPr/>
          </p:nvCxnSpPr>
          <p:spPr>
            <a:xfrm flipH="1">
              <a:off x="4210027" y="2999465"/>
              <a:ext cx="314549" cy="43410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0F4B4380-233C-5713-94B6-023EB8B353E3}"/>
              </a:ext>
            </a:extLst>
          </p:cNvPr>
          <p:cNvGrpSpPr/>
          <p:nvPr/>
        </p:nvGrpSpPr>
        <p:grpSpPr>
          <a:xfrm>
            <a:off x="7826561" y="2529951"/>
            <a:ext cx="835682" cy="993567"/>
            <a:chOff x="3227005" y="1895666"/>
            <a:chExt cx="1668106" cy="1908443"/>
          </a:xfrm>
        </p:grpSpPr>
        <p:sp>
          <p:nvSpPr>
            <p:cNvPr id="48" name="Oval 47">
              <a:extLst>
                <a:ext uri="{FF2B5EF4-FFF2-40B4-BE49-F238E27FC236}">
                  <a16:creationId xmlns:a16="http://schemas.microsoft.com/office/drawing/2014/main" id="{333CF7FF-AE8A-3883-20A7-484FA53F4A92}"/>
                </a:ext>
              </a:extLst>
            </p:cNvPr>
            <p:cNvSpPr/>
            <p:nvPr/>
          </p:nvSpPr>
          <p:spPr bwMode="auto">
            <a:xfrm>
              <a:off x="3839493" y="1895666"/>
              <a:ext cx="434109" cy="434109"/>
            </a:xfrm>
            <a:prstGeom prst="ellipse">
              <a:avLst/>
            </a:prstGeom>
            <a:solidFill>
              <a:schemeClr val="bg1"/>
            </a:solidFill>
            <a:ln w="38100">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a</a:t>
              </a:r>
            </a:p>
          </p:txBody>
        </p:sp>
        <p:sp>
          <p:nvSpPr>
            <p:cNvPr id="49" name="Oval 48">
              <a:extLst>
                <a:ext uri="{FF2B5EF4-FFF2-40B4-BE49-F238E27FC236}">
                  <a16:creationId xmlns:a16="http://schemas.microsoft.com/office/drawing/2014/main" id="{C0DA25F2-0A1E-93DE-87B1-70A0ECE10B8C}"/>
                </a:ext>
              </a:extLst>
            </p:cNvPr>
            <p:cNvSpPr/>
            <p:nvPr/>
          </p:nvSpPr>
          <p:spPr bwMode="auto">
            <a:xfrm>
              <a:off x="4461002" y="2628930"/>
              <a:ext cx="434109" cy="434109"/>
            </a:xfrm>
            <a:prstGeom prst="ellipse">
              <a:avLst/>
            </a:prstGeom>
            <a:solidFill>
              <a:schemeClr val="bg1"/>
            </a:solidFill>
            <a:ln w="38100">
              <a:solidFill>
                <a:schemeClr val="accent3">
                  <a:lumMod val="75000"/>
                </a:schemeClr>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c</a:t>
              </a:r>
            </a:p>
          </p:txBody>
        </p:sp>
        <p:sp>
          <p:nvSpPr>
            <p:cNvPr id="50" name="Oval 49">
              <a:extLst>
                <a:ext uri="{FF2B5EF4-FFF2-40B4-BE49-F238E27FC236}">
                  <a16:creationId xmlns:a16="http://schemas.microsoft.com/office/drawing/2014/main" id="{3A3A4B71-F459-881B-0DFC-2D2B3F4CACC4}"/>
                </a:ext>
              </a:extLst>
            </p:cNvPr>
            <p:cNvSpPr/>
            <p:nvPr/>
          </p:nvSpPr>
          <p:spPr bwMode="auto">
            <a:xfrm>
              <a:off x="3227005" y="2628930"/>
              <a:ext cx="434109" cy="434109"/>
            </a:xfrm>
            <a:prstGeom prst="ellipse">
              <a:avLst/>
            </a:prstGeom>
            <a:solidFill>
              <a:schemeClr val="bg1"/>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b</a:t>
              </a:r>
            </a:p>
          </p:txBody>
        </p:sp>
        <p:sp>
          <p:nvSpPr>
            <p:cNvPr id="51" name="Oval 50">
              <a:extLst>
                <a:ext uri="{FF2B5EF4-FFF2-40B4-BE49-F238E27FC236}">
                  <a16:creationId xmlns:a16="http://schemas.microsoft.com/office/drawing/2014/main" id="{45DDD21D-7E72-4C38-A80A-35974A8C0451}"/>
                </a:ext>
              </a:extLst>
            </p:cNvPr>
            <p:cNvSpPr/>
            <p:nvPr/>
          </p:nvSpPr>
          <p:spPr bwMode="auto">
            <a:xfrm>
              <a:off x="3839492" y="3370000"/>
              <a:ext cx="434109" cy="434109"/>
            </a:xfrm>
            <a:prstGeom prst="ellipse">
              <a:avLst/>
            </a:prstGeom>
            <a:solidFill>
              <a:schemeClr val="bg1"/>
            </a:solidFill>
            <a:ln w="38100">
              <a:solidFill>
                <a:schemeClr val="accent4"/>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d</a:t>
              </a:r>
            </a:p>
          </p:txBody>
        </p:sp>
        <p:cxnSp>
          <p:nvCxnSpPr>
            <p:cNvPr id="52" name="Straight Arrow Connector 51">
              <a:extLst>
                <a:ext uri="{FF2B5EF4-FFF2-40B4-BE49-F238E27FC236}">
                  <a16:creationId xmlns:a16="http://schemas.microsoft.com/office/drawing/2014/main" id="{B32DFBAE-910E-1AC3-D7BB-50451D027625}"/>
                </a:ext>
              </a:extLst>
            </p:cNvPr>
            <p:cNvCxnSpPr>
              <a:stCxn id="48" idx="3"/>
              <a:endCxn id="50" idx="7"/>
            </p:cNvCxnSpPr>
            <p:nvPr/>
          </p:nvCxnSpPr>
          <p:spPr>
            <a:xfrm flipH="1">
              <a:off x="3597540" y="2266201"/>
              <a:ext cx="305527" cy="42630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6596C4C5-C1FB-499D-BF13-8751D311033C}"/>
                </a:ext>
              </a:extLst>
            </p:cNvPr>
            <p:cNvCxnSpPr>
              <a:cxnSpLocks/>
              <a:stCxn id="48" idx="5"/>
              <a:endCxn id="49" idx="1"/>
            </p:cNvCxnSpPr>
            <p:nvPr/>
          </p:nvCxnSpPr>
          <p:spPr>
            <a:xfrm>
              <a:off x="4210028" y="2266201"/>
              <a:ext cx="314548" cy="42630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71EB4F6-AC69-5BA2-AAB7-FAEC82554D46}"/>
                </a:ext>
              </a:extLst>
            </p:cNvPr>
            <p:cNvCxnSpPr>
              <a:cxnSpLocks/>
              <a:stCxn id="50" idx="5"/>
              <a:endCxn id="51" idx="1"/>
            </p:cNvCxnSpPr>
            <p:nvPr/>
          </p:nvCxnSpPr>
          <p:spPr>
            <a:xfrm>
              <a:off x="3597540" y="2999465"/>
              <a:ext cx="305526" cy="43410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BD34DE1F-1B54-AA96-4F3C-C95B04F261AA}"/>
                </a:ext>
              </a:extLst>
            </p:cNvPr>
            <p:cNvCxnSpPr>
              <a:cxnSpLocks/>
              <a:stCxn id="49" idx="3"/>
              <a:endCxn id="51" idx="7"/>
            </p:cNvCxnSpPr>
            <p:nvPr/>
          </p:nvCxnSpPr>
          <p:spPr>
            <a:xfrm flipH="1">
              <a:off x="4210027" y="2999465"/>
              <a:ext cx="314549" cy="43410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780809AD-B039-B75B-9DA6-F5759F735AF8}"/>
              </a:ext>
            </a:extLst>
          </p:cNvPr>
          <p:cNvGrpSpPr/>
          <p:nvPr/>
        </p:nvGrpSpPr>
        <p:grpSpPr>
          <a:xfrm>
            <a:off x="7935300" y="1667886"/>
            <a:ext cx="524320" cy="611818"/>
            <a:chOff x="8098684" y="2334200"/>
            <a:chExt cx="699093" cy="815757"/>
          </a:xfrm>
        </p:grpSpPr>
        <p:sp>
          <p:nvSpPr>
            <p:cNvPr id="56" name="Oval 55">
              <a:extLst>
                <a:ext uri="{FF2B5EF4-FFF2-40B4-BE49-F238E27FC236}">
                  <a16:creationId xmlns:a16="http://schemas.microsoft.com/office/drawing/2014/main" id="{867B6D98-CE49-3E9D-528B-241C71411C70}"/>
                </a:ext>
              </a:extLst>
            </p:cNvPr>
            <p:cNvSpPr/>
            <p:nvPr/>
          </p:nvSpPr>
          <p:spPr bwMode="auto">
            <a:xfrm>
              <a:off x="8098684" y="2334200"/>
              <a:ext cx="289971" cy="301339"/>
            </a:xfrm>
            <a:prstGeom prst="ellipse">
              <a:avLst/>
            </a:prstGeom>
            <a:solidFill>
              <a:schemeClr val="bg1"/>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b</a:t>
              </a:r>
            </a:p>
          </p:txBody>
        </p:sp>
        <p:sp>
          <p:nvSpPr>
            <p:cNvPr id="57" name="Oval 56">
              <a:extLst>
                <a:ext uri="{FF2B5EF4-FFF2-40B4-BE49-F238E27FC236}">
                  <a16:creationId xmlns:a16="http://schemas.microsoft.com/office/drawing/2014/main" id="{578CDCD1-BC8B-C038-1273-17DA5478E852}"/>
                </a:ext>
              </a:extLst>
            </p:cNvPr>
            <p:cNvSpPr/>
            <p:nvPr/>
          </p:nvSpPr>
          <p:spPr bwMode="auto">
            <a:xfrm>
              <a:off x="8507806" y="2848618"/>
              <a:ext cx="289971" cy="301339"/>
            </a:xfrm>
            <a:prstGeom prst="ellipse">
              <a:avLst/>
            </a:prstGeom>
            <a:solidFill>
              <a:schemeClr val="bg1"/>
            </a:solidFill>
            <a:ln w="38100">
              <a:solidFill>
                <a:schemeClr val="accent4"/>
              </a:solidFill>
              <a:headEnd/>
              <a:tailEnd/>
            </a:ln>
            <a:effectLst/>
          </p:spPr>
          <p:style>
            <a:lnRef idx="1">
              <a:schemeClr val="accent1"/>
            </a:lnRef>
            <a:fillRef idx="3">
              <a:schemeClr val="accent1"/>
            </a:fillRef>
            <a:effectRef idx="2">
              <a:schemeClr val="accent1"/>
            </a:effectRef>
            <a:fontRef idx="minor">
              <a:schemeClr val="lt1"/>
            </a:fontRef>
          </p:style>
          <p:txBody>
            <a:bodyPr rtlCol="0" anchor="ctr">
              <a:prstTxWarp prst="textNoShape">
                <a:avLst/>
              </a:prstTxWarp>
            </a:bodyPr>
            <a:lstStyle/>
            <a:p>
              <a:pPr algn="ctr">
                <a:spcBef>
                  <a:spcPct val="0"/>
                </a:spcBef>
              </a:pPr>
              <a:r>
                <a:rPr lang="en-US" sz="825" dirty="0">
                  <a:solidFill>
                    <a:srgbClr val="000000"/>
                  </a:solidFill>
                </a:rPr>
                <a:t>d</a:t>
              </a:r>
            </a:p>
          </p:txBody>
        </p:sp>
        <p:cxnSp>
          <p:nvCxnSpPr>
            <p:cNvPr id="58" name="Straight Arrow Connector 57">
              <a:extLst>
                <a:ext uri="{FF2B5EF4-FFF2-40B4-BE49-F238E27FC236}">
                  <a16:creationId xmlns:a16="http://schemas.microsoft.com/office/drawing/2014/main" id="{AF431453-0388-2F02-345E-366F4CDF4D48}"/>
                </a:ext>
              </a:extLst>
            </p:cNvPr>
            <p:cNvCxnSpPr>
              <a:cxnSpLocks/>
              <a:stCxn id="56" idx="5"/>
              <a:endCxn id="57" idx="1"/>
            </p:cNvCxnSpPr>
            <p:nvPr/>
          </p:nvCxnSpPr>
          <p:spPr>
            <a:xfrm>
              <a:off x="8346190" y="2591409"/>
              <a:ext cx="204082" cy="301339"/>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60" name="TextBox 59">
            <a:extLst>
              <a:ext uri="{FF2B5EF4-FFF2-40B4-BE49-F238E27FC236}">
                <a16:creationId xmlns:a16="http://schemas.microsoft.com/office/drawing/2014/main" id="{C4CDF4EA-96CF-CC80-7B2C-DDC962A8F881}"/>
              </a:ext>
            </a:extLst>
          </p:cNvPr>
          <p:cNvSpPr txBox="1"/>
          <p:nvPr/>
        </p:nvSpPr>
        <p:spPr>
          <a:xfrm>
            <a:off x="5520967" y="4163509"/>
            <a:ext cx="3794629" cy="507831"/>
          </a:xfrm>
          <a:prstGeom prst="rect">
            <a:avLst/>
          </a:prstGeom>
          <a:noFill/>
        </p:spPr>
        <p:txBody>
          <a:bodyPr wrap="none" rtlCol="0">
            <a:spAutoFit/>
          </a:bodyPr>
          <a:lstStyle/>
          <a:p>
            <a:r>
              <a:rPr lang="en-US" sz="1350" b="1" dirty="0"/>
              <a:t>Answer 1: </a:t>
            </a:r>
            <a:r>
              <a:rPr lang="en-US" sz="1350" dirty="0"/>
              <a:t>Only </a:t>
            </a:r>
            <a:r>
              <a:rPr lang="en-US" sz="1200" dirty="0">
                <a:latin typeface="Monaco" pitchFamily="2" charset="77"/>
              </a:rPr>
              <a:t>node(b)</a:t>
            </a:r>
            <a:r>
              <a:rPr lang="en-US" sz="1350" dirty="0"/>
              <a:t> is true</a:t>
            </a:r>
            <a:br>
              <a:rPr lang="en-US" sz="1350" dirty="0"/>
            </a:br>
            <a:r>
              <a:rPr lang="en-US" sz="1350" b="1" dirty="0"/>
              <a:t>Answer 2: </a:t>
            </a:r>
            <a:r>
              <a:rPr lang="en-US" sz="1350" dirty="0"/>
              <a:t>Both </a:t>
            </a:r>
            <a:r>
              <a:rPr lang="en-US" sz="1200" dirty="0">
                <a:latin typeface="Monaco" pitchFamily="2" charset="77"/>
                <a:cs typeface="Modern Love" panose="020F0502020204030204" pitchFamily="34" charset="0"/>
              </a:rPr>
              <a:t>node(a)</a:t>
            </a:r>
            <a:r>
              <a:rPr lang="en-US" sz="1350" dirty="0"/>
              <a:t> and </a:t>
            </a:r>
            <a:r>
              <a:rPr lang="en-US" sz="1200" dirty="0">
                <a:latin typeface="Monaco" pitchFamily="2" charset="77"/>
              </a:rPr>
              <a:t>node(b)</a:t>
            </a:r>
            <a:r>
              <a:rPr lang="en-US" sz="1350" dirty="0"/>
              <a:t> are true</a:t>
            </a:r>
          </a:p>
        </p:txBody>
      </p:sp>
      <p:sp>
        <p:nvSpPr>
          <p:cNvPr id="13" name="TextBox 12">
            <a:extLst>
              <a:ext uri="{FF2B5EF4-FFF2-40B4-BE49-F238E27FC236}">
                <a16:creationId xmlns:a16="http://schemas.microsoft.com/office/drawing/2014/main" id="{5875F3DA-9A19-18F6-0D20-09BDB7D02FC5}"/>
              </a:ext>
            </a:extLst>
          </p:cNvPr>
          <p:cNvSpPr txBox="1"/>
          <p:nvPr/>
        </p:nvSpPr>
        <p:spPr>
          <a:xfrm>
            <a:off x="0" y="4269928"/>
            <a:ext cx="5299150" cy="738664"/>
          </a:xfrm>
          <a:prstGeom prst="rect">
            <a:avLst/>
          </a:prstGeom>
          <a:noFill/>
        </p:spPr>
        <p:txBody>
          <a:bodyPr wrap="square">
            <a:spAutoFit/>
          </a:bodyPr>
          <a:lstStyle/>
          <a:p>
            <a:pPr marL="42863"/>
            <a:r>
              <a:rPr lang="en-US" sz="2100" dirty="0">
                <a:solidFill>
                  <a:schemeClr val="accent1"/>
                </a:solidFill>
              </a:rPr>
              <a:t>We use the </a:t>
            </a:r>
            <a:r>
              <a:rPr lang="en-US" sz="2100" i="1" dirty="0" err="1">
                <a:solidFill>
                  <a:schemeClr val="accent1"/>
                </a:solidFill>
              </a:rPr>
              <a:t>Clingo</a:t>
            </a:r>
            <a:r>
              <a:rPr lang="en-US" sz="2100" dirty="0">
                <a:solidFill>
                  <a:schemeClr val="accent1"/>
                </a:solidFill>
              </a:rPr>
              <a:t> solver from </a:t>
            </a:r>
            <a:r>
              <a:rPr lang="en-US" sz="2100" dirty="0">
                <a:solidFill>
                  <a:schemeClr val="accent1"/>
                </a:solidFill>
                <a:hlinkClick r:id="rId7">
                  <a:extLst>
                    <a:ext uri="{A12FA001-AC4F-418D-AE19-62706E023703}">
                      <ahyp:hlinkClr xmlns:ahyp="http://schemas.microsoft.com/office/drawing/2018/hyperlinkcolor" val="tx"/>
                    </a:ext>
                  </a:extLst>
                </a:hlinkClick>
              </a:rPr>
              <a:t>potassco.org</a:t>
            </a:r>
            <a:endParaRPr lang="en-US" sz="2100" dirty="0">
              <a:solidFill>
                <a:schemeClr val="accent1"/>
              </a:solidFill>
            </a:endParaRPr>
          </a:p>
        </p:txBody>
      </p:sp>
    </p:spTree>
    <p:extLst>
      <p:ext uri="{BB962C8B-B14F-4D97-AF65-F5344CB8AC3E}">
        <p14:creationId xmlns:p14="http://schemas.microsoft.com/office/powerpoint/2010/main" val="230441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DD90-A140-8B4E-9B68-8569AEC46EC5}"/>
              </a:ext>
            </a:extLst>
          </p:cNvPr>
          <p:cNvSpPr>
            <a:spLocks noGrp="1"/>
          </p:cNvSpPr>
          <p:nvPr>
            <p:ph type="title"/>
          </p:nvPr>
        </p:nvSpPr>
        <p:spPr/>
        <p:txBody>
          <a:bodyPr/>
          <a:lstStyle/>
          <a:p>
            <a:r>
              <a:rPr lang="en-US" dirty="0"/>
              <a:t>ASP searches for </a:t>
            </a:r>
            <a:r>
              <a:rPr lang="en-US" i="1" dirty="0"/>
              <a:t>stable models </a:t>
            </a:r>
            <a:r>
              <a:rPr lang="en-US" dirty="0"/>
              <a:t>of the input program</a:t>
            </a:r>
          </a:p>
        </p:txBody>
      </p:sp>
      <p:sp>
        <p:nvSpPr>
          <p:cNvPr id="3" name="Content Placeholder 2">
            <a:extLst>
              <a:ext uri="{FF2B5EF4-FFF2-40B4-BE49-F238E27FC236}">
                <a16:creationId xmlns:a16="http://schemas.microsoft.com/office/drawing/2014/main" id="{B22ED2FD-ECCE-0244-8D36-EEF8BB09550A}"/>
              </a:ext>
            </a:extLst>
          </p:cNvPr>
          <p:cNvSpPr>
            <a:spLocks noGrp="1"/>
          </p:cNvSpPr>
          <p:nvPr>
            <p:ph idx="1"/>
          </p:nvPr>
        </p:nvSpPr>
        <p:spPr>
          <a:xfrm>
            <a:off x="465825" y="1310763"/>
            <a:ext cx="8051368" cy="3427902"/>
          </a:xfrm>
        </p:spPr>
        <p:txBody>
          <a:bodyPr>
            <a:normAutofit lnSpcReduction="10000"/>
          </a:bodyPr>
          <a:lstStyle/>
          <a:p>
            <a:r>
              <a:rPr lang="en-US" sz="2100" dirty="0"/>
              <a:t>Stable models are also called </a:t>
            </a:r>
            <a:r>
              <a:rPr lang="en-US" sz="2100" b="1" i="1" dirty="0"/>
              <a:t>answer sets</a:t>
            </a:r>
          </a:p>
          <a:p>
            <a:r>
              <a:rPr lang="en-US" sz="2100" dirty="0"/>
              <a:t>A </a:t>
            </a:r>
            <a:r>
              <a:rPr lang="en-US" sz="2100" b="1" i="1" dirty="0"/>
              <a:t>stable model </a:t>
            </a:r>
            <a:r>
              <a:rPr lang="en-US" sz="2100" dirty="0"/>
              <a:t>(loosely) is a set of true atoms that can be</a:t>
            </a:r>
            <a:br>
              <a:rPr lang="en-US" sz="2100" dirty="0"/>
            </a:br>
            <a:r>
              <a:rPr lang="en-US" sz="2100" dirty="0"/>
              <a:t>deduced from the inputs, where every rule is idempotent.</a:t>
            </a:r>
          </a:p>
          <a:p>
            <a:pPr lvl="1"/>
            <a:r>
              <a:rPr lang="en-US" sz="1800" dirty="0"/>
              <a:t>Similar to fixpoints</a:t>
            </a:r>
          </a:p>
          <a:p>
            <a:pPr lvl="1"/>
            <a:r>
              <a:rPr lang="en-US" sz="1800" dirty="0"/>
              <a:t>Put more simply: a </a:t>
            </a:r>
            <a:r>
              <a:rPr lang="en-US" sz="1800" i="1" dirty="0"/>
              <a:t>set of atoms where all your rules are true!</a:t>
            </a:r>
          </a:p>
          <a:p>
            <a:r>
              <a:rPr lang="en-US" sz="2100" dirty="0"/>
              <a:t>Unlike Prolog:</a:t>
            </a:r>
          </a:p>
          <a:p>
            <a:pPr lvl="1"/>
            <a:r>
              <a:rPr lang="en-US" sz="1800" dirty="0"/>
              <a:t>Stable models contain everything that can be derived (vs. just querying values)</a:t>
            </a:r>
          </a:p>
          <a:p>
            <a:pPr lvl="1"/>
            <a:r>
              <a:rPr lang="en-US" sz="1800" dirty="0"/>
              <a:t>Good ways to do optimization to select the “best” stable model</a:t>
            </a:r>
          </a:p>
          <a:p>
            <a:pPr lvl="1"/>
            <a:r>
              <a:rPr lang="en-US" sz="1800" dirty="0"/>
              <a:t>ASP is guaranteed to complete! </a:t>
            </a:r>
          </a:p>
        </p:txBody>
      </p:sp>
    </p:spTree>
    <p:extLst>
      <p:ext uri="{BB962C8B-B14F-4D97-AF65-F5344CB8AC3E}">
        <p14:creationId xmlns:p14="http://schemas.microsoft.com/office/powerpoint/2010/main" val="825784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0DCBB-DF67-6647-A485-90F81FFE4D9F}"/>
              </a:ext>
            </a:extLst>
          </p:cNvPr>
          <p:cNvSpPr>
            <a:spLocks noGrp="1"/>
          </p:cNvSpPr>
          <p:nvPr>
            <p:ph idx="1"/>
          </p:nvPr>
        </p:nvSpPr>
        <p:spPr>
          <a:xfrm>
            <a:off x="6216445" y="1063557"/>
            <a:ext cx="2831690" cy="3697753"/>
          </a:xfrm>
        </p:spPr>
        <p:txBody>
          <a:bodyPr/>
          <a:lstStyle/>
          <a:p>
            <a:r>
              <a:rPr lang="en-US" dirty="0"/>
              <a:t>This is now:</a:t>
            </a:r>
            <a:br>
              <a:rPr lang="en-US" dirty="0"/>
            </a:br>
            <a:r>
              <a:rPr lang="en-US" sz="1400" dirty="0" err="1">
                <a:latin typeface="Monaco" pitchFamily="2" charset="77"/>
              </a:rPr>
              <a:t>spack</a:t>
            </a:r>
            <a:r>
              <a:rPr lang="en-US" sz="1400" dirty="0">
                <a:latin typeface="Monaco" pitchFamily="2" charset="77"/>
              </a:rPr>
              <a:t> install --fresh</a:t>
            </a:r>
            <a:endParaRPr lang="en-US" dirty="0">
              <a:latin typeface="Monaco" pitchFamily="2" charset="77"/>
            </a:endParaRPr>
          </a:p>
          <a:p>
            <a:r>
              <a:rPr lang="en-US" dirty="0"/>
              <a:t>Hash matches are very sensitive to small changes</a:t>
            </a:r>
          </a:p>
          <a:p>
            <a:r>
              <a:rPr lang="en-US" dirty="0"/>
              <a:t>In many cases, a satisfying cached or already installed spec can be missed</a:t>
            </a:r>
          </a:p>
          <a:p>
            <a:r>
              <a:rPr lang="en-US" dirty="0"/>
              <a:t>Nix, </a:t>
            </a:r>
            <a:r>
              <a:rPr lang="en-US" dirty="0" err="1"/>
              <a:t>Spack</a:t>
            </a:r>
            <a:r>
              <a:rPr lang="en-US" dirty="0"/>
              <a:t>, </a:t>
            </a:r>
            <a:r>
              <a:rPr lang="en-US" dirty="0" err="1"/>
              <a:t>Guix</a:t>
            </a:r>
            <a:r>
              <a:rPr lang="en-US" dirty="0"/>
              <a:t>, Conan, and others reuse this way</a:t>
            </a:r>
          </a:p>
        </p:txBody>
      </p:sp>
      <p:sp>
        <p:nvSpPr>
          <p:cNvPr id="3" name="Title 2">
            <a:extLst>
              <a:ext uri="{FF2B5EF4-FFF2-40B4-BE49-F238E27FC236}">
                <a16:creationId xmlns:a16="http://schemas.microsoft.com/office/drawing/2014/main" id="{B030E7F1-8586-A346-B1B9-1ABA28BFCC4B}"/>
              </a:ext>
            </a:extLst>
          </p:cNvPr>
          <p:cNvSpPr>
            <a:spLocks noGrp="1"/>
          </p:cNvSpPr>
          <p:nvPr>
            <p:ph type="title"/>
          </p:nvPr>
        </p:nvSpPr>
        <p:spPr/>
        <p:txBody>
          <a:bodyPr/>
          <a:lstStyle/>
          <a:p>
            <a:r>
              <a:rPr lang="en-US" dirty="0"/>
              <a:t>Originally, Spack only reuse builds if hashes matched</a:t>
            </a:r>
          </a:p>
        </p:txBody>
      </p:sp>
      <p:pic>
        <p:nvPicPr>
          <p:cNvPr id="4" name="Picture 11">
            <a:extLst>
              <a:ext uri="{FF2B5EF4-FFF2-40B4-BE49-F238E27FC236}">
                <a16:creationId xmlns:a16="http://schemas.microsoft.com/office/drawing/2014/main" id="{7FBE7CDB-A32C-1440-B066-9E05CC9C6BEE}"/>
              </a:ext>
            </a:extLst>
          </p:cNvPr>
          <p:cNvPicPr/>
          <p:nvPr/>
        </p:nvPicPr>
        <p:blipFill>
          <a:blip r:embed="rId2"/>
          <a:stretch/>
        </p:blipFill>
        <p:spPr>
          <a:xfrm>
            <a:off x="-71899" y="947883"/>
            <a:ext cx="4347720" cy="1398960"/>
          </a:xfrm>
          <a:prstGeom prst="rect">
            <a:avLst/>
          </a:prstGeom>
          <a:ln>
            <a:noFill/>
          </a:ln>
        </p:spPr>
      </p:pic>
      <p:sp>
        <p:nvSpPr>
          <p:cNvPr id="5" name="Magnetic Disk 4">
            <a:extLst>
              <a:ext uri="{FF2B5EF4-FFF2-40B4-BE49-F238E27FC236}">
                <a16:creationId xmlns:a16="http://schemas.microsoft.com/office/drawing/2014/main" id="{3F6230AC-239F-A34E-891F-21C1D77ED7EB}"/>
              </a:ext>
            </a:extLst>
          </p:cNvPr>
          <p:cNvSpPr/>
          <p:nvPr/>
        </p:nvSpPr>
        <p:spPr bwMode="auto">
          <a:xfrm>
            <a:off x="4474292" y="3030794"/>
            <a:ext cx="1426907" cy="1078476"/>
          </a:xfrm>
          <a:prstGeom prst="flowChartMagneticDisk">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b="1" dirty="0">
                <a:solidFill>
                  <a:srgbClr val="000000"/>
                </a:solidFill>
              </a:rPr>
              <a:t>Package cache</a:t>
            </a:r>
          </a:p>
        </p:txBody>
      </p:sp>
      <p:grpSp>
        <p:nvGrpSpPr>
          <p:cNvPr id="31" name="Group 30">
            <a:extLst>
              <a:ext uri="{FF2B5EF4-FFF2-40B4-BE49-F238E27FC236}">
                <a16:creationId xmlns:a16="http://schemas.microsoft.com/office/drawing/2014/main" id="{71C54571-DA13-AD4E-988A-B3A99CDE674C}"/>
              </a:ext>
            </a:extLst>
          </p:cNvPr>
          <p:cNvGrpSpPr/>
          <p:nvPr/>
        </p:nvGrpSpPr>
        <p:grpSpPr>
          <a:xfrm>
            <a:off x="77429" y="2391083"/>
            <a:ext cx="4981002" cy="1793202"/>
            <a:chOff x="103239" y="3188109"/>
            <a:chExt cx="6641336" cy="2390935"/>
          </a:xfrm>
        </p:grpSpPr>
        <p:sp>
          <p:nvSpPr>
            <p:cNvPr id="21" name="TextBox 20">
              <a:extLst>
                <a:ext uri="{FF2B5EF4-FFF2-40B4-BE49-F238E27FC236}">
                  <a16:creationId xmlns:a16="http://schemas.microsoft.com/office/drawing/2014/main" id="{8294AE69-C052-EC49-AF45-2C5246814F32}"/>
                </a:ext>
              </a:extLst>
            </p:cNvPr>
            <p:cNvSpPr txBox="1"/>
            <p:nvPr/>
          </p:nvSpPr>
          <p:spPr>
            <a:xfrm>
              <a:off x="103239" y="5302045"/>
              <a:ext cx="2708433" cy="276999"/>
            </a:xfrm>
            <a:prstGeom prst="rect">
              <a:avLst/>
            </a:prstGeom>
            <a:noFill/>
          </p:spPr>
          <p:txBody>
            <a:bodyPr wrap="none" rtlCol="0">
              <a:spAutoFit/>
            </a:bodyPr>
            <a:lstStyle/>
            <a:p>
              <a:r>
                <a:rPr lang="en-US" sz="750" b="1" dirty="0">
                  <a:solidFill>
                    <a:srgbClr val="C00000"/>
                  </a:solidFill>
                  <a:latin typeface="Monaco" pitchFamily="2" charset="77"/>
                </a:rPr>
                <a:t>6zvh4ueem6f5yrcfugh67k2hrtxbgbcs</a:t>
              </a:r>
            </a:p>
          </p:txBody>
        </p:sp>
        <p:sp>
          <p:nvSpPr>
            <p:cNvPr id="22" name="TextBox 21">
              <a:extLst>
                <a:ext uri="{FF2B5EF4-FFF2-40B4-BE49-F238E27FC236}">
                  <a16:creationId xmlns:a16="http://schemas.microsoft.com/office/drawing/2014/main" id="{F5C66866-F609-7240-A0C3-43C862269997}"/>
                </a:ext>
              </a:extLst>
            </p:cNvPr>
            <p:cNvSpPr txBox="1"/>
            <p:nvPr/>
          </p:nvSpPr>
          <p:spPr>
            <a:xfrm>
              <a:off x="936522" y="4729316"/>
              <a:ext cx="2708433" cy="276999"/>
            </a:xfrm>
            <a:prstGeom prst="rect">
              <a:avLst/>
            </a:prstGeom>
            <a:noFill/>
          </p:spPr>
          <p:txBody>
            <a:bodyPr wrap="none" rtlCol="0">
              <a:spAutoFit/>
            </a:bodyPr>
            <a:lstStyle/>
            <a:p>
              <a:r>
                <a:rPr lang="en-US" sz="750" b="1" dirty="0">
                  <a:solidFill>
                    <a:srgbClr val="C00000"/>
                  </a:solidFill>
                  <a:latin typeface="Monaco" pitchFamily="2" charset="77"/>
                </a:rPr>
                <a:t>74mwnxgn6nujehpyyalhwizwojwn5zga</a:t>
              </a:r>
            </a:p>
          </p:txBody>
        </p:sp>
        <p:sp>
          <p:nvSpPr>
            <p:cNvPr id="23" name="TextBox 22">
              <a:extLst>
                <a:ext uri="{FF2B5EF4-FFF2-40B4-BE49-F238E27FC236}">
                  <a16:creationId xmlns:a16="http://schemas.microsoft.com/office/drawing/2014/main" id="{8E39880B-D17E-3A4F-86B6-4B067EC04D13}"/>
                </a:ext>
              </a:extLst>
            </p:cNvPr>
            <p:cNvSpPr txBox="1"/>
            <p:nvPr/>
          </p:nvSpPr>
          <p:spPr>
            <a:xfrm>
              <a:off x="1951703" y="4392562"/>
              <a:ext cx="2708433" cy="276999"/>
            </a:xfrm>
            <a:prstGeom prst="rect">
              <a:avLst/>
            </a:prstGeom>
            <a:noFill/>
          </p:spPr>
          <p:txBody>
            <a:bodyPr wrap="none" rtlCol="0">
              <a:spAutoFit/>
            </a:bodyPr>
            <a:lstStyle/>
            <a:p>
              <a:r>
                <a:rPr lang="en-US" sz="750" b="1" dirty="0">
                  <a:solidFill>
                    <a:srgbClr val="C00000"/>
                  </a:solidFill>
                  <a:latin typeface="Monaco" pitchFamily="2" charset="77"/>
                </a:rPr>
                <a:t>4xxvh5ldm7gm32ngtixcm2odaer3cvvb</a:t>
              </a:r>
            </a:p>
          </p:txBody>
        </p:sp>
        <p:sp>
          <p:nvSpPr>
            <p:cNvPr id="24" name="TextBox 23">
              <a:extLst>
                <a:ext uri="{FF2B5EF4-FFF2-40B4-BE49-F238E27FC236}">
                  <a16:creationId xmlns:a16="http://schemas.microsoft.com/office/drawing/2014/main" id="{C1679724-E95C-0C4C-AC94-AC5C9978527F}"/>
                </a:ext>
              </a:extLst>
            </p:cNvPr>
            <p:cNvSpPr txBox="1"/>
            <p:nvPr/>
          </p:nvSpPr>
          <p:spPr>
            <a:xfrm>
              <a:off x="2706330" y="3861619"/>
              <a:ext cx="2708433" cy="276999"/>
            </a:xfrm>
            <a:prstGeom prst="rect">
              <a:avLst/>
            </a:prstGeom>
            <a:noFill/>
          </p:spPr>
          <p:txBody>
            <a:bodyPr wrap="none" rtlCol="0">
              <a:spAutoFit/>
            </a:bodyPr>
            <a:lstStyle/>
            <a:p>
              <a:r>
                <a:rPr lang="en-US" sz="750" b="1" dirty="0">
                  <a:solidFill>
                    <a:srgbClr val="C00000"/>
                  </a:solidFill>
                  <a:latin typeface="Monaco" pitchFamily="2" charset="77"/>
                </a:rPr>
                <a:t>k2yumgxwq6ijubivfpbjpmrrbzyqcoot</a:t>
              </a:r>
            </a:p>
          </p:txBody>
        </p:sp>
        <p:sp>
          <p:nvSpPr>
            <p:cNvPr id="25" name="TextBox 24">
              <a:extLst>
                <a:ext uri="{FF2B5EF4-FFF2-40B4-BE49-F238E27FC236}">
                  <a16:creationId xmlns:a16="http://schemas.microsoft.com/office/drawing/2014/main" id="{2D55AFB9-5C20-F64D-8C03-76561789993C}"/>
                </a:ext>
              </a:extLst>
            </p:cNvPr>
            <p:cNvSpPr txBox="1"/>
            <p:nvPr/>
          </p:nvSpPr>
          <p:spPr>
            <a:xfrm>
              <a:off x="3333136" y="3483078"/>
              <a:ext cx="2708433" cy="276999"/>
            </a:xfrm>
            <a:prstGeom prst="rect">
              <a:avLst/>
            </a:prstGeom>
            <a:noFill/>
          </p:spPr>
          <p:txBody>
            <a:bodyPr wrap="none" rtlCol="0">
              <a:spAutoFit/>
            </a:bodyPr>
            <a:lstStyle/>
            <a:p>
              <a:r>
                <a:rPr lang="en-US" sz="750" b="1" dirty="0">
                  <a:solidFill>
                    <a:srgbClr val="C00000"/>
                  </a:solidFill>
                  <a:latin typeface="Monaco" pitchFamily="2" charset="77"/>
                </a:rPr>
                <a:t>qo2af23r2npatxdtna3fmwkeennywixp</a:t>
              </a:r>
            </a:p>
          </p:txBody>
        </p:sp>
        <p:sp>
          <p:nvSpPr>
            <p:cNvPr id="26" name="TextBox 25">
              <a:extLst>
                <a:ext uri="{FF2B5EF4-FFF2-40B4-BE49-F238E27FC236}">
                  <a16:creationId xmlns:a16="http://schemas.microsoft.com/office/drawing/2014/main" id="{866FE2E9-E2D9-7149-84CE-B3C0CDF077E7}"/>
                </a:ext>
              </a:extLst>
            </p:cNvPr>
            <p:cNvSpPr txBox="1"/>
            <p:nvPr/>
          </p:nvSpPr>
          <p:spPr>
            <a:xfrm>
              <a:off x="4036142" y="3188109"/>
              <a:ext cx="2708433" cy="276999"/>
            </a:xfrm>
            <a:prstGeom prst="rect">
              <a:avLst/>
            </a:prstGeom>
            <a:noFill/>
          </p:spPr>
          <p:txBody>
            <a:bodyPr wrap="none" rtlCol="0">
              <a:spAutoFit/>
            </a:bodyPr>
            <a:lstStyle/>
            <a:p>
              <a:r>
                <a:rPr lang="en-US" sz="750" b="1" dirty="0">
                  <a:solidFill>
                    <a:srgbClr val="C00000"/>
                  </a:solidFill>
                  <a:latin typeface="Monaco" pitchFamily="2" charset="77"/>
                </a:rPr>
                <a:t>cwx4qwk4bkamf4gjrglmxfu3bhasyt74</a:t>
              </a:r>
            </a:p>
          </p:txBody>
        </p:sp>
      </p:grpSp>
      <p:sp>
        <p:nvSpPr>
          <p:cNvPr id="32" name="TextBox 31">
            <a:extLst>
              <a:ext uri="{FF2B5EF4-FFF2-40B4-BE49-F238E27FC236}">
                <a16:creationId xmlns:a16="http://schemas.microsoft.com/office/drawing/2014/main" id="{958615B3-3FFD-ED46-89E0-730F5DFC934B}"/>
              </a:ext>
            </a:extLst>
          </p:cNvPr>
          <p:cNvSpPr txBox="1"/>
          <p:nvPr/>
        </p:nvSpPr>
        <p:spPr>
          <a:xfrm>
            <a:off x="4147984" y="1675785"/>
            <a:ext cx="1481496" cy="253916"/>
          </a:xfrm>
          <a:prstGeom prst="rect">
            <a:avLst/>
          </a:prstGeom>
          <a:noFill/>
        </p:spPr>
        <p:txBody>
          <a:bodyPr wrap="none" rtlCol="0">
            <a:spAutoFit/>
          </a:bodyPr>
          <a:lstStyle/>
          <a:p>
            <a:r>
              <a:rPr lang="en-US" sz="1050" b="1" dirty="0"/>
              <a:t>1. Resolve metadata</a:t>
            </a:r>
          </a:p>
        </p:txBody>
      </p:sp>
      <p:grpSp>
        <p:nvGrpSpPr>
          <p:cNvPr id="34" name="Group 33">
            <a:extLst>
              <a:ext uri="{FF2B5EF4-FFF2-40B4-BE49-F238E27FC236}">
                <a16:creationId xmlns:a16="http://schemas.microsoft.com/office/drawing/2014/main" id="{072AF8CF-2112-254E-8080-47069C6D0369}"/>
              </a:ext>
            </a:extLst>
          </p:cNvPr>
          <p:cNvGrpSpPr/>
          <p:nvPr/>
        </p:nvGrpSpPr>
        <p:grpSpPr>
          <a:xfrm>
            <a:off x="542004" y="1543050"/>
            <a:ext cx="5477247" cy="2422423"/>
            <a:chOff x="722671" y="2057400"/>
            <a:chExt cx="7302996" cy="3229897"/>
          </a:xfrm>
        </p:grpSpPr>
        <p:grpSp>
          <p:nvGrpSpPr>
            <p:cNvPr id="20" name="Group 19">
              <a:extLst>
                <a:ext uri="{FF2B5EF4-FFF2-40B4-BE49-F238E27FC236}">
                  <a16:creationId xmlns:a16="http://schemas.microsoft.com/office/drawing/2014/main" id="{8023CFC3-554C-5045-89AC-9D8EE43258DD}"/>
                </a:ext>
              </a:extLst>
            </p:cNvPr>
            <p:cNvGrpSpPr/>
            <p:nvPr/>
          </p:nvGrpSpPr>
          <p:grpSpPr>
            <a:xfrm>
              <a:off x="722671" y="2057400"/>
              <a:ext cx="3984523" cy="3229897"/>
              <a:chOff x="722671" y="2057400"/>
              <a:chExt cx="3984523" cy="3229897"/>
            </a:xfrm>
          </p:grpSpPr>
          <p:cxnSp>
            <p:nvCxnSpPr>
              <p:cNvPr id="8" name="Straight Arrow Connector 7">
                <a:extLst>
                  <a:ext uri="{FF2B5EF4-FFF2-40B4-BE49-F238E27FC236}">
                    <a16:creationId xmlns:a16="http://schemas.microsoft.com/office/drawing/2014/main" id="{DF7B1853-AFB5-DF4D-BC1F-EF24BCECAC07}"/>
                  </a:ext>
                </a:extLst>
              </p:cNvPr>
              <p:cNvCxnSpPr>
                <a:cxnSpLocks/>
              </p:cNvCxnSpPr>
              <p:nvPr/>
            </p:nvCxnSpPr>
            <p:spPr>
              <a:xfrm>
                <a:off x="722671" y="2315497"/>
                <a:ext cx="0" cy="297180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F0E4E44-DFCC-E84E-9B6B-97C6ED80081A}"/>
                  </a:ext>
                </a:extLst>
              </p:cNvPr>
              <p:cNvCxnSpPr>
                <a:cxnSpLocks/>
              </p:cNvCxnSpPr>
              <p:nvPr/>
            </p:nvCxnSpPr>
            <p:spPr>
              <a:xfrm>
                <a:off x="1796845" y="2600633"/>
                <a:ext cx="0" cy="217047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8683CA-4576-D949-9EBC-79FC1C8CC421}"/>
                  </a:ext>
                </a:extLst>
              </p:cNvPr>
              <p:cNvCxnSpPr>
                <a:cxnSpLocks/>
              </p:cNvCxnSpPr>
              <p:nvPr/>
            </p:nvCxnSpPr>
            <p:spPr>
              <a:xfrm>
                <a:off x="2667000" y="2057400"/>
                <a:ext cx="0" cy="237449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B30F86-A9BE-404C-8F5B-7C8162087E35}"/>
                  </a:ext>
                </a:extLst>
              </p:cNvPr>
              <p:cNvCxnSpPr/>
              <p:nvPr/>
            </p:nvCxnSpPr>
            <p:spPr>
              <a:xfrm>
                <a:off x="2991465" y="2681749"/>
                <a:ext cx="0" cy="1246238"/>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42456A5-6F24-3B44-A4C3-B7741B4A5C7F}"/>
                  </a:ext>
                </a:extLst>
              </p:cNvPr>
              <p:cNvCxnSpPr>
                <a:cxnSpLocks/>
              </p:cNvCxnSpPr>
              <p:nvPr/>
            </p:nvCxnSpPr>
            <p:spPr>
              <a:xfrm>
                <a:off x="3645310" y="2435943"/>
                <a:ext cx="0" cy="1081547"/>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20EDCE-CFB9-A54B-A6E9-B55F48D674EA}"/>
                  </a:ext>
                </a:extLst>
              </p:cNvPr>
              <p:cNvCxnSpPr>
                <a:cxnSpLocks/>
              </p:cNvCxnSpPr>
              <p:nvPr/>
            </p:nvCxnSpPr>
            <p:spPr>
              <a:xfrm>
                <a:off x="4707194" y="2679291"/>
                <a:ext cx="0" cy="528483"/>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1F0842A9-579A-284C-8DB2-C1719F0D485A}"/>
                </a:ext>
              </a:extLst>
            </p:cNvPr>
            <p:cNvSpPr txBox="1"/>
            <p:nvPr/>
          </p:nvSpPr>
          <p:spPr>
            <a:xfrm>
              <a:off x="5533103" y="2639961"/>
              <a:ext cx="2492564" cy="338555"/>
            </a:xfrm>
            <a:prstGeom prst="rect">
              <a:avLst/>
            </a:prstGeom>
            <a:noFill/>
          </p:spPr>
          <p:txBody>
            <a:bodyPr wrap="none" rtlCol="0">
              <a:spAutoFit/>
            </a:bodyPr>
            <a:lstStyle/>
            <a:p>
              <a:r>
                <a:rPr lang="en-US" sz="1050" b="1" dirty="0"/>
                <a:t>2. Create per-node hashes</a:t>
              </a:r>
            </a:p>
          </p:txBody>
        </p:sp>
      </p:grpSp>
      <p:grpSp>
        <p:nvGrpSpPr>
          <p:cNvPr id="40" name="Group 39">
            <a:extLst>
              <a:ext uri="{FF2B5EF4-FFF2-40B4-BE49-F238E27FC236}">
                <a16:creationId xmlns:a16="http://schemas.microsoft.com/office/drawing/2014/main" id="{F5587D67-8B91-6345-B1B6-BA0340D0444C}"/>
              </a:ext>
            </a:extLst>
          </p:cNvPr>
          <p:cNvGrpSpPr/>
          <p:nvPr/>
        </p:nvGrpSpPr>
        <p:grpSpPr>
          <a:xfrm>
            <a:off x="2776384" y="2028803"/>
            <a:ext cx="2108269" cy="2249579"/>
            <a:chOff x="3841955" y="2682948"/>
            <a:chExt cx="2811026" cy="2999439"/>
          </a:xfrm>
        </p:grpSpPr>
        <p:sp>
          <p:nvSpPr>
            <p:cNvPr id="35" name="TextBox 34">
              <a:extLst>
                <a:ext uri="{FF2B5EF4-FFF2-40B4-BE49-F238E27FC236}">
                  <a16:creationId xmlns:a16="http://schemas.microsoft.com/office/drawing/2014/main" id="{BE7553EB-AD2C-E347-9086-F0147704454D}"/>
                </a:ext>
              </a:extLst>
            </p:cNvPr>
            <p:cNvSpPr txBox="1"/>
            <p:nvPr/>
          </p:nvSpPr>
          <p:spPr>
            <a:xfrm>
              <a:off x="3841955" y="5343832"/>
              <a:ext cx="2811026" cy="338555"/>
            </a:xfrm>
            <a:prstGeom prst="rect">
              <a:avLst/>
            </a:prstGeom>
            <a:noFill/>
          </p:spPr>
          <p:txBody>
            <a:bodyPr wrap="none" rtlCol="0">
              <a:spAutoFit/>
            </a:bodyPr>
            <a:lstStyle/>
            <a:p>
              <a:r>
                <a:rPr lang="en-US" sz="1050" b="1" dirty="0"/>
                <a:t>3. Query for exact hash match</a:t>
              </a:r>
            </a:p>
          </p:txBody>
        </p:sp>
        <p:sp>
          <p:nvSpPr>
            <p:cNvPr id="38" name="Arc 37">
              <a:extLst>
                <a:ext uri="{FF2B5EF4-FFF2-40B4-BE49-F238E27FC236}">
                  <a16:creationId xmlns:a16="http://schemas.microsoft.com/office/drawing/2014/main" id="{7D4D5617-0961-AA40-9FD4-C2A26F9B6DF0}"/>
                </a:ext>
              </a:extLst>
            </p:cNvPr>
            <p:cNvSpPr/>
            <p:nvPr/>
          </p:nvSpPr>
          <p:spPr>
            <a:xfrm rot="8330715">
              <a:off x="4097483" y="2682948"/>
              <a:ext cx="2495783" cy="2637949"/>
            </a:xfrm>
            <a:prstGeom prst="arc">
              <a:avLst>
                <a:gd name="adj1" fmla="val 16200000"/>
                <a:gd name="adj2" fmla="val 676134"/>
              </a:avLst>
            </a:prstGeom>
            <a:ln w="28575" cmpd="sng">
              <a:solidFill>
                <a:schemeClr val="accent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sp>
          <p:nvSpPr>
            <p:cNvPr id="39" name="TextBox 38">
              <a:extLst>
                <a:ext uri="{FF2B5EF4-FFF2-40B4-BE49-F238E27FC236}">
                  <a16:creationId xmlns:a16="http://schemas.microsoft.com/office/drawing/2014/main" id="{0D207E98-7288-0340-8E0B-ABA8E44EEAA6}"/>
                </a:ext>
              </a:extLst>
            </p:cNvPr>
            <p:cNvSpPr txBox="1"/>
            <p:nvPr/>
          </p:nvSpPr>
          <p:spPr>
            <a:xfrm>
              <a:off x="5169311" y="4940710"/>
              <a:ext cx="528349" cy="400109"/>
            </a:xfrm>
            <a:prstGeom prst="rect">
              <a:avLst/>
            </a:prstGeom>
            <a:noFill/>
          </p:spPr>
          <p:txBody>
            <a:bodyPr wrap="none" rtlCol="0">
              <a:spAutoFit/>
            </a:bodyPr>
            <a:lstStyle/>
            <a:p>
              <a:r>
                <a:rPr lang="en-US" sz="1350" b="1" dirty="0"/>
                <a:t>??</a:t>
              </a:r>
            </a:p>
          </p:txBody>
        </p:sp>
      </p:grpSp>
    </p:spTree>
    <p:extLst>
      <p:ext uri="{BB962C8B-B14F-4D97-AF65-F5344CB8AC3E}">
        <p14:creationId xmlns:p14="http://schemas.microsoft.com/office/powerpoint/2010/main" val="31987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936F7-A285-E54F-BA0A-19324DFD67DF}"/>
              </a:ext>
            </a:extLst>
          </p:cNvPr>
          <p:cNvSpPr>
            <a:spLocks noGrp="1"/>
          </p:cNvSpPr>
          <p:nvPr>
            <p:ph type="title"/>
          </p:nvPr>
        </p:nvSpPr>
        <p:spPr>
          <a:xfrm>
            <a:off x="236765" y="172800"/>
            <a:ext cx="8229600" cy="756578"/>
          </a:xfrm>
        </p:spPr>
        <p:txBody>
          <a:bodyPr/>
          <a:lstStyle/>
          <a:p>
            <a:r>
              <a:rPr lang="en-US" dirty="0">
                <a:latin typeface="Monaco" pitchFamily="2" charset="77"/>
              </a:rPr>
              <a:t>--reuse </a:t>
            </a:r>
            <a:r>
              <a:rPr lang="en-US" dirty="0"/>
              <a:t>(now the default) was enabled by ASP</a:t>
            </a:r>
          </a:p>
        </p:txBody>
      </p:sp>
      <p:sp>
        <p:nvSpPr>
          <p:cNvPr id="5" name="TextBox 4">
            <a:extLst>
              <a:ext uri="{FF2B5EF4-FFF2-40B4-BE49-F238E27FC236}">
                <a16:creationId xmlns:a16="http://schemas.microsoft.com/office/drawing/2014/main" id="{AF10743E-D9E5-314C-A909-5A841EC0DF9D}"/>
              </a:ext>
            </a:extLst>
          </p:cNvPr>
          <p:cNvSpPr txBox="1"/>
          <p:nvPr/>
        </p:nvSpPr>
        <p:spPr>
          <a:xfrm>
            <a:off x="180455" y="1094330"/>
            <a:ext cx="8459367" cy="646331"/>
          </a:xfrm>
          <a:prstGeom prst="rect">
            <a:avLst/>
          </a:prstGeom>
          <a:noFill/>
        </p:spPr>
        <p:txBody>
          <a:bodyPr wrap="none" rtlCol="0">
            <a:spAutoFit/>
          </a:bodyPr>
          <a:lstStyle/>
          <a:p>
            <a:pPr marL="257175" indent="-257175">
              <a:buFont typeface="Arial" panose="020B0604020202020204" pitchFamily="34" charset="0"/>
              <a:buChar char="•"/>
            </a:pPr>
            <a:r>
              <a:rPr lang="en-US" dirty="0"/>
              <a:t>--reuse tells the solver about all the installed packages!</a:t>
            </a:r>
          </a:p>
          <a:p>
            <a:pPr marL="257175" indent="-257175">
              <a:buFont typeface="Arial" panose="020B0604020202020204" pitchFamily="34" charset="0"/>
              <a:buChar char="•"/>
            </a:pPr>
            <a:r>
              <a:rPr lang="en-US" dirty="0"/>
              <a:t>Add constraints for all installed packages, with their hash as the associated ID:</a:t>
            </a:r>
          </a:p>
        </p:txBody>
      </p:sp>
      <p:pic>
        <p:nvPicPr>
          <p:cNvPr id="8" name="Picture 7">
            <a:extLst>
              <a:ext uri="{FF2B5EF4-FFF2-40B4-BE49-F238E27FC236}">
                <a16:creationId xmlns:a16="http://schemas.microsoft.com/office/drawing/2014/main" id="{600D9E79-CCFB-0948-A473-601AD7D9C34A}"/>
              </a:ext>
            </a:extLst>
          </p:cNvPr>
          <p:cNvPicPr>
            <a:picLocks noChangeAspect="1"/>
          </p:cNvPicPr>
          <p:nvPr/>
        </p:nvPicPr>
        <p:blipFill>
          <a:blip r:embed="rId2"/>
          <a:stretch>
            <a:fillRect/>
          </a:stretch>
        </p:blipFill>
        <p:spPr>
          <a:xfrm>
            <a:off x="318421" y="2113156"/>
            <a:ext cx="8682225" cy="2343401"/>
          </a:xfrm>
          <a:prstGeom prst="rect">
            <a:avLst/>
          </a:prstGeom>
        </p:spPr>
      </p:pic>
    </p:spTree>
    <p:extLst>
      <p:ext uri="{BB962C8B-B14F-4D97-AF65-F5344CB8AC3E}">
        <p14:creationId xmlns:p14="http://schemas.microsoft.com/office/powerpoint/2010/main" val="128950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DC6EB-72E5-4540-96E8-1B41FEA6FF51}"/>
              </a:ext>
            </a:extLst>
          </p:cNvPr>
          <p:cNvSpPr>
            <a:spLocks noGrp="1"/>
          </p:cNvSpPr>
          <p:nvPr>
            <p:ph type="title"/>
          </p:nvPr>
        </p:nvSpPr>
        <p:spPr>
          <a:xfrm>
            <a:off x="457200" y="164631"/>
            <a:ext cx="6055433" cy="756578"/>
          </a:xfrm>
        </p:spPr>
        <p:txBody>
          <a:bodyPr/>
          <a:lstStyle/>
          <a:p>
            <a:r>
              <a:rPr lang="en-US" dirty="0"/>
              <a:t>Telling the solver to minimize builds is surprisingly simple in ASP</a:t>
            </a:r>
          </a:p>
        </p:txBody>
      </p:sp>
      <p:grpSp>
        <p:nvGrpSpPr>
          <p:cNvPr id="22" name="Group 21">
            <a:extLst>
              <a:ext uri="{FF2B5EF4-FFF2-40B4-BE49-F238E27FC236}">
                <a16:creationId xmlns:a16="http://schemas.microsoft.com/office/drawing/2014/main" id="{88C15E90-D5CD-1548-8920-737868DAF75A}"/>
              </a:ext>
            </a:extLst>
          </p:cNvPr>
          <p:cNvGrpSpPr/>
          <p:nvPr/>
        </p:nvGrpSpPr>
        <p:grpSpPr>
          <a:xfrm>
            <a:off x="531160" y="1007863"/>
            <a:ext cx="7846679" cy="881330"/>
            <a:chOff x="708212" y="1343817"/>
            <a:chExt cx="10462239" cy="1175106"/>
          </a:xfrm>
        </p:grpSpPr>
        <p:pic>
          <p:nvPicPr>
            <p:cNvPr id="10" name="Picture 9">
              <a:extLst>
                <a:ext uri="{FF2B5EF4-FFF2-40B4-BE49-F238E27FC236}">
                  <a16:creationId xmlns:a16="http://schemas.microsoft.com/office/drawing/2014/main" id="{9112C5D1-51D1-B04D-BBAA-DA547CA4EEC3}"/>
                </a:ext>
              </a:extLst>
            </p:cNvPr>
            <p:cNvPicPr>
              <a:picLocks noChangeAspect="1"/>
            </p:cNvPicPr>
            <p:nvPr/>
          </p:nvPicPr>
          <p:blipFill>
            <a:blip r:embed="rId2"/>
            <a:stretch>
              <a:fillRect/>
            </a:stretch>
          </p:blipFill>
          <p:spPr>
            <a:xfrm>
              <a:off x="756451" y="1871223"/>
              <a:ext cx="10414000" cy="6477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2B6C0A7-4FBE-0349-93D1-191FB30C29F2}"/>
                </a:ext>
              </a:extLst>
            </p:cNvPr>
            <p:cNvSpPr txBox="1"/>
            <p:nvPr/>
          </p:nvSpPr>
          <p:spPr>
            <a:xfrm>
              <a:off x="708212" y="1343817"/>
              <a:ext cx="7727576" cy="492442"/>
            </a:xfrm>
            <a:prstGeom prst="rect">
              <a:avLst/>
            </a:prstGeom>
            <a:noFill/>
          </p:spPr>
          <p:txBody>
            <a:bodyPr wrap="square">
              <a:spAutoFit/>
            </a:bodyPr>
            <a:lstStyle/>
            <a:p>
              <a:r>
                <a:rPr lang="en-US" dirty="0"/>
                <a:t>1. Allow the solver to </a:t>
              </a:r>
              <a:r>
                <a:rPr lang="en-US" i="1" dirty="0"/>
                <a:t>choose</a:t>
              </a:r>
              <a:r>
                <a:rPr lang="en-US" dirty="0"/>
                <a:t> a hash for any package:</a:t>
              </a:r>
            </a:p>
          </p:txBody>
        </p:sp>
      </p:grpSp>
      <p:grpSp>
        <p:nvGrpSpPr>
          <p:cNvPr id="23" name="Group 22">
            <a:extLst>
              <a:ext uri="{FF2B5EF4-FFF2-40B4-BE49-F238E27FC236}">
                <a16:creationId xmlns:a16="http://schemas.microsoft.com/office/drawing/2014/main" id="{D26AA967-E6C1-B842-8C77-3200851E84F9}"/>
              </a:ext>
            </a:extLst>
          </p:cNvPr>
          <p:cNvGrpSpPr/>
          <p:nvPr/>
        </p:nvGrpSpPr>
        <p:grpSpPr>
          <a:xfrm>
            <a:off x="514350" y="1943100"/>
            <a:ext cx="5795682" cy="853889"/>
            <a:chOff x="685800" y="2590800"/>
            <a:chExt cx="7727576" cy="1138518"/>
          </a:xfrm>
        </p:grpSpPr>
        <p:pic>
          <p:nvPicPr>
            <p:cNvPr id="14" name="Picture 13">
              <a:extLst>
                <a:ext uri="{FF2B5EF4-FFF2-40B4-BE49-F238E27FC236}">
                  <a16:creationId xmlns:a16="http://schemas.microsoft.com/office/drawing/2014/main" id="{BD765E02-AF91-244C-A863-D53D5D44E6DE}"/>
                </a:ext>
              </a:extLst>
            </p:cNvPr>
            <p:cNvPicPr>
              <a:picLocks noChangeAspect="1"/>
            </p:cNvPicPr>
            <p:nvPr/>
          </p:nvPicPr>
          <p:blipFill rotWithShape="1">
            <a:blip r:embed="rId3"/>
            <a:srcRect b="17272"/>
            <a:stretch/>
          </p:blipFill>
          <p:spPr>
            <a:xfrm>
              <a:off x="745564" y="3151467"/>
              <a:ext cx="7366000" cy="57785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3C7BC67-5E88-2D48-BBFE-53CC84AEB233}"/>
                </a:ext>
              </a:extLst>
            </p:cNvPr>
            <p:cNvSpPr txBox="1"/>
            <p:nvPr/>
          </p:nvSpPr>
          <p:spPr>
            <a:xfrm>
              <a:off x="685800" y="2590800"/>
              <a:ext cx="7727576" cy="492442"/>
            </a:xfrm>
            <a:prstGeom prst="rect">
              <a:avLst/>
            </a:prstGeom>
            <a:noFill/>
          </p:spPr>
          <p:txBody>
            <a:bodyPr wrap="square">
              <a:spAutoFit/>
            </a:bodyPr>
            <a:lstStyle/>
            <a:p>
              <a:r>
                <a:rPr lang="en-US" dirty="0"/>
                <a:t>2. Choosing a hash means we impose its constraints:</a:t>
              </a:r>
            </a:p>
          </p:txBody>
        </p:sp>
      </p:grpSp>
      <p:grpSp>
        <p:nvGrpSpPr>
          <p:cNvPr id="24" name="Group 23">
            <a:extLst>
              <a:ext uri="{FF2B5EF4-FFF2-40B4-BE49-F238E27FC236}">
                <a16:creationId xmlns:a16="http://schemas.microsoft.com/office/drawing/2014/main" id="{B2B0BA72-5435-4B4F-88F9-A2A9B1EFE78D}"/>
              </a:ext>
            </a:extLst>
          </p:cNvPr>
          <p:cNvGrpSpPr/>
          <p:nvPr/>
        </p:nvGrpSpPr>
        <p:grpSpPr>
          <a:xfrm>
            <a:off x="514350" y="2914651"/>
            <a:ext cx="5795682" cy="792536"/>
            <a:chOff x="685800" y="3886200"/>
            <a:chExt cx="7727576" cy="1056715"/>
          </a:xfrm>
        </p:grpSpPr>
        <p:pic>
          <p:nvPicPr>
            <p:cNvPr id="12" name="Picture 11">
              <a:extLst>
                <a:ext uri="{FF2B5EF4-FFF2-40B4-BE49-F238E27FC236}">
                  <a16:creationId xmlns:a16="http://schemas.microsoft.com/office/drawing/2014/main" id="{2036FB9C-A842-2F44-9400-6ECC304AA8F8}"/>
                </a:ext>
              </a:extLst>
            </p:cNvPr>
            <p:cNvPicPr>
              <a:picLocks noChangeAspect="1"/>
            </p:cNvPicPr>
            <p:nvPr/>
          </p:nvPicPr>
          <p:blipFill>
            <a:blip r:embed="rId4"/>
            <a:stretch>
              <a:fillRect/>
            </a:stretch>
          </p:blipFill>
          <p:spPr>
            <a:xfrm>
              <a:off x="735480" y="4371415"/>
              <a:ext cx="7099300" cy="57150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C88EC9E-62E5-8B49-A272-EF1DC255BB2A}"/>
                </a:ext>
              </a:extLst>
            </p:cNvPr>
            <p:cNvSpPr txBox="1"/>
            <p:nvPr/>
          </p:nvSpPr>
          <p:spPr>
            <a:xfrm>
              <a:off x="685800" y="3886200"/>
              <a:ext cx="7727576" cy="492443"/>
            </a:xfrm>
            <a:prstGeom prst="rect">
              <a:avLst/>
            </a:prstGeom>
            <a:noFill/>
          </p:spPr>
          <p:txBody>
            <a:bodyPr wrap="square">
              <a:spAutoFit/>
            </a:bodyPr>
            <a:lstStyle/>
            <a:p>
              <a:r>
                <a:rPr lang="en-US" dirty="0"/>
                <a:t>3. Define a build as something </a:t>
              </a:r>
              <a:r>
                <a:rPr lang="en-US" i="1" dirty="0"/>
                <a:t>without</a:t>
              </a:r>
              <a:r>
                <a:rPr lang="en-US" dirty="0"/>
                <a:t> a hash:</a:t>
              </a:r>
            </a:p>
          </p:txBody>
        </p:sp>
      </p:grpSp>
      <p:grpSp>
        <p:nvGrpSpPr>
          <p:cNvPr id="25" name="Group 24">
            <a:extLst>
              <a:ext uri="{FF2B5EF4-FFF2-40B4-BE49-F238E27FC236}">
                <a16:creationId xmlns:a16="http://schemas.microsoft.com/office/drawing/2014/main" id="{C430C4DD-8C5F-DE4A-BFE0-A3D8D0B64651}"/>
              </a:ext>
            </a:extLst>
          </p:cNvPr>
          <p:cNvGrpSpPr/>
          <p:nvPr/>
        </p:nvGrpSpPr>
        <p:grpSpPr>
          <a:xfrm>
            <a:off x="531160" y="3808880"/>
            <a:ext cx="7259771" cy="853288"/>
            <a:chOff x="708212" y="5078506"/>
            <a:chExt cx="9679695" cy="1137717"/>
          </a:xfrm>
        </p:grpSpPr>
        <p:pic>
          <p:nvPicPr>
            <p:cNvPr id="5" name="Picture 4">
              <a:extLst>
                <a:ext uri="{FF2B5EF4-FFF2-40B4-BE49-F238E27FC236}">
                  <a16:creationId xmlns:a16="http://schemas.microsoft.com/office/drawing/2014/main" id="{698A3EF3-1066-C24D-A28F-BDD07FFE7D1E}"/>
                </a:ext>
              </a:extLst>
            </p:cNvPr>
            <p:cNvPicPr>
              <a:picLocks noChangeAspect="1"/>
            </p:cNvPicPr>
            <p:nvPr/>
          </p:nvPicPr>
          <p:blipFill>
            <a:blip r:embed="rId5"/>
            <a:stretch>
              <a:fillRect/>
            </a:stretch>
          </p:blipFill>
          <p:spPr>
            <a:xfrm>
              <a:off x="723207" y="5568523"/>
              <a:ext cx="9664700" cy="6477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36630A47-034E-9540-8526-F1EF947FD27F}"/>
                </a:ext>
              </a:extLst>
            </p:cNvPr>
            <p:cNvSpPr txBox="1"/>
            <p:nvPr/>
          </p:nvSpPr>
          <p:spPr>
            <a:xfrm>
              <a:off x="708212" y="5078506"/>
              <a:ext cx="7727576" cy="492443"/>
            </a:xfrm>
            <a:prstGeom prst="rect">
              <a:avLst/>
            </a:prstGeom>
            <a:noFill/>
          </p:spPr>
          <p:txBody>
            <a:bodyPr wrap="square">
              <a:spAutoFit/>
            </a:bodyPr>
            <a:lstStyle/>
            <a:p>
              <a:r>
                <a:rPr lang="en-US" dirty="0"/>
                <a:t>4. Minimize builds!</a:t>
              </a:r>
            </a:p>
          </p:txBody>
        </p:sp>
      </p:grpSp>
    </p:spTree>
    <p:extLst>
      <p:ext uri="{BB962C8B-B14F-4D97-AF65-F5344CB8AC3E}">
        <p14:creationId xmlns:p14="http://schemas.microsoft.com/office/powerpoint/2010/main" val="10525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E5036-8A25-8747-99B3-2F22773F64A3}"/>
              </a:ext>
            </a:extLst>
          </p:cNvPr>
          <p:cNvSpPr>
            <a:spLocks noGrp="1"/>
          </p:cNvSpPr>
          <p:nvPr>
            <p:ph type="title"/>
          </p:nvPr>
        </p:nvSpPr>
        <p:spPr/>
        <p:txBody>
          <a:bodyPr/>
          <a:lstStyle/>
          <a:p>
            <a:r>
              <a:rPr lang="en-US" dirty="0"/>
              <a:t>With and without --reuse optimization</a:t>
            </a:r>
          </a:p>
        </p:txBody>
      </p:sp>
      <p:grpSp>
        <p:nvGrpSpPr>
          <p:cNvPr id="14" name="Group 13">
            <a:extLst>
              <a:ext uri="{FF2B5EF4-FFF2-40B4-BE49-F238E27FC236}">
                <a16:creationId xmlns:a16="http://schemas.microsoft.com/office/drawing/2014/main" id="{AD6A9B40-2C12-E444-8D70-C3C4CCD798C6}"/>
              </a:ext>
            </a:extLst>
          </p:cNvPr>
          <p:cNvGrpSpPr/>
          <p:nvPr/>
        </p:nvGrpSpPr>
        <p:grpSpPr>
          <a:xfrm>
            <a:off x="290876" y="1060705"/>
            <a:ext cx="4061742" cy="3673871"/>
            <a:chOff x="387834" y="1414272"/>
            <a:chExt cx="5415656" cy="4898495"/>
          </a:xfrm>
        </p:grpSpPr>
        <p:grpSp>
          <p:nvGrpSpPr>
            <p:cNvPr id="12" name="Group 11">
              <a:extLst>
                <a:ext uri="{FF2B5EF4-FFF2-40B4-BE49-F238E27FC236}">
                  <a16:creationId xmlns:a16="http://schemas.microsoft.com/office/drawing/2014/main" id="{7A50E0F8-4BE3-8948-A89A-4604A6EE4F31}"/>
                </a:ext>
              </a:extLst>
            </p:cNvPr>
            <p:cNvGrpSpPr/>
            <p:nvPr/>
          </p:nvGrpSpPr>
          <p:grpSpPr>
            <a:xfrm>
              <a:off x="387834" y="1414272"/>
              <a:ext cx="5415656" cy="4440838"/>
              <a:chOff x="675428" y="1583878"/>
              <a:chExt cx="5415656" cy="4440838"/>
            </a:xfrm>
          </p:grpSpPr>
          <p:pic>
            <p:nvPicPr>
              <p:cNvPr id="5" name="Picture 4">
                <a:extLst>
                  <a:ext uri="{FF2B5EF4-FFF2-40B4-BE49-F238E27FC236}">
                    <a16:creationId xmlns:a16="http://schemas.microsoft.com/office/drawing/2014/main" id="{FE7DC225-039C-FF44-9755-977BFEB1F14B}"/>
                  </a:ext>
                </a:extLst>
              </p:cNvPr>
              <p:cNvPicPr>
                <a:picLocks noChangeAspect="1"/>
              </p:cNvPicPr>
              <p:nvPr/>
            </p:nvPicPr>
            <p:blipFill>
              <a:blip r:embed="rId2"/>
              <a:stretch>
                <a:fillRect/>
              </a:stretch>
            </p:blipFill>
            <p:spPr>
              <a:xfrm>
                <a:off x="675428" y="1583878"/>
                <a:ext cx="5415656" cy="4440838"/>
              </a:xfrm>
              <a:prstGeom prst="rect">
                <a:avLst/>
              </a:prstGeom>
            </p:spPr>
          </p:pic>
          <p:pic>
            <p:nvPicPr>
              <p:cNvPr id="11" name="Picture 10">
                <a:extLst>
                  <a:ext uri="{FF2B5EF4-FFF2-40B4-BE49-F238E27FC236}">
                    <a16:creationId xmlns:a16="http://schemas.microsoft.com/office/drawing/2014/main" id="{4986502A-BF9A-C045-93A3-2C30951AB837}"/>
                  </a:ext>
                </a:extLst>
              </p:cNvPr>
              <p:cNvPicPr>
                <a:picLocks noChangeAspect="1"/>
              </p:cNvPicPr>
              <p:nvPr/>
            </p:nvPicPr>
            <p:blipFill>
              <a:blip r:embed="rId3"/>
              <a:stretch>
                <a:fillRect/>
              </a:stretch>
            </p:blipFill>
            <p:spPr>
              <a:xfrm>
                <a:off x="4484943" y="2015088"/>
                <a:ext cx="241915" cy="102943"/>
              </a:xfrm>
              <a:prstGeom prst="rect">
                <a:avLst/>
              </a:prstGeom>
            </p:spPr>
          </p:pic>
        </p:grpSp>
        <p:sp>
          <p:nvSpPr>
            <p:cNvPr id="13" name="TextBox 12">
              <a:extLst>
                <a:ext uri="{FF2B5EF4-FFF2-40B4-BE49-F238E27FC236}">
                  <a16:creationId xmlns:a16="http://schemas.microsoft.com/office/drawing/2014/main" id="{C478750A-4742-5342-A48F-0700F7F7AD36}"/>
                </a:ext>
              </a:extLst>
            </p:cNvPr>
            <p:cNvSpPr txBox="1"/>
            <p:nvPr/>
          </p:nvSpPr>
          <p:spPr>
            <a:xfrm>
              <a:off x="1081007" y="5912658"/>
              <a:ext cx="4029308" cy="400109"/>
            </a:xfrm>
            <a:prstGeom prst="rect">
              <a:avLst/>
            </a:prstGeom>
            <a:noFill/>
          </p:spPr>
          <p:txBody>
            <a:bodyPr wrap="none" rtlCol="0">
              <a:spAutoFit/>
            </a:bodyPr>
            <a:lstStyle/>
            <a:p>
              <a:r>
                <a:rPr lang="en-US" sz="1350" b="1" dirty="0"/>
                <a:t>Pure hash-based reuse: all misses</a:t>
              </a:r>
            </a:p>
          </p:txBody>
        </p:sp>
      </p:grpSp>
      <p:grpSp>
        <p:nvGrpSpPr>
          <p:cNvPr id="17" name="Group 16">
            <a:extLst>
              <a:ext uri="{FF2B5EF4-FFF2-40B4-BE49-F238E27FC236}">
                <a16:creationId xmlns:a16="http://schemas.microsoft.com/office/drawing/2014/main" id="{9507549B-67F1-5642-BBCB-DAC952BCD624}"/>
              </a:ext>
            </a:extLst>
          </p:cNvPr>
          <p:cNvGrpSpPr/>
          <p:nvPr/>
        </p:nvGrpSpPr>
        <p:grpSpPr>
          <a:xfrm>
            <a:off x="4819594" y="1078173"/>
            <a:ext cx="4051562" cy="3656403"/>
            <a:chOff x="6426126" y="1437564"/>
            <a:chExt cx="5402082" cy="4875204"/>
          </a:xfrm>
        </p:grpSpPr>
        <p:pic>
          <p:nvPicPr>
            <p:cNvPr id="7" name="Picture 6">
              <a:extLst>
                <a:ext uri="{FF2B5EF4-FFF2-40B4-BE49-F238E27FC236}">
                  <a16:creationId xmlns:a16="http://schemas.microsoft.com/office/drawing/2014/main" id="{BD21B11D-C73A-CD41-9DC2-50610F8224D5}"/>
                </a:ext>
              </a:extLst>
            </p:cNvPr>
            <p:cNvPicPr>
              <a:picLocks noChangeAspect="1"/>
            </p:cNvPicPr>
            <p:nvPr/>
          </p:nvPicPr>
          <p:blipFill rotWithShape="1">
            <a:blip r:embed="rId4"/>
            <a:srcRect r="5787"/>
            <a:stretch/>
          </p:blipFill>
          <p:spPr>
            <a:xfrm>
              <a:off x="6426126" y="1437564"/>
              <a:ext cx="5402082" cy="4434680"/>
            </a:xfrm>
            <a:prstGeom prst="rect">
              <a:avLst/>
            </a:prstGeom>
            <a:ln w="38100">
              <a:noFill/>
            </a:ln>
          </p:spPr>
        </p:pic>
        <p:sp>
          <p:nvSpPr>
            <p:cNvPr id="16" name="TextBox 15">
              <a:extLst>
                <a:ext uri="{FF2B5EF4-FFF2-40B4-BE49-F238E27FC236}">
                  <a16:creationId xmlns:a16="http://schemas.microsoft.com/office/drawing/2014/main" id="{95DEF8E2-C612-AE43-B3BE-EC736D2FF11A}"/>
                </a:ext>
              </a:extLst>
            </p:cNvPr>
            <p:cNvSpPr txBox="1"/>
            <p:nvPr/>
          </p:nvSpPr>
          <p:spPr>
            <a:xfrm>
              <a:off x="6749555" y="5912659"/>
              <a:ext cx="4540217" cy="400109"/>
            </a:xfrm>
            <a:prstGeom prst="rect">
              <a:avLst/>
            </a:prstGeom>
            <a:noFill/>
            <a:ln w="38100">
              <a:noFill/>
            </a:ln>
          </p:spPr>
          <p:txBody>
            <a:bodyPr wrap="none" rtlCol="0">
              <a:spAutoFit/>
            </a:bodyPr>
            <a:lstStyle/>
            <a:p>
              <a:r>
                <a:rPr lang="en-US" sz="1350" b="1" dirty="0"/>
                <a:t>With reuse: 16 packages were reusable</a:t>
              </a:r>
            </a:p>
          </p:txBody>
        </p:sp>
      </p:grpSp>
      <p:sp>
        <p:nvSpPr>
          <p:cNvPr id="19" name="Rectangle 18">
            <a:extLst>
              <a:ext uri="{FF2B5EF4-FFF2-40B4-BE49-F238E27FC236}">
                <a16:creationId xmlns:a16="http://schemas.microsoft.com/office/drawing/2014/main" id="{23CAFEC5-CCC5-FF4D-B6A1-D2A947368261}"/>
              </a:ext>
            </a:extLst>
          </p:cNvPr>
          <p:cNvSpPr/>
          <p:nvPr/>
        </p:nvSpPr>
        <p:spPr bwMode="auto">
          <a:xfrm>
            <a:off x="228600" y="2743200"/>
            <a:ext cx="226757" cy="1736622"/>
          </a:xfrm>
          <a:prstGeom prst="rect">
            <a:avLst/>
          </a:prstGeom>
          <a:noFill/>
          <a:ln w="381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Rectangle 17">
            <a:extLst>
              <a:ext uri="{FF2B5EF4-FFF2-40B4-BE49-F238E27FC236}">
                <a16:creationId xmlns:a16="http://schemas.microsoft.com/office/drawing/2014/main" id="{913847CF-551B-CB42-B8B7-CCBC6D70BDC3}"/>
              </a:ext>
            </a:extLst>
          </p:cNvPr>
          <p:cNvSpPr/>
          <p:nvPr/>
        </p:nvSpPr>
        <p:spPr bwMode="auto">
          <a:xfrm>
            <a:off x="4772947" y="2759792"/>
            <a:ext cx="226757" cy="1736622"/>
          </a:xfrm>
          <a:prstGeom prst="rect">
            <a:avLst/>
          </a:prstGeom>
          <a:noFill/>
          <a:ln w="38100">
            <a:solidFill>
              <a:srgbClr val="97F93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Tree>
    <p:extLst>
      <p:ext uri="{BB962C8B-B14F-4D97-AF65-F5344CB8AC3E}">
        <p14:creationId xmlns:p14="http://schemas.microsoft.com/office/powerpoint/2010/main" val="191237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Recent Challenges</a:t>
            </a:r>
          </a:p>
        </p:txBody>
      </p:sp>
    </p:spTree>
    <p:extLst>
      <p:ext uri="{BB962C8B-B14F-4D97-AF65-F5344CB8AC3E}">
        <p14:creationId xmlns:p14="http://schemas.microsoft.com/office/powerpoint/2010/main" val="816085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68FF2-275C-BC7B-2FBD-710E9CFFEEFF}"/>
              </a:ext>
            </a:extLst>
          </p:cNvPr>
          <p:cNvSpPr>
            <a:spLocks noGrp="1"/>
          </p:cNvSpPr>
          <p:nvPr>
            <p:ph idx="1"/>
          </p:nvPr>
        </p:nvSpPr>
        <p:spPr>
          <a:xfrm>
            <a:off x="457200" y="1081144"/>
            <a:ext cx="4114800" cy="3466379"/>
          </a:xfrm>
        </p:spPr>
        <p:txBody>
          <a:bodyPr>
            <a:normAutofit/>
          </a:bodyPr>
          <a:lstStyle/>
          <a:p>
            <a:r>
              <a:rPr lang="en-US" dirty="0"/>
              <a:t>Main logic program is:</a:t>
            </a:r>
          </a:p>
          <a:p>
            <a:pPr lvl="1"/>
            <a:r>
              <a:rPr lang="en-US" dirty="0"/>
              <a:t>~250 rules</a:t>
            </a:r>
          </a:p>
          <a:p>
            <a:pPr lvl="1"/>
            <a:r>
              <a:rPr lang="en-US" dirty="0"/>
              <a:t>20 optimization criteria</a:t>
            </a:r>
          </a:p>
          <a:p>
            <a:pPr lvl="1"/>
            <a:r>
              <a:rPr lang="en-US" dirty="0"/>
              <a:t>933 lines of ASP code</a:t>
            </a:r>
          </a:p>
          <a:p>
            <a:r>
              <a:rPr lang="en-US" dirty="0"/>
              <a:t>Problem instances can vary quite a bit</a:t>
            </a:r>
            <a:endParaRPr lang="en-US" dirty="0">
              <a:sym typeface="Wingdings" pitchFamily="2" charset="2"/>
            </a:endParaRPr>
          </a:p>
          <a:p>
            <a:pPr lvl="1"/>
            <a:r>
              <a:rPr lang="en-US" dirty="0"/>
              <a:t>Common dependencies get us some magic numbers</a:t>
            </a:r>
          </a:p>
          <a:p>
            <a:pPr lvl="1"/>
            <a:r>
              <a:rPr lang="en-US" dirty="0" err="1"/>
              <a:t>gmake’s</a:t>
            </a:r>
            <a:r>
              <a:rPr lang="en-US" dirty="0"/>
              <a:t> optional dependency on guile makes most solves consider at least 527 packages</a:t>
            </a:r>
          </a:p>
          <a:p>
            <a:pPr lvl="1"/>
            <a:r>
              <a:rPr lang="en-US" dirty="0" err="1"/>
              <a:t>gnuconfig</a:t>
            </a:r>
            <a:r>
              <a:rPr lang="en-US" dirty="0"/>
              <a:t> is notably very simple </a:t>
            </a:r>
            <a:r>
              <a:rPr lang="en-US" dirty="0">
                <a:sym typeface="Wingdings" pitchFamily="2" charset="2"/>
              </a:rPr>
              <a:t></a:t>
            </a:r>
            <a:endParaRPr lang="en-US" dirty="0"/>
          </a:p>
        </p:txBody>
      </p:sp>
      <p:sp>
        <p:nvSpPr>
          <p:cNvPr id="3" name="Title 2">
            <a:extLst>
              <a:ext uri="{FF2B5EF4-FFF2-40B4-BE49-F238E27FC236}">
                <a16:creationId xmlns:a16="http://schemas.microsoft.com/office/drawing/2014/main" id="{613C7D56-D2B8-017B-B0E2-0177266D58A3}"/>
              </a:ext>
            </a:extLst>
          </p:cNvPr>
          <p:cNvSpPr>
            <a:spLocks noGrp="1"/>
          </p:cNvSpPr>
          <p:nvPr>
            <p:ph type="title"/>
          </p:nvPr>
        </p:nvSpPr>
        <p:spPr/>
        <p:txBody>
          <a:bodyPr/>
          <a:lstStyle/>
          <a:p>
            <a:r>
              <a:rPr lang="en-US" dirty="0"/>
              <a:t>Some stats on problem sizes</a:t>
            </a:r>
          </a:p>
        </p:txBody>
      </p:sp>
      <p:graphicFrame>
        <p:nvGraphicFramePr>
          <p:cNvPr id="4" name="Table 3">
            <a:extLst>
              <a:ext uri="{FF2B5EF4-FFF2-40B4-BE49-F238E27FC236}">
                <a16:creationId xmlns:a16="http://schemas.microsoft.com/office/drawing/2014/main" id="{C9F6FEAF-765B-5B17-8179-CFDDB258AFDB}"/>
              </a:ext>
            </a:extLst>
          </p:cNvPr>
          <p:cNvGraphicFramePr>
            <a:graphicFrameLocks noGrp="1"/>
          </p:cNvGraphicFramePr>
          <p:nvPr/>
        </p:nvGraphicFramePr>
        <p:xfrm>
          <a:off x="4641274" y="1082762"/>
          <a:ext cx="4375439" cy="3539490"/>
        </p:xfrm>
        <a:graphic>
          <a:graphicData uri="http://schemas.openxmlformats.org/drawingml/2006/table">
            <a:tbl>
              <a:tblPr firstRow="1" bandRow="1">
                <a:tableStyleId>{5C22544A-7EE6-4342-B048-85BDC9FD1C3A}</a:tableStyleId>
              </a:tblPr>
              <a:tblGrid>
                <a:gridCol w="1458479">
                  <a:extLst>
                    <a:ext uri="{9D8B030D-6E8A-4147-A177-3AD203B41FA5}">
                      <a16:colId xmlns:a16="http://schemas.microsoft.com/office/drawing/2014/main" val="3614097548"/>
                    </a:ext>
                  </a:extLst>
                </a:gridCol>
                <a:gridCol w="1373909">
                  <a:extLst>
                    <a:ext uri="{9D8B030D-6E8A-4147-A177-3AD203B41FA5}">
                      <a16:colId xmlns:a16="http://schemas.microsoft.com/office/drawing/2014/main" val="1166214544"/>
                    </a:ext>
                  </a:extLst>
                </a:gridCol>
                <a:gridCol w="1543051">
                  <a:extLst>
                    <a:ext uri="{9D8B030D-6E8A-4147-A177-3AD203B41FA5}">
                      <a16:colId xmlns:a16="http://schemas.microsoft.com/office/drawing/2014/main" val="902283653"/>
                    </a:ext>
                  </a:extLst>
                </a:gridCol>
              </a:tblGrid>
              <a:tr h="480060">
                <a:tc>
                  <a:txBody>
                    <a:bodyPr/>
                    <a:lstStyle/>
                    <a:p>
                      <a:r>
                        <a:rPr lang="en-US" sz="1400" dirty="0"/>
                        <a:t>Package</a:t>
                      </a:r>
                    </a:p>
                  </a:txBody>
                  <a:tcPr marL="68580" marR="68580" marT="34290" marB="34290"/>
                </a:tc>
                <a:tc>
                  <a:txBody>
                    <a:bodyPr/>
                    <a:lstStyle/>
                    <a:p>
                      <a:r>
                        <a:rPr lang="en-US" sz="1400" dirty="0"/>
                        <a:t>Possible dependencies</a:t>
                      </a:r>
                    </a:p>
                  </a:txBody>
                  <a:tcPr marL="68580" marR="68580" marT="34290" marB="34290"/>
                </a:tc>
                <a:tc>
                  <a:txBody>
                    <a:bodyPr/>
                    <a:lstStyle/>
                    <a:p>
                      <a:r>
                        <a:rPr lang="en-US" sz="1400" dirty="0"/>
                        <a:t>Facts</a:t>
                      </a:r>
                    </a:p>
                  </a:txBody>
                  <a:tcPr marL="68580" marR="68580" marT="34290" marB="34290"/>
                </a:tc>
                <a:extLst>
                  <a:ext uri="{0D108BD9-81ED-4DB2-BD59-A6C34878D82A}">
                    <a16:rowId xmlns:a16="http://schemas.microsoft.com/office/drawing/2014/main" val="2845563686"/>
                  </a:ext>
                </a:extLst>
              </a:tr>
              <a:tr h="278130">
                <a:tc>
                  <a:txBody>
                    <a:bodyPr/>
                    <a:lstStyle/>
                    <a:p>
                      <a:r>
                        <a:rPr lang="en-US" sz="1400" dirty="0" err="1"/>
                        <a:t>gnuconfig</a:t>
                      </a:r>
                      <a:endParaRPr lang="en-US" sz="1400" dirty="0"/>
                    </a:p>
                  </a:txBody>
                  <a:tcPr marL="68580" marR="68580" marT="34290" marB="34290"/>
                </a:tc>
                <a:tc>
                  <a:txBody>
                    <a:bodyPr/>
                    <a:lstStyle/>
                    <a:p>
                      <a:r>
                        <a:rPr lang="en-US" sz="1400" dirty="0"/>
                        <a:t>1</a:t>
                      </a:r>
                    </a:p>
                  </a:txBody>
                  <a:tcPr marL="68580" marR="68580" marT="34290" marB="34290"/>
                </a:tc>
                <a:tc>
                  <a:txBody>
                    <a:bodyPr/>
                    <a:lstStyle/>
                    <a:p>
                      <a:r>
                        <a:rPr lang="en-US" sz="1400" dirty="0"/>
                        <a:t>150</a:t>
                      </a:r>
                    </a:p>
                  </a:txBody>
                  <a:tcPr marL="68580" marR="68580" marT="34290" marB="34290"/>
                </a:tc>
                <a:extLst>
                  <a:ext uri="{0D108BD9-81ED-4DB2-BD59-A6C34878D82A}">
                    <a16:rowId xmlns:a16="http://schemas.microsoft.com/office/drawing/2014/main" val="1609606865"/>
                  </a:ext>
                </a:extLst>
              </a:tr>
              <a:tr h="278130">
                <a:tc>
                  <a:txBody>
                    <a:bodyPr/>
                    <a:lstStyle/>
                    <a:p>
                      <a:r>
                        <a:rPr lang="en-US" sz="1400" dirty="0" err="1"/>
                        <a:t>zlib</a:t>
                      </a:r>
                      <a:endParaRPr lang="en-US" sz="1400" dirty="0"/>
                    </a:p>
                  </a:txBody>
                  <a:tcPr marL="68580" marR="68580" marT="34290" marB="34290"/>
                </a:tc>
                <a:tc>
                  <a:txBody>
                    <a:bodyPr/>
                    <a:lstStyle/>
                    <a:p>
                      <a:r>
                        <a:rPr lang="en-US" sz="1400" dirty="0"/>
                        <a:t>527</a:t>
                      </a:r>
                    </a:p>
                  </a:txBody>
                  <a:tcPr marL="68580" marR="68580" marT="34290" marB="34290"/>
                </a:tc>
                <a:tc>
                  <a:txBody>
                    <a:bodyPr/>
                    <a:lstStyle/>
                    <a:p>
                      <a:r>
                        <a:rPr lang="en-US" sz="1400" dirty="0"/>
                        <a:t>30,095</a:t>
                      </a:r>
                    </a:p>
                  </a:txBody>
                  <a:tcPr marL="68580" marR="68580" marT="34290" marB="34290"/>
                </a:tc>
                <a:extLst>
                  <a:ext uri="{0D108BD9-81ED-4DB2-BD59-A6C34878D82A}">
                    <a16:rowId xmlns:a16="http://schemas.microsoft.com/office/drawing/2014/main" val="302622203"/>
                  </a:ext>
                </a:extLst>
              </a:tr>
              <a:tr h="278130">
                <a:tc>
                  <a:txBody>
                    <a:bodyPr/>
                    <a:lstStyle/>
                    <a:p>
                      <a:r>
                        <a:rPr lang="en-US" sz="1400" dirty="0" err="1"/>
                        <a:t>gmake</a:t>
                      </a:r>
                      <a:endParaRPr lang="en-US" sz="1400" dirty="0"/>
                    </a:p>
                  </a:txBody>
                  <a:tcPr marL="68580" marR="68580" marT="34290" marB="34290"/>
                </a:tc>
                <a:tc>
                  <a:txBody>
                    <a:bodyPr/>
                    <a:lstStyle/>
                    <a:p>
                      <a:r>
                        <a:rPr lang="en-US" sz="1400" dirty="0"/>
                        <a:t>527</a:t>
                      </a:r>
                    </a:p>
                  </a:txBody>
                  <a:tcPr marL="68580" marR="68580" marT="34290" marB="34290"/>
                </a:tc>
                <a:tc>
                  <a:txBody>
                    <a:bodyPr/>
                    <a:lstStyle/>
                    <a:p>
                      <a:r>
                        <a:rPr lang="en-US" sz="1400" dirty="0"/>
                        <a:t>30,160</a:t>
                      </a:r>
                    </a:p>
                  </a:txBody>
                  <a:tcPr marL="68580" marR="68580" marT="34290" marB="34290"/>
                </a:tc>
                <a:extLst>
                  <a:ext uri="{0D108BD9-81ED-4DB2-BD59-A6C34878D82A}">
                    <a16:rowId xmlns:a16="http://schemas.microsoft.com/office/drawing/2014/main" val="1972583699"/>
                  </a:ext>
                </a:extLst>
              </a:tr>
              <a:tr h="278130">
                <a:tc>
                  <a:txBody>
                    <a:bodyPr/>
                    <a:lstStyle/>
                    <a:p>
                      <a:r>
                        <a:rPr lang="en-US" sz="1400" dirty="0" err="1"/>
                        <a:t>openmpi</a:t>
                      </a:r>
                      <a:endParaRPr lang="en-US" sz="1400" dirty="0"/>
                    </a:p>
                  </a:txBody>
                  <a:tcPr marL="68580" marR="68580" marT="34290" marB="34290"/>
                </a:tc>
                <a:tc>
                  <a:txBody>
                    <a:bodyPr/>
                    <a:lstStyle/>
                    <a:p>
                      <a:r>
                        <a:rPr lang="en-US" sz="1400" dirty="0"/>
                        <a:t>527</a:t>
                      </a:r>
                    </a:p>
                  </a:txBody>
                  <a:tcPr marL="68580" marR="68580" marT="34290" marB="34290"/>
                </a:tc>
                <a:tc>
                  <a:txBody>
                    <a:bodyPr/>
                    <a:lstStyle/>
                    <a:p>
                      <a:r>
                        <a:rPr lang="en-US" sz="1400" dirty="0"/>
                        <a:t>109,021</a:t>
                      </a:r>
                    </a:p>
                  </a:txBody>
                  <a:tcPr marL="68580" marR="68580" marT="34290" marB="34290"/>
                </a:tc>
                <a:extLst>
                  <a:ext uri="{0D108BD9-81ED-4DB2-BD59-A6C34878D82A}">
                    <a16:rowId xmlns:a16="http://schemas.microsoft.com/office/drawing/2014/main" val="1195048673"/>
                  </a:ext>
                </a:extLst>
              </a:tr>
              <a:tr h="278130">
                <a:tc>
                  <a:txBody>
                    <a:bodyPr/>
                    <a:lstStyle/>
                    <a:p>
                      <a:r>
                        <a:rPr lang="en-US" sz="1400" dirty="0"/>
                        <a:t>qt</a:t>
                      </a:r>
                    </a:p>
                  </a:txBody>
                  <a:tcPr marL="68580" marR="68580" marT="34290" marB="34290"/>
                </a:tc>
                <a:tc>
                  <a:txBody>
                    <a:bodyPr/>
                    <a:lstStyle/>
                    <a:p>
                      <a:r>
                        <a:rPr lang="en-US" sz="1400" dirty="0"/>
                        <a:t>527</a:t>
                      </a:r>
                    </a:p>
                  </a:txBody>
                  <a:tcPr marL="68580" marR="68580" marT="34290" marB="34290"/>
                </a:tc>
                <a:tc>
                  <a:txBody>
                    <a:bodyPr/>
                    <a:lstStyle/>
                    <a:p>
                      <a:r>
                        <a:rPr lang="en-US" sz="1400" dirty="0"/>
                        <a:t>109,029</a:t>
                      </a:r>
                    </a:p>
                  </a:txBody>
                  <a:tcPr marL="68580" marR="68580" marT="34290" marB="34290"/>
                </a:tc>
                <a:extLst>
                  <a:ext uri="{0D108BD9-81ED-4DB2-BD59-A6C34878D82A}">
                    <a16:rowId xmlns:a16="http://schemas.microsoft.com/office/drawing/2014/main" val="3383766413"/>
                  </a:ext>
                </a:extLst>
              </a:tr>
              <a:tr h="278130">
                <a:tc>
                  <a:txBody>
                    <a:bodyPr/>
                    <a:lstStyle/>
                    <a:p>
                      <a:r>
                        <a:rPr lang="en-US" sz="1400" dirty="0" err="1"/>
                        <a:t>trilinos</a:t>
                      </a:r>
                      <a:endParaRPr lang="en-US" sz="1400" dirty="0"/>
                    </a:p>
                  </a:txBody>
                  <a:tcPr marL="68580" marR="68580" marT="34290" marB="34290"/>
                </a:tc>
                <a:tc>
                  <a:txBody>
                    <a:bodyPr/>
                    <a:lstStyle/>
                    <a:p>
                      <a:r>
                        <a:rPr lang="en-US" sz="1400" dirty="0"/>
                        <a:t>694</a:t>
                      </a:r>
                    </a:p>
                  </a:txBody>
                  <a:tcPr marL="68580" marR="68580" marT="34290" marB="34290"/>
                </a:tc>
                <a:tc>
                  <a:txBody>
                    <a:bodyPr/>
                    <a:lstStyle/>
                    <a:p>
                      <a:r>
                        <a:rPr lang="en-US" sz="1400" dirty="0"/>
                        <a:t>224,142</a:t>
                      </a:r>
                    </a:p>
                  </a:txBody>
                  <a:tcPr marL="68580" marR="68580" marT="34290" marB="34290"/>
                </a:tc>
                <a:extLst>
                  <a:ext uri="{0D108BD9-81ED-4DB2-BD59-A6C34878D82A}">
                    <a16:rowId xmlns:a16="http://schemas.microsoft.com/office/drawing/2014/main" val="469374006"/>
                  </a:ext>
                </a:extLst>
              </a:tr>
              <a:tr h="278130">
                <a:tc>
                  <a:txBody>
                    <a:bodyPr/>
                    <a:lstStyle/>
                    <a:p>
                      <a:r>
                        <a:rPr lang="en-US" sz="1400" dirty="0"/>
                        <a:t>root</a:t>
                      </a:r>
                    </a:p>
                  </a:txBody>
                  <a:tcPr marL="68580" marR="68580" marT="34290" marB="34290"/>
                </a:tc>
                <a:tc>
                  <a:txBody>
                    <a:bodyPr/>
                    <a:lstStyle/>
                    <a:p>
                      <a:r>
                        <a:rPr lang="en-US" sz="1400" dirty="0"/>
                        <a:t>699</a:t>
                      </a:r>
                    </a:p>
                  </a:txBody>
                  <a:tcPr marL="68580" marR="68580" marT="34290" marB="34290"/>
                </a:tc>
                <a:tc>
                  <a:txBody>
                    <a:bodyPr/>
                    <a:lstStyle/>
                    <a:p>
                      <a:r>
                        <a:rPr lang="en-US" sz="1400" dirty="0"/>
                        <a:t>146,372</a:t>
                      </a:r>
                    </a:p>
                  </a:txBody>
                  <a:tcPr marL="68580" marR="68580" marT="34290" marB="34290"/>
                </a:tc>
                <a:extLst>
                  <a:ext uri="{0D108BD9-81ED-4DB2-BD59-A6C34878D82A}">
                    <a16:rowId xmlns:a16="http://schemas.microsoft.com/office/drawing/2014/main" val="1154526023"/>
                  </a:ext>
                </a:extLst>
              </a:tr>
              <a:tr h="278130">
                <a:tc>
                  <a:txBody>
                    <a:bodyPr/>
                    <a:lstStyle/>
                    <a:p>
                      <a:r>
                        <a:rPr lang="en-US" sz="1400" dirty="0" err="1"/>
                        <a:t>mfem</a:t>
                      </a:r>
                      <a:endParaRPr lang="en-US" sz="1400" dirty="0"/>
                    </a:p>
                  </a:txBody>
                  <a:tcPr marL="68580" marR="68580" marT="34290" marB="34290"/>
                </a:tc>
                <a:tc>
                  <a:txBody>
                    <a:bodyPr/>
                    <a:lstStyle/>
                    <a:p>
                      <a:r>
                        <a:rPr lang="en-US" sz="1400" dirty="0"/>
                        <a:t>714</a:t>
                      </a:r>
                    </a:p>
                  </a:txBody>
                  <a:tcPr marL="68580" marR="68580" marT="34290" marB="34290"/>
                </a:tc>
                <a:tc>
                  <a:txBody>
                    <a:bodyPr/>
                    <a:lstStyle/>
                    <a:p>
                      <a:r>
                        <a:rPr lang="en-US" sz="1400" dirty="0"/>
                        <a:t>273,078</a:t>
                      </a:r>
                    </a:p>
                  </a:txBody>
                  <a:tcPr marL="68580" marR="68580" marT="34290" marB="34290"/>
                </a:tc>
                <a:extLst>
                  <a:ext uri="{0D108BD9-81ED-4DB2-BD59-A6C34878D82A}">
                    <a16:rowId xmlns:a16="http://schemas.microsoft.com/office/drawing/2014/main" val="4036655911"/>
                  </a:ext>
                </a:extLst>
              </a:tr>
              <a:tr h="278130">
                <a:tc>
                  <a:txBody>
                    <a:bodyPr/>
                    <a:lstStyle/>
                    <a:p>
                      <a:r>
                        <a:rPr lang="en-US" sz="1400" dirty="0"/>
                        <a:t>r-</a:t>
                      </a:r>
                      <a:r>
                        <a:rPr lang="en-US" sz="1400" dirty="0" err="1"/>
                        <a:t>condop</a:t>
                      </a:r>
                      <a:endParaRPr lang="en-US" sz="1400" dirty="0"/>
                    </a:p>
                  </a:txBody>
                  <a:tcPr marL="68580" marR="68580" marT="34290" marB="34290"/>
                </a:tc>
                <a:tc>
                  <a:txBody>
                    <a:bodyPr/>
                    <a:lstStyle/>
                    <a:p>
                      <a:r>
                        <a:rPr lang="en-US" sz="1400" dirty="0"/>
                        <a:t>774</a:t>
                      </a:r>
                    </a:p>
                  </a:txBody>
                  <a:tcPr marL="68580" marR="68580" marT="34290" marB="34290"/>
                </a:tc>
                <a:tc>
                  <a:txBody>
                    <a:bodyPr/>
                    <a:lstStyle/>
                    <a:p>
                      <a:r>
                        <a:rPr lang="en-US" sz="1400" dirty="0"/>
                        <a:t>142,212</a:t>
                      </a:r>
                    </a:p>
                  </a:txBody>
                  <a:tcPr marL="68580" marR="68580" marT="34290" marB="34290"/>
                </a:tc>
                <a:extLst>
                  <a:ext uri="{0D108BD9-81ED-4DB2-BD59-A6C34878D82A}">
                    <a16:rowId xmlns:a16="http://schemas.microsoft.com/office/drawing/2014/main" val="2402179558"/>
                  </a:ext>
                </a:extLst>
              </a:tr>
              <a:tr h="278130">
                <a:tc>
                  <a:txBody>
                    <a:bodyPr/>
                    <a:lstStyle/>
                    <a:p>
                      <a:r>
                        <a:rPr lang="en-US" sz="1400" dirty="0" err="1"/>
                        <a:t>warpx</a:t>
                      </a:r>
                      <a:endParaRPr lang="en-US" sz="1400" dirty="0"/>
                    </a:p>
                  </a:txBody>
                  <a:tcPr marL="68580" marR="68580" marT="34290" marB="34290"/>
                </a:tc>
                <a:tc>
                  <a:txBody>
                    <a:bodyPr/>
                    <a:lstStyle/>
                    <a:p>
                      <a:r>
                        <a:rPr lang="en-US" sz="1400" dirty="0"/>
                        <a:t>819</a:t>
                      </a:r>
                    </a:p>
                  </a:txBody>
                  <a:tcPr marL="68580" marR="68580" marT="34290" marB="34290"/>
                </a:tc>
                <a:tc>
                  <a:txBody>
                    <a:bodyPr/>
                    <a:lstStyle/>
                    <a:p>
                      <a:r>
                        <a:rPr lang="en-US" sz="1400" dirty="0"/>
                        <a:t>319,374</a:t>
                      </a:r>
                    </a:p>
                  </a:txBody>
                  <a:tcPr marL="68580" marR="68580" marT="34290" marB="34290"/>
                </a:tc>
                <a:extLst>
                  <a:ext uri="{0D108BD9-81ED-4DB2-BD59-A6C34878D82A}">
                    <a16:rowId xmlns:a16="http://schemas.microsoft.com/office/drawing/2014/main" val="2775229559"/>
                  </a:ext>
                </a:extLst>
              </a:tr>
              <a:tr h="278130">
                <a:tc>
                  <a:txBody>
                    <a:bodyPr/>
                    <a:lstStyle/>
                    <a:p>
                      <a:r>
                        <a:rPr lang="en-US" sz="1400" dirty="0" err="1"/>
                        <a:t>exawind</a:t>
                      </a:r>
                      <a:endParaRPr lang="en-US" sz="1400" dirty="0"/>
                    </a:p>
                  </a:txBody>
                  <a:tcPr marL="68580" marR="68580" marT="34290" marB="34290"/>
                </a:tc>
                <a:tc>
                  <a:txBody>
                    <a:bodyPr/>
                    <a:lstStyle/>
                    <a:p>
                      <a:r>
                        <a:rPr lang="en-US" sz="1400" dirty="0"/>
                        <a:t>820</a:t>
                      </a:r>
                    </a:p>
                  </a:txBody>
                  <a:tcPr marL="68580" marR="68580" marT="34290" marB="34290"/>
                </a:tc>
                <a:tc>
                  <a:txBody>
                    <a:bodyPr/>
                    <a:lstStyle/>
                    <a:p>
                      <a:r>
                        <a:rPr lang="en-US" sz="1400" dirty="0"/>
                        <a:t>322,535</a:t>
                      </a:r>
                    </a:p>
                  </a:txBody>
                  <a:tcPr marL="68580" marR="68580" marT="34290" marB="34290"/>
                </a:tc>
                <a:extLst>
                  <a:ext uri="{0D108BD9-81ED-4DB2-BD59-A6C34878D82A}">
                    <a16:rowId xmlns:a16="http://schemas.microsoft.com/office/drawing/2014/main" val="2917425780"/>
                  </a:ext>
                </a:extLst>
              </a:tr>
            </a:tbl>
          </a:graphicData>
        </a:graphic>
      </p:graphicFrame>
    </p:spTree>
    <p:extLst>
      <p:ext uri="{BB962C8B-B14F-4D97-AF65-F5344CB8AC3E}">
        <p14:creationId xmlns:p14="http://schemas.microsoft.com/office/powerpoint/2010/main" val="1132424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D64713-A8A1-2CBE-39A6-054311ED7DE9}"/>
              </a:ext>
            </a:extLst>
          </p:cNvPr>
          <p:cNvSpPr>
            <a:spLocks noGrp="1"/>
          </p:cNvSpPr>
          <p:nvPr>
            <p:ph type="title"/>
          </p:nvPr>
        </p:nvSpPr>
        <p:spPr>
          <a:xfrm>
            <a:off x="457200" y="165102"/>
            <a:ext cx="8229600" cy="754380"/>
          </a:xfrm>
        </p:spPr>
        <p:txBody>
          <a:bodyPr/>
          <a:lstStyle/>
          <a:p>
            <a:r>
              <a:rPr lang="en-US" dirty="0"/>
              <a:t>We have been working to make our solver more flexible</a:t>
            </a:r>
          </a:p>
        </p:txBody>
      </p:sp>
      <p:sp>
        <p:nvSpPr>
          <p:cNvPr id="4" name="Segnaposto contenuto 4">
            <a:extLst>
              <a:ext uri="{FF2B5EF4-FFF2-40B4-BE49-F238E27FC236}">
                <a16:creationId xmlns:a16="http://schemas.microsoft.com/office/drawing/2014/main" id="{CA1B7EEA-7355-A3F2-51D4-14B4563E0493}"/>
              </a:ext>
            </a:extLst>
          </p:cNvPr>
          <p:cNvSpPr>
            <a:spLocks noGrp="1"/>
          </p:cNvSpPr>
          <p:nvPr>
            <p:ph idx="10"/>
          </p:nvPr>
        </p:nvSpPr>
        <p:spPr>
          <a:xfrm>
            <a:off x="4718649" y="1285875"/>
            <a:ext cx="3968496" cy="3452790"/>
          </a:xfrm>
        </p:spPr>
        <p:txBody>
          <a:bodyPr>
            <a:normAutofit/>
          </a:bodyPr>
          <a:lstStyle/>
          <a:p>
            <a:r>
              <a:rPr lang="en-US" dirty="0"/>
              <a:t>Only one configuration per package allowed in the DAG</a:t>
            </a:r>
          </a:p>
          <a:p>
            <a:r>
              <a:rPr lang="en-US" dirty="0"/>
              <a:t>Ensures ABI compatibility but is too restrictive</a:t>
            </a:r>
          </a:p>
          <a:p>
            <a:r>
              <a:rPr lang="en-US" dirty="0"/>
              <a:t>In the example </a:t>
            </a:r>
            <a:r>
              <a:rPr lang="en-US" dirty="0" err="1"/>
              <a:t>py-numpy</a:t>
            </a:r>
            <a:r>
              <a:rPr lang="en-US" dirty="0"/>
              <a:t> needs to use py-cython@0.29 </a:t>
            </a:r>
            <a:r>
              <a:rPr lang="en-US" u="sng" dirty="0"/>
              <a:t>as a build tool</a:t>
            </a:r>
          </a:p>
          <a:p>
            <a:r>
              <a:rPr lang="en-US" dirty="0"/>
              <a:t>That enforces using an old </a:t>
            </a:r>
            <a:r>
              <a:rPr lang="en-US" dirty="0" err="1"/>
              <a:t>py-gevent</a:t>
            </a:r>
            <a:r>
              <a:rPr lang="en-US" dirty="0"/>
              <a:t>, because newer versions depend on py-cython@3.0 or greater</a:t>
            </a:r>
          </a:p>
        </p:txBody>
      </p:sp>
      <p:sp>
        <p:nvSpPr>
          <p:cNvPr id="8" name="Rounded Rectangle 7">
            <a:extLst>
              <a:ext uri="{FF2B5EF4-FFF2-40B4-BE49-F238E27FC236}">
                <a16:creationId xmlns:a16="http://schemas.microsoft.com/office/drawing/2014/main" id="{BE720965-D39D-F505-F771-7994D1BD34C4}"/>
              </a:ext>
            </a:extLst>
          </p:cNvPr>
          <p:cNvSpPr/>
          <p:nvPr/>
        </p:nvSpPr>
        <p:spPr bwMode="auto">
          <a:xfrm>
            <a:off x="1841271" y="1379558"/>
            <a:ext cx="1162877"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gptune</a:t>
            </a:r>
            <a:endParaRPr lang="en-US" sz="900" dirty="0">
              <a:solidFill>
                <a:schemeClr val="bg1"/>
              </a:solidFill>
              <a:latin typeface="Monaco" pitchFamily="2" charset="77"/>
            </a:endParaRPr>
          </a:p>
        </p:txBody>
      </p:sp>
      <p:sp>
        <p:nvSpPr>
          <p:cNvPr id="9" name="Rounded Rectangle 8">
            <a:extLst>
              <a:ext uri="{FF2B5EF4-FFF2-40B4-BE49-F238E27FC236}">
                <a16:creationId xmlns:a16="http://schemas.microsoft.com/office/drawing/2014/main" id="{E4E033E1-3C21-DA64-818C-82D2D2E41E6A}"/>
              </a:ext>
            </a:extLst>
          </p:cNvPr>
          <p:cNvSpPr/>
          <p:nvPr/>
        </p:nvSpPr>
        <p:spPr bwMode="auto">
          <a:xfrm>
            <a:off x="1352861" y="3886200"/>
            <a:ext cx="2149291" cy="427383"/>
          </a:xfrm>
          <a:prstGeom prst="roundRect">
            <a:avLst/>
          </a:prstGeom>
          <a:solidFill>
            <a:schemeClr val="accent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py-cython@0.29</a:t>
            </a:r>
            <a:endParaRPr lang="en-US" sz="900" dirty="0">
              <a:solidFill>
                <a:schemeClr val="bg1"/>
              </a:solidFill>
              <a:latin typeface="Monaco" pitchFamily="2" charset="77"/>
            </a:endParaRPr>
          </a:p>
        </p:txBody>
      </p:sp>
      <p:sp>
        <p:nvSpPr>
          <p:cNvPr id="10" name="Rounded Rectangle 9">
            <a:extLst>
              <a:ext uri="{FF2B5EF4-FFF2-40B4-BE49-F238E27FC236}">
                <a16:creationId xmlns:a16="http://schemas.microsoft.com/office/drawing/2014/main" id="{05211DF2-96CF-5D04-FD06-161B0BF1A634}"/>
              </a:ext>
            </a:extLst>
          </p:cNvPr>
          <p:cNvSpPr/>
          <p:nvPr/>
        </p:nvSpPr>
        <p:spPr bwMode="auto">
          <a:xfrm>
            <a:off x="456855" y="2632879"/>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py-gevent@1.5</a:t>
            </a:r>
            <a:endParaRPr lang="en-US" sz="900" dirty="0">
              <a:solidFill>
                <a:schemeClr val="bg1"/>
              </a:solidFill>
              <a:latin typeface="Monaco" pitchFamily="2" charset="77"/>
            </a:endParaRPr>
          </a:p>
        </p:txBody>
      </p:sp>
      <p:sp>
        <p:nvSpPr>
          <p:cNvPr id="12" name="Rounded Rectangle 11">
            <a:extLst>
              <a:ext uri="{FF2B5EF4-FFF2-40B4-BE49-F238E27FC236}">
                <a16:creationId xmlns:a16="http://schemas.microsoft.com/office/drawing/2014/main" id="{F68065E4-AEBC-6ADB-7A6C-F1D2D2F89F8A}"/>
              </a:ext>
            </a:extLst>
          </p:cNvPr>
          <p:cNvSpPr/>
          <p:nvPr/>
        </p:nvSpPr>
        <p:spPr bwMode="auto">
          <a:xfrm>
            <a:off x="2660811" y="2632879"/>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py-numpy</a:t>
            </a:r>
            <a:endParaRPr lang="en-US" sz="900" dirty="0">
              <a:solidFill>
                <a:schemeClr val="bg1"/>
              </a:solidFill>
              <a:latin typeface="Monaco" pitchFamily="2" charset="77"/>
            </a:endParaRPr>
          </a:p>
        </p:txBody>
      </p:sp>
      <p:cxnSp>
        <p:nvCxnSpPr>
          <p:cNvPr id="14" name="Straight Arrow Connector 13">
            <a:extLst>
              <a:ext uri="{FF2B5EF4-FFF2-40B4-BE49-F238E27FC236}">
                <a16:creationId xmlns:a16="http://schemas.microsoft.com/office/drawing/2014/main" id="{264FB83F-D8B5-4F3B-9A64-DA64E8368741}"/>
              </a:ext>
            </a:extLst>
          </p:cNvPr>
          <p:cNvCxnSpPr>
            <a:stCxn id="8" idx="2"/>
            <a:endCxn id="12" idx="0"/>
          </p:cNvCxnSpPr>
          <p:nvPr/>
        </p:nvCxnSpPr>
        <p:spPr>
          <a:xfrm>
            <a:off x="2422709" y="1806941"/>
            <a:ext cx="1152501" cy="82593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367B4D7-F999-4FB1-5B07-D54AC0630AB3}"/>
              </a:ext>
            </a:extLst>
          </p:cNvPr>
          <p:cNvCxnSpPr>
            <a:cxnSpLocks/>
            <a:stCxn id="8" idx="2"/>
            <a:endCxn id="10" idx="0"/>
          </p:cNvCxnSpPr>
          <p:nvPr/>
        </p:nvCxnSpPr>
        <p:spPr>
          <a:xfrm flipH="1">
            <a:off x="1371254" y="1806941"/>
            <a:ext cx="1051455" cy="82593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E961897-A0E2-99B1-68ED-1FB7DC51EF60}"/>
              </a:ext>
            </a:extLst>
          </p:cNvPr>
          <p:cNvCxnSpPr>
            <a:cxnSpLocks/>
            <a:stCxn id="10" idx="2"/>
            <a:endCxn id="9" idx="0"/>
          </p:cNvCxnSpPr>
          <p:nvPr/>
        </p:nvCxnSpPr>
        <p:spPr>
          <a:xfrm>
            <a:off x="1371254" y="3060262"/>
            <a:ext cx="1056252" cy="82593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DEC0DB5-5E72-9055-C926-A7816F593D7E}"/>
              </a:ext>
            </a:extLst>
          </p:cNvPr>
          <p:cNvCxnSpPr>
            <a:cxnSpLocks/>
            <a:stCxn id="12" idx="2"/>
            <a:endCxn id="9" idx="0"/>
          </p:cNvCxnSpPr>
          <p:nvPr/>
        </p:nvCxnSpPr>
        <p:spPr>
          <a:xfrm flipH="1">
            <a:off x="2427506" y="3060262"/>
            <a:ext cx="1147704" cy="82593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9938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7C4DF5-D4CE-FD5C-6800-BFBAEE0152EF}"/>
              </a:ext>
            </a:extLst>
          </p:cNvPr>
          <p:cNvSpPr>
            <a:spLocks noGrp="1"/>
          </p:cNvSpPr>
          <p:nvPr>
            <p:ph type="title"/>
          </p:nvPr>
        </p:nvSpPr>
        <p:spPr/>
        <p:txBody>
          <a:bodyPr/>
          <a:lstStyle/>
          <a:p>
            <a:r>
              <a:rPr lang="en-US" dirty="0"/>
              <a:t>Objective: dependency splitting</a:t>
            </a:r>
          </a:p>
        </p:txBody>
      </p:sp>
      <p:sp>
        <p:nvSpPr>
          <p:cNvPr id="4" name="Content Placeholder 3">
            <a:extLst>
              <a:ext uri="{FF2B5EF4-FFF2-40B4-BE49-F238E27FC236}">
                <a16:creationId xmlns:a16="http://schemas.microsoft.com/office/drawing/2014/main" id="{0D87F5B3-79C0-7D99-26A2-70910AE00288}"/>
              </a:ext>
            </a:extLst>
          </p:cNvPr>
          <p:cNvSpPr>
            <a:spLocks noGrp="1"/>
          </p:cNvSpPr>
          <p:nvPr>
            <p:ph idx="1"/>
          </p:nvPr>
        </p:nvSpPr>
        <p:spPr/>
        <p:txBody>
          <a:bodyPr>
            <a:normAutofit fontScale="92500"/>
          </a:bodyPr>
          <a:lstStyle/>
          <a:p>
            <a:r>
              <a:rPr lang="en-US" dirty="0"/>
              <a:t>The constraint on build dependencies can be relaxed, without compromising the ABI compatibility</a:t>
            </a:r>
          </a:p>
          <a:p>
            <a:r>
              <a:rPr lang="en-US" dirty="0"/>
              <a:t>Having a single configuration of a package is now enforced on unification sets</a:t>
            </a:r>
          </a:p>
          <a:p>
            <a:r>
              <a:rPr lang="en-US" dirty="0"/>
              <a:t>These are the set of nodes used together at runtime (the one shown is for </a:t>
            </a:r>
            <a:r>
              <a:rPr lang="en-US" dirty="0" err="1"/>
              <a:t>gptune</a:t>
            </a:r>
            <a:r>
              <a:rPr lang="en-US" dirty="0"/>
              <a:t>)</a:t>
            </a:r>
          </a:p>
          <a:p>
            <a:r>
              <a:rPr lang="en-US" dirty="0"/>
              <a:t>This allows us to use the latest version of </a:t>
            </a:r>
            <a:r>
              <a:rPr lang="en-US" dirty="0" err="1"/>
              <a:t>py-gevent</a:t>
            </a:r>
            <a:r>
              <a:rPr lang="en-US" dirty="0"/>
              <a:t>, because now we can have two versions of </a:t>
            </a:r>
            <a:r>
              <a:rPr lang="en-US" dirty="0" err="1"/>
              <a:t>py-cython</a:t>
            </a:r>
            <a:endParaRPr lang="en-US" dirty="0"/>
          </a:p>
          <a:p>
            <a:endParaRPr lang="en-US" dirty="0"/>
          </a:p>
        </p:txBody>
      </p:sp>
      <p:sp>
        <p:nvSpPr>
          <p:cNvPr id="9" name="Rounded Rectangle 8">
            <a:extLst>
              <a:ext uri="{FF2B5EF4-FFF2-40B4-BE49-F238E27FC236}">
                <a16:creationId xmlns:a16="http://schemas.microsoft.com/office/drawing/2014/main" id="{EED55511-DF92-07AF-C717-4035AE7E644A}"/>
              </a:ext>
            </a:extLst>
          </p:cNvPr>
          <p:cNvSpPr/>
          <p:nvPr/>
        </p:nvSpPr>
        <p:spPr bwMode="auto">
          <a:xfrm>
            <a:off x="1841271" y="1379558"/>
            <a:ext cx="1162877"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gptune</a:t>
            </a:r>
            <a:endParaRPr lang="en-US" sz="900" dirty="0">
              <a:solidFill>
                <a:schemeClr val="bg1"/>
              </a:solidFill>
              <a:latin typeface="Monaco" pitchFamily="2" charset="77"/>
            </a:endParaRPr>
          </a:p>
        </p:txBody>
      </p:sp>
      <p:sp>
        <p:nvSpPr>
          <p:cNvPr id="11" name="Rounded Rectangle 10">
            <a:extLst>
              <a:ext uri="{FF2B5EF4-FFF2-40B4-BE49-F238E27FC236}">
                <a16:creationId xmlns:a16="http://schemas.microsoft.com/office/drawing/2014/main" id="{605233A6-ADEC-B9B6-E0B6-2EC7E733DBE0}"/>
              </a:ext>
            </a:extLst>
          </p:cNvPr>
          <p:cNvSpPr/>
          <p:nvPr/>
        </p:nvSpPr>
        <p:spPr bwMode="auto">
          <a:xfrm>
            <a:off x="459295" y="2571750"/>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py-gevent@23.7</a:t>
            </a:r>
            <a:endParaRPr lang="en-US" sz="900" dirty="0">
              <a:solidFill>
                <a:schemeClr val="bg1"/>
              </a:solidFill>
              <a:latin typeface="Monaco" pitchFamily="2" charset="77"/>
            </a:endParaRPr>
          </a:p>
        </p:txBody>
      </p:sp>
      <p:sp>
        <p:nvSpPr>
          <p:cNvPr id="12" name="Rounded Rectangle 11">
            <a:extLst>
              <a:ext uri="{FF2B5EF4-FFF2-40B4-BE49-F238E27FC236}">
                <a16:creationId xmlns:a16="http://schemas.microsoft.com/office/drawing/2014/main" id="{A0A95A9F-FD7A-DEC3-1288-E19B62E84188}"/>
              </a:ext>
            </a:extLst>
          </p:cNvPr>
          <p:cNvSpPr/>
          <p:nvPr/>
        </p:nvSpPr>
        <p:spPr bwMode="auto">
          <a:xfrm>
            <a:off x="2525446" y="2571750"/>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py-numpy</a:t>
            </a:r>
            <a:endParaRPr lang="en-US" sz="900" dirty="0">
              <a:solidFill>
                <a:schemeClr val="bg1"/>
              </a:solidFill>
              <a:latin typeface="Monaco" pitchFamily="2" charset="77"/>
            </a:endParaRPr>
          </a:p>
        </p:txBody>
      </p:sp>
      <p:cxnSp>
        <p:nvCxnSpPr>
          <p:cNvPr id="13" name="Straight Arrow Connector 12">
            <a:extLst>
              <a:ext uri="{FF2B5EF4-FFF2-40B4-BE49-F238E27FC236}">
                <a16:creationId xmlns:a16="http://schemas.microsoft.com/office/drawing/2014/main" id="{A187B622-E94B-CA1C-7DBF-92A24E386C7E}"/>
              </a:ext>
            </a:extLst>
          </p:cNvPr>
          <p:cNvCxnSpPr>
            <a:stCxn id="9" idx="2"/>
            <a:endCxn id="12" idx="0"/>
          </p:cNvCxnSpPr>
          <p:nvPr/>
        </p:nvCxnSpPr>
        <p:spPr>
          <a:xfrm>
            <a:off x="2422709" y="1806940"/>
            <a:ext cx="1017137" cy="7648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153C31F-A42F-CEB4-FF8A-4E2A0B2C2E2C}"/>
              </a:ext>
            </a:extLst>
          </p:cNvPr>
          <p:cNvCxnSpPr>
            <a:cxnSpLocks/>
            <a:stCxn id="9" idx="2"/>
            <a:endCxn id="11" idx="0"/>
          </p:cNvCxnSpPr>
          <p:nvPr/>
        </p:nvCxnSpPr>
        <p:spPr>
          <a:xfrm flipH="1">
            <a:off x="1373695" y="1806940"/>
            <a:ext cx="1049015" cy="7648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45F4175-5D2C-85C9-EBC6-65C104977A4A}"/>
              </a:ext>
            </a:extLst>
          </p:cNvPr>
          <p:cNvCxnSpPr>
            <a:cxnSpLocks/>
            <a:stCxn id="11" idx="2"/>
            <a:endCxn id="23" idx="0"/>
          </p:cNvCxnSpPr>
          <p:nvPr/>
        </p:nvCxnSpPr>
        <p:spPr>
          <a:xfrm flipH="1">
            <a:off x="1213449" y="2999133"/>
            <a:ext cx="160246" cy="113345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36C3989-4342-9F74-7E4A-B8F5C8C3DA06}"/>
              </a:ext>
            </a:extLst>
          </p:cNvPr>
          <p:cNvCxnSpPr>
            <a:cxnSpLocks/>
            <a:stCxn id="12" idx="2"/>
            <a:endCxn id="22" idx="0"/>
          </p:cNvCxnSpPr>
          <p:nvPr/>
        </p:nvCxnSpPr>
        <p:spPr>
          <a:xfrm>
            <a:off x="3439846" y="2999133"/>
            <a:ext cx="52306" cy="113345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92418A55-55C3-3455-BC0C-F38F67A54C52}"/>
              </a:ext>
            </a:extLst>
          </p:cNvPr>
          <p:cNvSpPr/>
          <p:nvPr/>
        </p:nvSpPr>
        <p:spPr bwMode="auto">
          <a:xfrm>
            <a:off x="2417506" y="4132584"/>
            <a:ext cx="2149291" cy="427383"/>
          </a:xfrm>
          <a:prstGeom prst="roundRect">
            <a:avLst/>
          </a:prstGeom>
          <a:solidFill>
            <a:schemeClr val="accent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py-cython@0.29</a:t>
            </a:r>
            <a:endParaRPr lang="en-US" sz="900" dirty="0">
              <a:solidFill>
                <a:schemeClr val="bg1"/>
              </a:solidFill>
              <a:latin typeface="Monaco" pitchFamily="2" charset="77"/>
            </a:endParaRPr>
          </a:p>
        </p:txBody>
      </p:sp>
      <p:sp>
        <p:nvSpPr>
          <p:cNvPr id="23" name="Rounded Rectangle 22">
            <a:extLst>
              <a:ext uri="{FF2B5EF4-FFF2-40B4-BE49-F238E27FC236}">
                <a16:creationId xmlns:a16="http://schemas.microsoft.com/office/drawing/2014/main" id="{0819D0C8-3190-CF49-B0C0-AA7AC1B14D75}"/>
              </a:ext>
            </a:extLst>
          </p:cNvPr>
          <p:cNvSpPr/>
          <p:nvPr/>
        </p:nvSpPr>
        <p:spPr bwMode="auto">
          <a:xfrm>
            <a:off x="138803" y="4132584"/>
            <a:ext cx="2149291" cy="427383"/>
          </a:xfrm>
          <a:prstGeom prst="roundRect">
            <a:avLst/>
          </a:prstGeom>
          <a:solidFill>
            <a:schemeClr val="accent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py-cython@3.0</a:t>
            </a:r>
            <a:endParaRPr lang="en-US" sz="900" dirty="0">
              <a:solidFill>
                <a:schemeClr val="bg1"/>
              </a:solidFill>
              <a:latin typeface="Monaco" pitchFamily="2" charset="77"/>
            </a:endParaRPr>
          </a:p>
        </p:txBody>
      </p:sp>
      <p:sp>
        <p:nvSpPr>
          <p:cNvPr id="33" name="Oval 32">
            <a:extLst>
              <a:ext uri="{FF2B5EF4-FFF2-40B4-BE49-F238E27FC236}">
                <a16:creationId xmlns:a16="http://schemas.microsoft.com/office/drawing/2014/main" id="{ED7CD81A-5996-F798-86CE-0A5AB4DBC0D3}"/>
              </a:ext>
            </a:extLst>
          </p:cNvPr>
          <p:cNvSpPr/>
          <p:nvPr/>
        </p:nvSpPr>
        <p:spPr bwMode="auto">
          <a:xfrm>
            <a:off x="1" y="1077516"/>
            <a:ext cx="4726214" cy="2798745"/>
          </a:xfrm>
          <a:prstGeom prst="ellipse">
            <a:avLst/>
          </a:prstGeom>
          <a:noFill/>
          <a:ln w="38100">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34" name="TextBox 33">
            <a:extLst>
              <a:ext uri="{FF2B5EF4-FFF2-40B4-BE49-F238E27FC236}">
                <a16:creationId xmlns:a16="http://schemas.microsoft.com/office/drawing/2014/main" id="{08511B05-9AEE-2E4B-ED18-96EB3C6C36B4}"/>
              </a:ext>
            </a:extLst>
          </p:cNvPr>
          <p:cNvSpPr txBox="1"/>
          <p:nvPr/>
        </p:nvSpPr>
        <p:spPr>
          <a:xfrm>
            <a:off x="394105" y="1738390"/>
            <a:ext cx="1261884" cy="646331"/>
          </a:xfrm>
          <a:prstGeom prst="rect">
            <a:avLst/>
          </a:prstGeom>
          <a:noFill/>
        </p:spPr>
        <p:txBody>
          <a:bodyPr wrap="none" rtlCol="0">
            <a:spAutoFit/>
          </a:bodyPr>
          <a:lstStyle/>
          <a:p>
            <a:pPr algn="ctr"/>
            <a:r>
              <a:rPr lang="en-US" i="1" dirty="0">
                <a:solidFill>
                  <a:schemeClr val="accent2"/>
                </a:solidFill>
              </a:rPr>
              <a:t>Unification</a:t>
            </a:r>
            <a:br>
              <a:rPr lang="en-US" i="1" dirty="0">
                <a:solidFill>
                  <a:schemeClr val="accent2"/>
                </a:solidFill>
              </a:rPr>
            </a:br>
            <a:r>
              <a:rPr lang="en-US" i="1" dirty="0">
                <a:solidFill>
                  <a:schemeClr val="accent2"/>
                </a:solidFill>
              </a:rPr>
              <a:t>Set</a:t>
            </a:r>
          </a:p>
        </p:txBody>
      </p:sp>
    </p:spTree>
    <p:extLst>
      <p:ext uri="{BB962C8B-B14F-4D97-AF65-F5344CB8AC3E}">
        <p14:creationId xmlns:p14="http://schemas.microsoft.com/office/powerpoint/2010/main" val="279607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75BA-B26C-E742-C1D4-E35FE95EE8A1}"/>
              </a:ext>
            </a:extLst>
          </p:cNvPr>
          <p:cNvSpPr>
            <a:spLocks noGrp="1"/>
          </p:cNvSpPr>
          <p:nvPr>
            <p:ph type="body" idx="1"/>
          </p:nvPr>
        </p:nvSpPr>
        <p:spPr>
          <a:xfrm>
            <a:off x="119607" y="3294434"/>
            <a:ext cx="8229600" cy="1392983"/>
          </a:xfrm>
        </p:spPr>
        <p:txBody>
          <a:bodyPr>
            <a:normAutofit/>
          </a:bodyPr>
          <a:lstStyle/>
          <a:p>
            <a:r>
              <a:rPr lang="en-US" dirty="0"/>
              <a:t>Open source is critical for nearly every application</a:t>
            </a:r>
          </a:p>
          <a:p>
            <a:r>
              <a:rPr lang="en-US" dirty="0"/>
              <a:t>We </a:t>
            </a:r>
            <a:r>
              <a:rPr lang="en-US" i="1" dirty="0"/>
              <a:t>cannot</a:t>
            </a:r>
            <a:r>
              <a:rPr lang="en-US" dirty="0"/>
              <a:t> replace all these OSS components with our own</a:t>
            </a:r>
          </a:p>
          <a:p>
            <a:pPr lvl="1"/>
            <a:r>
              <a:rPr lang="en-US" dirty="0"/>
              <a:t>How do we put them all together effectively?</a:t>
            </a:r>
          </a:p>
          <a:p>
            <a:pPr lvl="1"/>
            <a:r>
              <a:rPr lang="en-US" dirty="0"/>
              <a:t>Do you </a:t>
            </a:r>
            <a:r>
              <a:rPr lang="en-US" i="1" dirty="0"/>
              <a:t>have</a:t>
            </a:r>
            <a:r>
              <a:rPr lang="en-US" dirty="0"/>
              <a:t> to integrate this stuff by hand?</a:t>
            </a:r>
          </a:p>
        </p:txBody>
      </p:sp>
      <p:sp>
        <p:nvSpPr>
          <p:cNvPr id="3" name="Title 2">
            <a:extLst>
              <a:ext uri="{FF2B5EF4-FFF2-40B4-BE49-F238E27FC236}">
                <a16:creationId xmlns:a16="http://schemas.microsoft.com/office/drawing/2014/main" id="{70D87ACB-3987-0F3A-A349-35CFD7D52F56}"/>
              </a:ext>
            </a:extLst>
          </p:cNvPr>
          <p:cNvSpPr>
            <a:spLocks noGrp="1"/>
          </p:cNvSpPr>
          <p:nvPr>
            <p:ph type="title"/>
          </p:nvPr>
        </p:nvSpPr>
        <p:spPr/>
        <p:txBody>
          <a:bodyPr/>
          <a:lstStyle/>
          <a:p>
            <a:r>
              <a:rPr lang="en-US" dirty="0"/>
              <a:t>Even proprietary software builds on top of open source</a:t>
            </a:r>
          </a:p>
        </p:txBody>
      </p:sp>
      <p:pic>
        <p:nvPicPr>
          <p:cNvPr id="5" name="Picture 4">
            <a:extLst>
              <a:ext uri="{FF2B5EF4-FFF2-40B4-BE49-F238E27FC236}">
                <a16:creationId xmlns:a16="http://schemas.microsoft.com/office/drawing/2014/main" id="{18DA8A77-62C1-A72B-9B94-F4114C3F4EBC}"/>
              </a:ext>
            </a:extLst>
          </p:cNvPr>
          <p:cNvPicPr>
            <a:picLocks noChangeAspect="1"/>
          </p:cNvPicPr>
          <p:nvPr/>
        </p:nvPicPr>
        <p:blipFill>
          <a:blip r:embed="rId2"/>
          <a:stretch>
            <a:fillRect/>
          </a:stretch>
        </p:blipFill>
        <p:spPr>
          <a:xfrm>
            <a:off x="0" y="1065584"/>
            <a:ext cx="9144000" cy="1724855"/>
          </a:xfrm>
          <a:prstGeom prst="rect">
            <a:avLst/>
          </a:prstGeom>
        </p:spPr>
      </p:pic>
      <p:sp>
        <p:nvSpPr>
          <p:cNvPr id="6" name="TextBox 5">
            <a:extLst>
              <a:ext uri="{FF2B5EF4-FFF2-40B4-BE49-F238E27FC236}">
                <a16:creationId xmlns:a16="http://schemas.microsoft.com/office/drawing/2014/main" id="{9D530DE2-2E6C-4849-6FB3-98CC2E319E91}"/>
              </a:ext>
            </a:extLst>
          </p:cNvPr>
          <p:cNvSpPr txBox="1"/>
          <p:nvPr/>
        </p:nvSpPr>
        <p:spPr>
          <a:xfrm>
            <a:off x="119607" y="1005182"/>
            <a:ext cx="1191352" cy="307777"/>
          </a:xfrm>
          <a:prstGeom prst="rect">
            <a:avLst/>
          </a:prstGeom>
          <a:noFill/>
        </p:spPr>
        <p:txBody>
          <a:bodyPr wrap="none" rtlCol="0">
            <a:spAutoFit/>
          </a:bodyPr>
          <a:lstStyle/>
          <a:p>
            <a:r>
              <a:rPr lang="en-US" b="1" dirty="0"/>
              <a:t>LLNL ARES</a:t>
            </a:r>
          </a:p>
        </p:txBody>
      </p:sp>
      <p:pic>
        <p:nvPicPr>
          <p:cNvPr id="12" name="Picture 11">
            <a:extLst>
              <a:ext uri="{FF2B5EF4-FFF2-40B4-BE49-F238E27FC236}">
                <a16:creationId xmlns:a16="http://schemas.microsoft.com/office/drawing/2014/main" id="{80C41C34-0B91-2C27-80D0-CC9328D8DC0D}"/>
              </a:ext>
            </a:extLst>
          </p:cNvPr>
          <p:cNvPicPr>
            <a:picLocks noChangeAspect="1"/>
          </p:cNvPicPr>
          <p:nvPr/>
        </p:nvPicPr>
        <p:blipFill>
          <a:blip r:embed="rId3"/>
          <a:stretch>
            <a:fillRect/>
          </a:stretch>
        </p:blipFill>
        <p:spPr>
          <a:xfrm>
            <a:off x="4967021" y="2097905"/>
            <a:ext cx="4308653" cy="1018594"/>
          </a:xfrm>
          <a:prstGeom prst="rect">
            <a:avLst/>
          </a:prstGeom>
        </p:spPr>
      </p:pic>
      <p:sp>
        <p:nvSpPr>
          <p:cNvPr id="13" name="TextBox 12">
            <a:extLst>
              <a:ext uri="{FF2B5EF4-FFF2-40B4-BE49-F238E27FC236}">
                <a16:creationId xmlns:a16="http://schemas.microsoft.com/office/drawing/2014/main" id="{5B1939EA-25E7-510A-DD31-62AD49A67B04}"/>
              </a:ext>
            </a:extLst>
          </p:cNvPr>
          <p:cNvSpPr txBox="1"/>
          <p:nvPr/>
        </p:nvSpPr>
        <p:spPr>
          <a:xfrm>
            <a:off x="5544922" y="2808722"/>
            <a:ext cx="383438" cy="307777"/>
          </a:xfrm>
          <a:prstGeom prst="rect">
            <a:avLst/>
          </a:prstGeom>
          <a:noFill/>
        </p:spPr>
        <p:txBody>
          <a:bodyPr wrap="none" rtlCol="0">
            <a:spAutoFit/>
          </a:bodyPr>
          <a:lstStyle/>
          <a:p>
            <a:r>
              <a:rPr lang="en-US" b="1" dirty="0"/>
              <a:t>30</a:t>
            </a:r>
          </a:p>
        </p:txBody>
      </p:sp>
      <p:sp>
        <p:nvSpPr>
          <p:cNvPr id="14" name="TextBox 13">
            <a:extLst>
              <a:ext uri="{FF2B5EF4-FFF2-40B4-BE49-F238E27FC236}">
                <a16:creationId xmlns:a16="http://schemas.microsoft.com/office/drawing/2014/main" id="{59D3624E-7482-22F9-91CA-EE09099576C9}"/>
              </a:ext>
            </a:extLst>
          </p:cNvPr>
          <p:cNvSpPr txBox="1"/>
          <p:nvPr/>
        </p:nvSpPr>
        <p:spPr>
          <a:xfrm>
            <a:off x="6737909" y="2808675"/>
            <a:ext cx="383438" cy="307777"/>
          </a:xfrm>
          <a:prstGeom prst="rect">
            <a:avLst/>
          </a:prstGeom>
          <a:noFill/>
        </p:spPr>
        <p:txBody>
          <a:bodyPr wrap="none" rtlCol="0">
            <a:spAutoFit/>
          </a:bodyPr>
          <a:lstStyle/>
          <a:p>
            <a:r>
              <a:rPr lang="en-US" b="1" dirty="0"/>
              <a:t>12</a:t>
            </a:r>
          </a:p>
        </p:txBody>
      </p:sp>
      <p:sp>
        <p:nvSpPr>
          <p:cNvPr id="15" name="TextBox 14">
            <a:extLst>
              <a:ext uri="{FF2B5EF4-FFF2-40B4-BE49-F238E27FC236}">
                <a16:creationId xmlns:a16="http://schemas.microsoft.com/office/drawing/2014/main" id="{8568A37D-EC5B-BE8E-092D-B15EF777464A}"/>
              </a:ext>
            </a:extLst>
          </p:cNvPr>
          <p:cNvSpPr txBox="1"/>
          <p:nvPr/>
        </p:nvSpPr>
        <p:spPr>
          <a:xfrm>
            <a:off x="8144255" y="2808676"/>
            <a:ext cx="383438" cy="307777"/>
          </a:xfrm>
          <a:prstGeom prst="rect">
            <a:avLst/>
          </a:prstGeom>
          <a:noFill/>
        </p:spPr>
        <p:txBody>
          <a:bodyPr wrap="none" rtlCol="0">
            <a:spAutoFit/>
          </a:bodyPr>
          <a:lstStyle/>
          <a:p>
            <a:r>
              <a:rPr lang="en-US" b="1" dirty="0"/>
              <a:t>71</a:t>
            </a:r>
          </a:p>
        </p:txBody>
      </p:sp>
    </p:spTree>
    <p:extLst>
      <p:ext uri="{BB962C8B-B14F-4D97-AF65-F5344CB8AC3E}">
        <p14:creationId xmlns:p14="http://schemas.microsoft.com/office/powerpoint/2010/main" val="522126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64A17-D649-60D7-316F-98B0DC802BAB}"/>
              </a:ext>
            </a:extLst>
          </p:cNvPr>
          <p:cNvSpPr>
            <a:spLocks noGrp="1"/>
          </p:cNvSpPr>
          <p:nvPr>
            <p:ph type="title"/>
          </p:nvPr>
        </p:nvSpPr>
        <p:spPr/>
        <p:txBody>
          <a:bodyPr/>
          <a:lstStyle/>
          <a:p>
            <a:r>
              <a:rPr lang="en-US" dirty="0"/>
              <a:t>We want to dynamically “split” nodes when needed</a:t>
            </a:r>
          </a:p>
        </p:txBody>
      </p:sp>
      <p:sp>
        <p:nvSpPr>
          <p:cNvPr id="4" name="TextBox 3">
            <a:extLst>
              <a:ext uri="{FF2B5EF4-FFF2-40B4-BE49-F238E27FC236}">
                <a16:creationId xmlns:a16="http://schemas.microsoft.com/office/drawing/2014/main" id="{E3725F78-6C40-189F-F45D-D9DBDA3F325A}"/>
              </a:ext>
            </a:extLst>
          </p:cNvPr>
          <p:cNvSpPr txBox="1"/>
          <p:nvPr/>
        </p:nvSpPr>
        <p:spPr>
          <a:xfrm>
            <a:off x="457200" y="1632695"/>
            <a:ext cx="7533861" cy="646331"/>
          </a:xfrm>
          <a:prstGeom prst="rect">
            <a:avLst/>
          </a:prstGeom>
          <a:noFill/>
        </p:spPr>
        <p:txBody>
          <a:bodyPr wrap="square" rtlCol="0">
            <a:spAutoFit/>
          </a:bodyPr>
          <a:lstStyle/>
          <a:p>
            <a:r>
              <a:rPr lang="en-US" dirty="0">
                <a:latin typeface="Monaco" pitchFamily="2" charset="77"/>
              </a:rPr>
              <a:t>node(</a:t>
            </a:r>
            <a:r>
              <a:rPr lang="en-US" dirty="0" err="1">
                <a:latin typeface="Monaco" pitchFamily="2" charset="77"/>
              </a:rPr>
              <a:t>DependencyName</a:t>
            </a:r>
            <a:r>
              <a:rPr lang="en-US" dirty="0">
                <a:latin typeface="Monaco" pitchFamily="2" charset="77"/>
              </a:rPr>
              <a:t>) </a:t>
            </a:r>
            <a:br>
              <a:rPr lang="en-US" dirty="0">
                <a:latin typeface="Monaco" pitchFamily="2" charset="77"/>
              </a:rPr>
            </a:br>
            <a:r>
              <a:rPr lang="en-US" dirty="0">
                <a:latin typeface="Monaco" pitchFamily="2" charset="77"/>
              </a:rPr>
              <a:t>    :- </a:t>
            </a:r>
            <a:r>
              <a:rPr lang="en-US" dirty="0" err="1">
                <a:latin typeface="Monaco" pitchFamily="2" charset="77"/>
              </a:rPr>
              <a:t>dependency_holds</a:t>
            </a:r>
            <a:r>
              <a:rPr lang="en-US" dirty="0">
                <a:latin typeface="Monaco" pitchFamily="2" charset="77"/>
              </a:rPr>
              <a:t>(</a:t>
            </a:r>
            <a:r>
              <a:rPr lang="en-US" dirty="0" err="1">
                <a:latin typeface="Monaco" pitchFamily="2" charset="77"/>
              </a:rPr>
              <a:t>PkgName</a:t>
            </a:r>
            <a:r>
              <a:rPr lang="en-US" dirty="0">
                <a:latin typeface="Monaco" pitchFamily="2" charset="77"/>
              </a:rPr>
              <a:t>, </a:t>
            </a:r>
            <a:r>
              <a:rPr lang="en-US" dirty="0" err="1">
                <a:latin typeface="Monaco" pitchFamily="2" charset="77"/>
              </a:rPr>
              <a:t>DependencyName</a:t>
            </a:r>
            <a:r>
              <a:rPr lang="en-US" dirty="0">
                <a:latin typeface="Monaco" pitchFamily="2" charset="77"/>
              </a:rPr>
              <a:t>)</a:t>
            </a:r>
          </a:p>
        </p:txBody>
      </p:sp>
      <p:sp>
        <p:nvSpPr>
          <p:cNvPr id="6" name="TextBox 5">
            <a:extLst>
              <a:ext uri="{FF2B5EF4-FFF2-40B4-BE49-F238E27FC236}">
                <a16:creationId xmlns:a16="http://schemas.microsoft.com/office/drawing/2014/main" id="{91BAF68D-DC6B-7B2E-32D7-5095F6965973}"/>
              </a:ext>
            </a:extLst>
          </p:cNvPr>
          <p:cNvSpPr txBox="1"/>
          <p:nvPr/>
        </p:nvSpPr>
        <p:spPr>
          <a:xfrm>
            <a:off x="457201" y="1066425"/>
            <a:ext cx="4891083" cy="369332"/>
          </a:xfrm>
          <a:prstGeom prst="rect">
            <a:avLst/>
          </a:prstGeom>
          <a:noFill/>
        </p:spPr>
        <p:txBody>
          <a:bodyPr wrap="none" rtlCol="0">
            <a:spAutoFit/>
          </a:bodyPr>
          <a:lstStyle/>
          <a:p>
            <a:r>
              <a:rPr lang="en-US" dirty="0">
                <a:solidFill>
                  <a:schemeClr val="accent1"/>
                </a:solidFill>
              </a:rPr>
              <a:t>Start with deducing single dependency nodes:</a:t>
            </a:r>
          </a:p>
        </p:txBody>
      </p:sp>
      <p:sp>
        <p:nvSpPr>
          <p:cNvPr id="7" name="TextBox 6">
            <a:extLst>
              <a:ext uri="{FF2B5EF4-FFF2-40B4-BE49-F238E27FC236}">
                <a16:creationId xmlns:a16="http://schemas.microsoft.com/office/drawing/2014/main" id="{4DBBF160-D937-A33F-8D9C-26279711C852}"/>
              </a:ext>
            </a:extLst>
          </p:cNvPr>
          <p:cNvSpPr txBox="1"/>
          <p:nvPr/>
        </p:nvSpPr>
        <p:spPr>
          <a:xfrm>
            <a:off x="384309" y="2753413"/>
            <a:ext cx="5446747" cy="369332"/>
          </a:xfrm>
          <a:prstGeom prst="rect">
            <a:avLst/>
          </a:prstGeom>
          <a:noFill/>
        </p:spPr>
        <p:txBody>
          <a:bodyPr wrap="none" rtlCol="0">
            <a:spAutoFit/>
          </a:bodyPr>
          <a:lstStyle/>
          <a:p>
            <a:r>
              <a:rPr lang="en-US" dirty="0">
                <a:solidFill>
                  <a:schemeClr val="accent1"/>
                </a:solidFill>
              </a:rPr>
              <a:t>Want to allow solver to </a:t>
            </a:r>
            <a:r>
              <a:rPr lang="en-US" b="1" dirty="0">
                <a:solidFill>
                  <a:schemeClr val="accent1"/>
                </a:solidFill>
              </a:rPr>
              <a:t>choose</a:t>
            </a:r>
            <a:r>
              <a:rPr lang="en-US" dirty="0">
                <a:solidFill>
                  <a:schemeClr val="accent1"/>
                </a:solidFill>
              </a:rPr>
              <a:t> to duplicate a node:</a:t>
            </a:r>
          </a:p>
        </p:txBody>
      </p:sp>
      <p:grpSp>
        <p:nvGrpSpPr>
          <p:cNvPr id="10" name="Group 9">
            <a:extLst>
              <a:ext uri="{FF2B5EF4-FFF2-40B4-BE49-F238E27FC236}">
                <a16:creationId xmlns:a16="http://schemas.microsoft.com/office/drawing/2014/main" id="{AB657DF8-0ECA-DE8A-5764-B025D0A8B581}"/>
              </a:ext>
            </a:extLst>
          </p:cNvPr>
          <p:cNvGrpSpPr/>
          <p:nvPr/>
        </p:nvGrpSpPr>
        <p:grpSpPr>
          <a:xfrm>
            <a:off x="3870541" y="2417126"/>
            <a:ext cx="4643640" cy="1018041"/>
            <a:chOff x="1440287" y="5486262"/>
            <a:chExt cx="6191519" cy="1357388"/>
          </a:xfrm>
        </p:grpSpPr>
        <p:sp>
          <p:nvSpPr>
            <p:cNvPr id="8" name="Right Brace 7">
              <a:extLst>
                <a:ext uri="{FF2B5EF4-FFF2-40B4-BE49-F238E27FC236}">
                  <a16:creationId xmlns:a16="http://schemas.microsoft.com/office/drawing/2014/main" id="{902043C5-EDBA-462A-FD87-37DF497F5B49}"/>
                </a:ext>
              </a:extLst>
            </p:cNvPr>
            <p:cNvSpPr/>
            <p:nvPr/>
          </p:nvSpPr>
          <p:spPr>
            <a:xfrm rot="5400000" flipH="1">
              <a:off x="3070652" y="4734103"/>
              <a:ext cx="479182" cy="3739911"/>
            </a:xfrm>
            <a:prstGeom prst="rightBrace">
              <a:avLst>
                <a:gd name="adj1" fmla="val 8333"/>
                <a:gd name="adj2" fmla="val 11415"/>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9" name="TextBox 8">
              <a:extLst>
                <a:ext uri="{FF2B5EF4-FFF2-40B4-BE49-F238E27FC236}">
                  <a16:creationId xmlns:a16="http://schemas.microsoft.com/office/drawing/2014/main" id="{BD03D807-60BD-57B0-049C-F60694A0ED89}"/>
                </a:ext>
              </a:extLst>
            </p:cNvPr>
            <p:cNvSpPr txBox="1"/>
            <p:nvPr/>
          </p:nvSpPr>
          <p:spPr>
            <a:xfrm>
              <a:off x="3863253" y="5486262"/>
              <a:ext cx="3768553" cy="861775"/>
            </a:xfrm>
            <a:prstGeom prst="rect">
              <a:avLst/>
            </a:prstGeom>
            <a:noFill/>
          </p:spPr>
          <p:txBody>
            <a:bodyPr wrap="none" rtlCol="0">
              <a:spAutoFit/>
            </a:bodyPr>
            <a:lstStyle/>
            <a:p>
              <a:r>
                <a:rPr lang="en-US" dirty="0">
                  <a:solidFill>
                    <a:srgbClr val="C00000"/>
                  </a:solidFill>
                </a:rPr>
                <a:t>Converted node identifier </a:t>
              </a:r>
              <a:br>
                <a:rPr lang="en-US" dirty="0">
                  <a:solidFill>
                    <a:srgbClr val="C00000"/>
                  </a:solidFill>
                </a:rPr>
              </a:br>
              <a:r>
                <a:rPr lang="en-US" dirty="0">
                  <a:solidFill>
                    <a:srgbClr val="C00000"/>
                  </a:solidFill>
                </a:rPr>
                <a:t>from </a:t>
              </a:r>
              <a:r>
                <a:rPr lang="en-US" b="1" dirty="0">
                  <a:solidFill>
                    <a:srgbClr val="C00000"/>
                  </a:solidFill>
                </a:rPr>
                <a:t>name</a:t>
              </a:r>
              <a:r>
                <a:rPr lang="en-US" dirty="0">
                  <a:solidFill>
                    <a:srgbClr val="C00000"/>
                  </a:solidFill>
                </a:rPr>
                <a:t> to (</a:t>
              </a:r>
              <a:r>
                <a:rPr lang="en-US" b="1" dirty="0">
                  <a:solidFill>
                    <a:srgbClr val="C00000"/>
                  </a:solidFill>
                </a:rPr>
                <a:t>name, id)</a:t>
              </a:r>
            </a:p>
          </p:txBody>
        </p:sp>
      </p:grpSp>
      <p:sp>
        <p:nvSpPr>
          <p:cNvPr id="11" name="TextBox 10">
            <a:extLst>
              <a:ext uri="{FF2B5EF4-FFF2-40B4-BE49-F238E27FC236}">
                <a16:creationId xmlns:a16="http://schemas.microsoft.com/office/drawing/2014/main" id="{AE6ECDAA-CCC7-D126-BE33-AE732659450A}"/>
              </a:ext>
            </a:extLst>
          </p:cNvPr>
          <p:cNvSpPr txBox="1"/>
          <p:nvPr/>
        </p:nvSpPr>
        <p:spPr>
          <a:xfrm>
            <a:off x="457200" y="3170474"/>
            <a:ext cx="8495778" cy="1477328"/>
          </a:xfrm>
          <a:prstGeom prst="rect">
            <a:avLst/>
          </a:prstGeom>
          <a:noFill/>
        </p:spPr>
        <p:txBody>
          <a:bodyPr wrap="square">
            <a:spAutoFit/>
          </a:bodyPr>
          <a:lstStyle/>
          <a:p>
            <a:r>
              <a:rPr lang="en-US" dirty="0">
                <a:latin typeface="Monaco" pitchFamily="2" charset="77"/>
              </a:rPr>
              <a:t>1 { </a:t>
            </a:r>
          </a:p>
          <a:p>
            <a:r>
              <a:rPr lang="en-US" dirty="0">
                <a:latin typeface="Monaco" pitchFamily="2" charset="77"/>
              </a:rPr>
              <a:t>    </a:t>
            </a:r>
            <a:r>
              <a:rPr lang="en-US" dirty="0" err="1">
                <a:latin typeface="Monaco" pitchFamily="2" charset="77"/>
              </a:rPr>
              <a:t>depends_on</a:t>
            </a:r>
            <a:r>
              <a:rPr lang="en-US" dirty="0">
                <a:latin typeface="Monaco" pitchFamily="2" charset="77"/>
              </a:rPr>
              <a:t>(</a:t>
            </a:r>
            <a:r>
              <a:rPr lang="en-US" dirty="0" err="1">
                <a:latin typeface="Monaco" pitchFamily="2" charset="77"/>
              </a:rPr>
              <a:t>PkgNode</a:t>
            </a:r>
            <a:r>
              <a:rPr lang="en-US" dirty="0">
                <a:latin typeface="Monaco" pitchFamily="2" charset="77"/>
              </a:rPr>
              <a:t>, node(0..Y-1, </a:t>
            </a:r>
            <a:r>
              <a:rPr lang="en-US" dirty="0" err="1">
                <a:latin typeface="Monaco" pitchFamily="2" charset="77"/>
              </a:rPr>
              <a:t>DepNode</a:t>
            </a:r>
            <a:r>
              <a:rPr lang="en-US" dirty="0">
                <a:latin typeface="Monaco" pitchFamily="2" charset="77"/>
              </a:rPr>
              <a:t>), Type) </a:t>
            </a:r>
            <a:br>
              <a:rPr lang="en-US" dirty="0">
                <a:latin typeface="Monaco" pitchFamily="2" charset="77"/>
              </a:rPr>
            </a:br>
            <a:r>
              <a:rPr lang="en-US" dirty="0">
                <a:latin typeface="Monaco" pitchFamily="2" charset="77"/>
              </a:rPr>
              <a:t>    : </a:t>
            </a:r>
            <a:r>
              <a:rPr lang="en-US" dirty="0" err="1">
                <a:latin typeface="Monaco" pitchFamily="2" charset="77"/>
              </a:rPr>
              <a:t>max_dupes</a:t>
            </a:r>
            <a:r>
              <a:rPr lang="en-US" dirty="0">
                <a:latin typeface="Monaco" pitchFamily="2" charset="77"/>
              </a:rPr>
              <a:t>(</a:t>
            </a:r>
            <a:r>
              <a:rPr lang="en-US" dirty="0" err="1">
                <a:latin typeface="Monaco" pitchFamily="2" charset="77"/>
              </a:rPr>
              <a:t>DepNode</a:t>
            </a:r>
            <a:r>
              <a:rPr lang="en-US" dirty="0">
                <a:latin typeface="Monaco" pitchFamily="2" charset="77"/>
              </a:rPr>
              <a:t>, Y) </a:t>
            </a:r>
          </a:p>
          <a:p>
            <a:r>
              <a:rPr lang="en-US" dirty="0">
                <a:latin typeface="Monaco" pitchFamily="2" charset="77"/>
              </a:rPr>
              <a:t>} 1 </a:t>
            </a:r>
            <a:br>
              <a:rPr lang="en-US" dirty="0">
                <a:latin typeface="Monaco" pitchFamily="2" charset="77"/>
              </a:rPr>
            </a:br>
            <a:r>
              <a:rPr lang="en-US" dirty="0">
                <a:latin typeface="Monaco" pitchFamily="2" charset="77"/>
              </a:rPr>
              <a:t>    :- </a:t>
            </a:r>
            <a:r>
              <a:rPr lang="en-US" dirty="0" err="1">
                <a:latin typeface="Monaco" pitchFamily="2" charset="77"/>
              </a:rPr>
              <a:t>dependency_holds</a:t>
            </a:r>
            <a:r>
              <a:rPr lang="en-US" dirty="0">
                <a:latin typeface="Monaco" pitchFamily="2" charset="77"/>
              </a:rPr>
              <a:t>(</a:t>
            </a:r>
            <a:r>
              <a:rPr lang="en-US" dirty="0" err="1">
                <a:latin typeface="Monaco" pitchFamily="2" charset="77"/>
              </a:rPr>
              <a:t>PkgNode</a:t>
            </a:r>
            <a:r>
              <a:rPr lang="en-US" dirty="0">
                <a:latin typeface="Monaco" pitchFamily="2" charset="77"/>
              </a:rPr>
              <a:t>, </a:t>
            </a:r>
            <a:r>
              <a:rPr lang="en-US" dirty="0" err="1">
                <a:latin typeface="Monaco" pitchFamily="2" charset="77"/>
              </a:rPr>
              <a:t>DepNode</a:t>
            </a:r>
            <a:r>
              <a:rPr lang="en-US" dirty="0">
                <a:latin typeface="Monaco" pitchFamily="2" charset="77"/>
              </a:rPr>
              <a:t>).</a:t>
            </a:r>
          </a:p>
        </p:txBody>
      </p:sp>
    </p:spTree>
    <p:extLst>
      <p:ext uri="{BB962C8B-B14F-4D97-AF65-F5344CB8AC3E}">
        <p14:creationId xmlns:p14="http://schemas.microsoft.com/office/powerpoint/2010/main" val="17723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E3CFF37-81E1-1F90-F4EE-BF94D3BBAD80}"/>
              </a:ext>
            </a:extLst>
          </p:cNvPr>
          <p:cNvSpPr>
            <a:spLocks noGrp="1"/>
          </p:cNvSpPr>
          <p:nvPr>
            <p:ph idx="1"/>
          </p:nvPr>
        </p:nvSpPr>
        <p:spPr>
          <a:xfrm>
            <a:off x="457200" y="3161089"/>
            <a:ext cx="8229600" cy="1579000"/>
          </a:xfrm>
        </p:spPr>
        <p:txBody>
          <a:bodyPr>
            <a:normAutofit/>
          </a:bodyPr>
          <a:lstStyle/>
          <a:p>
            <a:r>
              <a:rPr lang="en-US" dirty="0"/>
              <a:t>Facts that come from package descriptions can be used with all duplicate nodes</a:t>
            </a:r>
          </a:p>
          <a:p>
            <a:r>
              <a:rPr lang="en-US" dirty="0"/>
              <a:t>We now have to ground multiple copies of most of our rules</a:t>
            </a:r>
          </a:p>
          <a:p>
            <a:r>
              <a:rPr lang="en-US" dirty="0"/>
              <a:t>Performance still scales with total number of possible nodes</a:t>
            </a:r>
          </a:p>
          <a:p>
            <a:pPr lvl="1"/>
            <a:r>
              <a:rPr lang="en-US" dirty="0"/>
              <a:t>Small numbers of duplicates don’t really explode the solve</a:t>
            </a:r>
          </a:p>
        </p:txBody>
      </p:sp>
      <p:sp>
        <p:nvSpPr>
          <p:cNvPr id="2" name="Title 1">
            <a:extLst>
              <a:ext uri="{FF2B5EF4-FFF2-40B4-BE49-F238E27FC236}">
                <a16:creationId xmlns:a16="http://schemas.microsoft.com/office/drawing/2014/main" id="{032424F5-8DAA-5D3D-8B7E-D5C4C7FA1E0F}"/>
              </a:ext>
            </a:extLst>
          </p:cNvPr>
          <p:cNvSpPr>
            <a:spLocks noGrp="1"/>
          </p:cNvSpPr>
          <p:nvPr>
            <p:ph type="title"/>
          </p:nvPr>
        </p:nvSpPr>
        <p:spPr>
          <a:xfrm>
            <a:off x="457199" y="164631"/>
            <a:ext cx="8446851" cy="756578"/>
          </a:xfrm>
        </p:spPr>
        <p:txBody>
          <a:bodyPr/>
          <a:lstStyle/>
          <a:p>
            <a:r>
              <a:rPr lang="en-US" dirty="0"/>
              <a:t>Generic package metadata can be used with any duplicate node</a:t>
            </a:r>
          </a:p>
        </p:txBody>
      </p:sp>
      <p:sp>
        <p:nvSpPr>
          <p:cNvPr id="4" name="TextBox 3">
            <a:extLst>
              <a:ext uri="{FF2B5EF4-FFF2-40B4-BE49-F238E27FC236}">
                <a16:creationId xmlns:a16="http://schemas.microsoft.com/office/drawing/2014/main" id="{07FA9821-4F95-73D1-5337-A0D55F2007AF}"/>
              </a:ext>
            </a:extLst>
          </p:cNvPr>
          <p:cNvSpPr txBox="1"/>
          <p:nvPr/>
        </p:nvSpPr>
        <p:spPr>
          <a:xfrm>
            <a:off x="129209" y="1128433"/>
            <a:ext cx="8635880" cy="1869743"/>
          </a:xfrm>
          <a:prstGeom prst="rect">
            <a:avLst/>
          </a:prstGeom>
          <a:noFill/>
          <a:ln>
            <a:solidFill>
              <a:schemeClr val="tx1"/>
            </a:solidFill>
          </a:ln>
        </p:spPr>
        <p:txBody>
          <a:bodyPr wrap="square" rtlCol="0">
            <a:spAutoFit/>
          </a:bodyPr>
          <a:lstStyle/>
          <a:p>
            <a:r>
              <a:rPr lang="it-IT" sz="1650" dirty="0" err="1">
                <a:latin typeface="Menlo" panose="020B0609030804020204" pitchFamily="49" charset="0"/>
                <a:ea typeface="Menlo" panose="020B0609030804020204" pitchFamily="49" charset="0"/>
                <a:cs typeface="Menlo" panose="020B0609030804020204" pitchFamily="49" charset="0"/>
              </a:rPr>
              <a:t>pkg_fact</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alsa-lib</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version_declared</a:t>
            </a:r>
            <a:r>
              <a:rPr lang="it-IT" sz="1650" dirty="0">
                <a:latin typeface="Menlo" panose="020B0609030804020204" pitchFamily="49" charset="0"/>
                <a:ea typeface="Menlo" panose="020B0609030804020204" pitchFamily="49" charset="0"/>
                <a:cs typeface="Menlo" panose="020B0609030804020204" pitchFamily="49" charset="0"/>
              </a:rPr>
              <a:t>("1.2.3.2",0,"package_py")).</a:t>
            </a:r>
          </a:p>
          <a:p>
            <a:r>
              <a:rPr lang="it-IT" sz="1650" dirty="0" err="1">
                <a:latin typeface="Menlo" panose="020B0609030804020204" pitchFamily="49" charset="0"/>
                <a:ea typeface="Menlo" panose="020B0609030804020204" pitchFamily="49" charset="0"/>
                <a:cs typeface="Menlo" panose="020B0609030804020204" pitchFamily="49" charset="0"/>
              </a:rPr>
              <a:t>pkg_fact</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alsa-lib</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version_declared</a:t>
            </a:r>
            <a:r>
              <a:rPr lang="it-IT" sz="1650" dirty="0">
                <a:latin typeface="Menlo" panose="020B0609030804020204" pitchFamily="49" charset="0"/>
                <a:ea typeface="Menlo" panose="020B0609030804020204" pitchFamily="49" charset="0"/>
                <a:cs typeface="Menlo" panose="020B0609030804020204" pitchFamily="49" charset="0"/>
              </a:rPr>
              <a:t>("1.2.2",1,"package_py")).</a:t>
            </a:r>
          </a:p>
          <a:p>
            <a:r>
              <a:rPr lang="it-IT" sz="1650" dirty="0" err="1">
                <a:latin typeface="Menlo" panose="020B0609030804020204" pitchFamily="49" charset="0"/>
                <a:ea typeface="Menlo" panose="020B0609030804020204" pitchFamily="49" charset="0"/>
                <a:cs typeface="Menlo" panose="020B0609030804020204" pitchFamily="49" charset="0"/>
              </a:rPr>
              <a:t>pkg_fact</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alsa-lib</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version_declared</a:t>
            </a:r>
            <a:r>
              <a:rPr lang="it-IT" sz="1650" dirty="0">
                <a:latin typeface="Menlo" panose="020B0609030804020204" pitchFamily="49" charset="0"/>
                <a:ea typeface="Menlo" panose="020B0609030804020204" pitchFamily="49" charset="0"/>
                <a:cs typeface="Menlo" panose="020B0609030804020204" pitchFamily="49" charset="0"/>
              </a:rPr>
              <a:t>("1.1.4.1",2,"package_py")).</a:t>
            </a:r>
          </a:p>
          <a:p>
            <a:endParaRPr lang="it-IT" sz="1650" dirty="0">
              <a:latin typeface="Menlo" panose="020B0609030804020204" pitchFamily="49" charset="0"/>
              <a:ea typeface="Menlo" panose="020B0609030804020204" pitchFamily="49" charset="0"/>
              <a:cs typeface="Menlo" panose="020B0609030804020204" pitchFamily="49" charset="0"/>
            </a:endParaRPr>
          </a:p>
          <a:p>
            <a:r>
              <a:rPr lang="it-IT" sz="1650" dirty="0" err="1">
                <a:latin typeface="Menlo" panose="020B0609030804020204" pitchFamily="49" charset="0"/>
                <a:ea typeface="Menlo" panose="020B0609030804020204" pitchFamily="49" charset="0"/>
                <a:cs typeface="Menlo" panose="020B0609030804020204" pitchFamily="49" charset="0"/>
              </a:rPr>
              <a:t>pkg_fact</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alsa-lib</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condition</a:t>
            </a:r>
            <a:r>
              <a:rPr lang="it-IT" sz="1650" dirty="0">
                <a:latin typeface="Menlo" panose="020B0609030804020204" pitchFamily="49" charset="0"/>
                <a:ea typeface="Menlo" panose="020B0609030804020204" pitchFamily="49" charset="0"/>
                <a:cs typeface="Menlo" panose="020B0609030804020204" pitchFamily="49" charset="0"/>
              </a:rPr>
              <a:t>(20)).</a:t>
            </a:r>
          </a:p>
          <a:p>
            <a:r>
              <a:rPr lang="it-IT" sz="1650" dirty="0" err="1">
                <a:latin typeface="Menlo" panose="020B0609030804020204" pitchFamily="49" charset="0"/>
                <a:ea typeface="Menlo" panose="020B0609030804020204" pitchFamily="49" charset="0"/>
                <a:cs typeface="Menlo" panose="020B0609030804020204" pitchFamily="49" charset="0"/>
              </a:rPr>
              <a:t>condition_reason</a:t>
            </a:r>
            <a:r>
              <a:rPr lang="it-IT" sz="1650" dirty="0">
                <a:latin typeface="Menlo" panose="020B0609030804020204" pitchFamily="49" charset="0"/>
                <a:ea typeface="Menlo" panose="020B0609030804020204" pitchFamily="49" charset="0"/>
                <a:cs typeface="Menlo" panose="020B0609030804020204" pitchFamily="49" charset="0"/>
              </a:rPr>
              <a:t>(20,"alsa-lib </a:t>
            </a:r>
            <a:r>
              <a:rPr lang="it-IT" sz="1650" dirty="0" err="1">
                <a:latin typeface="Menlo" panose="020B0609030804020204" pitchFamily="49" charset="0"/>
                <a:ea typeface="Menlo" panose="020B0609030804020204" pitchFamily="49" charset="0"/>
                <a:cs typeface="Menlo" panose="020B0609030804020204" pitchFamily="49" charset="0"/>
              </a:rPr>
              <a:t>depends</a:t>
            </a:r>
            <a:r>
              <a:rPr lang="it-IT" sz="1650" dirty="0">
                <a:latin typeface="Menlo" panose="020B0609030804020204" pitchFamily="49" charset="0"/>
                <a:ea typeface="Menlo" panose="020B0609030804020204" pitchFamily="49" charset="0"/>
                <a:cs typeface="Menlo" panose="020B0609030804020204" pitchFamily="49" charset="0"/>
              </a:rPr>
              <a:t> on </a:t>
            </a:r>
            <a:r>
              <a:rPr lang="it-IT" sz="1650" dirty="0" err="1">
                <a:latin typeface="Menlo" panose="020B0609030804020204" pitchFamily="49" charset="0"/>
                <a:ea typeface="Menlo" panose="020B0609030804020204" pitchFamily="49" charset="0"/>
                <a:cs typeface="Menlo" panose="020B0609030804020204" pitchFamily="49" charset="0"/>
              </a:rPr>
              <a:t>python</a:t>
            </a:r>
            <a:r>
              <a:rPr lang="it-IT" sz="1650" dirty="0">
                <a:latin typeface="Menlo" panose="020B0609030804020204" pitchFamily="49" charset="0"/>
                <a:ea typeface="Menlo" panose="020B0609030804020204" pitchFamily="49" charset="0"/>
                <a:cs typeface="Menlo" panose="020B0609030804020204" pitchFamily="49" charset="0"/>
              </a:rPr>
              <a:t> </a:t>
            </a:r>
            <a:r>
              <a:rPr lang="it-IT" sz="1650" dirty="0" err="1">
                <a:latin typeface="Menlo" panose="020B0609030804020204" pitchFamily="49" charset="0"/>
                <a:ea typeface="Menlo" panose="020B0609030804020204" pitchFamily="49" charset="0"/>
                <a:cs typeface="Menlo" panose="020B0609030804020204" pitchFamily="49" charset="0"/>
              </a:rPr>
              <a:t>when</a:t>
            </a:r>
            <a:r>
              <a:rPr lang="it-IT" sz="1650" dirty="0">
                <a:latin typeface="Menlo" panose="020B0609030804020204" pitchFamily="49" charset="0"/>
                <a:ea typeface="Menlo" panose="020B0609030804020204" pitchFamily="49" charset="0"/>
                <a:cs typeface="Menlo" panose="020B0609030804020204" pitchFamily="49" charset="0"/>
              </a:rPr>
              <a:t> +</a:t>
            </a:r>
            <a:r>
              <a:rPr lang="it-IT" sz="1650" dirty="0" err="1">
                <a:latin typeface="Menlo" panose="020B0609030804020204" pitchFamily="49" charset="0"/>
                <a:ea typeface="Menlo" panose="020B0609030804020204" pitchFamily="49" charset="0"/>
                <a:cs typeface="Menlo" panose="020B0609030804020204" pitchFamily="49" charset="0"/>
              </a:rPr>
              <a:t>python</a:t>
            </a:r>
            <a:r>
              <a:rPr lang="it-IT" sz="1650" dirty="0">
                <a:latin typeface="Menlo" panose="020B0609030804020204" pitchFamily="49" charset="0"/>
                <a:ea typeface="Menlo" panose="020B0609030804020204" pitchFamily="49" charset="0"/>
                <a:cs typeface="Menlo" panose="020B0609030804020204" pitchFamily="49" charset="0"/>
              </a:rPr>
              <a:t>").</a:t>
            </a:r>
          </a:p>
          <a:p>
            <a:r>
              <a:rPr lang="it-IT" sz="1650" dirty="0" err="1">
                <a:latin typeface="Menlo" panose="020B0609030804020204" pitchFamily="49" charset="0"/>
                <a:ea typeface="Menlo" panose="020B0609030804020204" pitchFamily="49" charset="0"/>
                <a:cs typeface="Menlo" panose="020B0609030804020204" pitchFamily="49" charset="0"/>
              </a:rPr>
              <a:t>pkg_fact</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alsa-lib</a:t>
            </a:r>
            <a:r>
              <a:rPr lang="it-IT" sz="1650" dirty="0">
                <a:latin typeface="Menlo" panose="020B0609030804020204" pitchFamily="49" charset="0"/>
                <a:ea typeface="Menlo" panose="020B0609030804020204" pitchFamily="49" charset="0"/>
                <a:cs typeface="Menlo" panose="020B0609030804020204" pitchFamily="49" charset="0"/>
              </a:rPr>
              <a:t>",</a:t>
            </a:r>
            <a:r>
              <a:rPr lang="it-IT" sz="1650" dirty="0" err="1">
                <a:latin typeface="Menlo" panose="020B0609030804020204" pitchFamily="49" charset="0"/>
                <a:ea typeface="Menlo" panose="020B0609030804020204" pitchFamily="49" charset="0"/>
                <a:cs typeface="Menlo" panose="020B0609030804020204" pitchFamily="49" charset="0"/>
              </a:rPr>
              <a:t>condition_trigger</a:t>
            </a:r>
            <a:r>
              <a:rPr lang="it-IT" sz="1650" dirty="0">
                <a:latin typeface="Menlo" panose="020B0609030804020204" pitchFamily="49" charset="0"/>
                <a:ea typeface="Menlo" panose="020B0609030804020204" pitchFamily="49" charset="0"/>
                <a:cs typeface="Menlo" panose="020B0609030804020204" pitchFamily="49" charset="0"/>
              </a:rPr>
              <a:t>(20,15)).</a:t>
            </a:r>
          </a:p>
        </p:txBody>
      </p:sp>
    </p:spTree>
    <p:extLst>
      <p:ext uri="{BB962C8B-B14F-4D97-AF65-F5344CB8AC3E}">
        <p14:creationId xmlns:p14="http://schemas.microsoft.com/office/powerpoint/2010/main" val="4154706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9A734C-62CE-84C3-0813-E813235BDF47}"/>
              </a:ext>
            </a:extLst>
          </p:cNvPr>
          <p:cNvSpPr>
            <a:spLocks noGrp="1"/>
          </p:cNvSpPr>
          <p:nvPr>
            <p:ph type="title"/>
          </p:nvPr>
        </p:nvSpPr>
        <p:spPr/>
        <p:txBody>
          <a:bodyPr/>
          <a:lstStyle/>
          <a:p>
            <a:r>
              <a:rPr lang="en-US" dirty="0"/>
              <a:t>First try at allowing duplicates in a single solve</a:t>
            </a:r>
          </a:p>
        </p:txBody>
      </p:sp>
      <p:pic>
        <p:nvPicPr>
          <p:cNvPr id="8" name="Segnaposto contenuto 6" descr="Immagine che contiene linea, Diagramma, schermata&#10;&#10;Descrizione generata automaticamente">
            <a:extLst>
              <a:ext uri="{FF2B5EF4-FFF2-40B4-BE49-F238E27FC236}">
                <a16:creationId xmlns:a16="http://schemas.microsoft.com/office/drawing/2014/main" id="{0DDB08DB-1678-B763-8DB8-38831DA6EDF3}"/>
              </a:ext>
            </a:extLst>
          </p:cNvPr>
          <p:cNvPicPr>
            <a:picLocks noChangeAspect="1"/>
          </p:cNvPicPr>
          <p:nvPr/>
        </p:nvPicPr>
        <p:blipFill rotWithShape="1">
          <a:blip r:embed="rId2"/>
          <a:srcRect l="75440"/>
          <a:stretch/>
        </p:blipFill>
        <p:spPr>
          <a:xfrm>
            <a:off x="669825" y="1072911"/>
            <a:ext cx="3589340" cy="3653666"/>
          </a:xfrm>
          <a:prstGeom prst="rect">
            <a:avLst/>
          </a:prstGeom>
        </p:spPr>
      </p:pic>
      <p:pic>
        <p:nvPicPr>
          <p:cNvPr id="9" name="Segnaposto contenuto 6" descr="Immagine che contiene linea, Diagramma, schermata&#10;&#10;Descrizione generata automaticamente">
            <a:extLst>
              <a:ext uri="{FF2B5EF4-FFF2-40B4-BE49-F238E27FC236}">
                <a16:creationId xmlns:a16="http://schemas.microsoft.com/office/drawing/2014/main" id="{ED0DBD28-7021-FCC2-6882-7D0B4908F687}"/>
              </a:ext>
            </a:extLst>
          </p:cNvPr>
          <p:cNvPicPr>
            <a:picLocks noChangeAspect="1"/>
          </p:cNvPicPr>
          <p:nvPr/>
        </p:nvPicPr>
        <p:blipFill rotWithShape="1">
          <a:blip r:embed="rId2"/>
          <a:srcRect l="-2497" r="97968"/>
          <a:stretch/>
        </p:blipFill>
        <p:spPr>
          <a:xfrm>
            <a:off x="290670" y="1105456"/>
            <a:ext cx="638308" cy="3523603"/>
          </a:xfrm>
          <a:prstGeom prst="rect">
            <a:avLst/>
          </a:prstGeom>
        </p:spPr>
      </p:pic>
      <p:sp>
        <p:nvSpPr>
          <p:cNvPr id="12" name="TextBox 11">
            <a:extLst>
              <a:ext uri="{FF2B5EF4-FFF2-40B4-BE49-F238E27FC236}">
                <a16:creationId xmlns:a16="http://schemas.microsoft.com/office/drawing/2014/main" id="{4A06ADFD-02D9-2983-DA3C-116C6B152D10}"/>
              </a:ext>
            </a:extLst>
          </p:cNvPr>
          <p:cNvSpPr txBox="1"/>
          <p:nvPr/>
        </p:nvSpPr>
        <p:spPr>
          <a:xfrm>
            <a:off x="4419988" y="2449621"/>
            <a:ext cx="4378123" cy="923330"/>
          </a:xfrm>
          <a:prstGeom prst="rect">
            <a:avLst/>
          </a:prstGeom>
          <a:noFill/>
        </p:spPr>
        <p:txBody>
          <a:bodyPr wrap="none" rtlCol="0">
            <a:spAutoFit/>
          </a:bodyPr>
          <a:lstStyle/>
          <a:p>
            <a:pPr algn="ctr"/>
            <a:r>
              <a:rPr lang="en-US" sz="2700" b="1" dirty="0">
                <a:solidFill>
                  <a:srgbClr val="FF0000"/>
                </a:solidFill>
              </a:rPr>
              <a:t>Increased solve times by </a:t>
            </a:r>
            <a:br>
              <a:rPr lang="en-US" sz="2700" b="1" dirty="0">
                <a:solidFill>
                  <a:srgbClr val="FF0000"/>
                </a:solidFill>
              </a:rPr>
            </a:br>
            <a:r>
              <a:rPr lang="en-US" sz="2700" b="1" dirty="0">
                <a:solidFill>
                  <a:srgbClr val="FF0000"/>
                </a:solidFill>
              </a:rPr>
              <a:t>&gt;&gt; 2x in some cases</a:t>
            </a:r>
          </a:p>
        </p:txBody>
      </p:sp>
    </p:spTree>
    <p:extLst>
      <p:ext uri="{BB962C8B-B14F-4D97-AF65-F5344CB8AC3E}">
        <p14:creationId xmlns:p14="http://schemas.microsoft.com/office/powerpoint/2010/main" val="3408604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It turns out that cycle detection in the solver is </a:t>
            </a:r>
            <a:r>
              <a:rPr lang="en-US" i="1" dirty="0"/>
              <a:t>expensive</a:t>
            </a:r>
          </a:p>
        </p:txBody>
      </p:sp>
      <p:sp>
        <p:nvSpPr>
          <p:cNvPr id="6" name="TextBox 5">
            <a:extLst>
              <a:ext uri="{FF2B5EF4-FFF2-40B4-BE49-F238E27FC236}">
                <a16:creationId xmlns:a16="http://schemas.microsoft.com/office/drawing/2014/main" id="{2AB323B2-781F-AD46-8E5A-9F5A24EF776F}"/>
              </a:ext>
            </a:extLst>
          </p:cNvPr>
          <p:cNvSpPr txBox="1"/>
          <p:nvPr/>
        </p:nvSpPr>
        <p:spPr>
          <a:xfrm>
            <a:off x="457200" y="1117506"/>
            <a:ext cx="7453148" cy="1477328"/>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b="1" dirty="0">
                <a:latin typeface="Monaco" pitchFamily="2" charset="77"/>
              </a:rPr>
              <a:t>path(A, B) :- </a:t>
            </a:r>
            <a:r>
              <a:rPr lang="en-US" b="1" dirty="0" err="1">
                <a:latin typeface="Monaco" pitchFamily="2" charset="77"/>
              </a:rPr>
              <a:t>depends_on</a:t>
            </a:r>
            <a:r>
              <a:rPr lang="en-US" b="1" dirty="0">
                <a:latin typeface="Monaco" pitchFamily="2" charset="77"/>
              </a:rPr>
              <a:t>(A, B).</a:t>
            </a:r>
          </a:p>
          <a:p>
            <a:r>
              <a:rPr lang="en-US" b="1" dirty="0">
                <a:latin typeface="Monaco" pitchFamily="2" charset="77"/>
              </a:rPr>
              <a:t>path(A, C) :- path(A, B), </a:t>
            </a:r>
            <a:r>
              <a:rPr lang="en-US" b="1" dirty="0" err="1">
                <a:latin typeface="Monaco" pitchFamily="2" charset="77"/>
              </a:rPr>
              <a:t>depends_on</a:t>
            </a:r>
            <a:r>
              <a:rPr lang="en-US" b="1" dirty="0">
                <a:latin typeface="Monaco" pitchFamily="2" charset="77"/>
              </a:rPr>
              <a:t>(B, C).</a:t>
            </a:r>
          </a:p>
          <a:p>
            <a:endParaRPr lang="en-US" b="1" dirty="0">
              <a:latin typeface="Monaco" pitchFamily="2" charset="77"/>
            </a:endParaRPr>
          </a:p>
          <a:p>
            <a:r>
              <a:rPr lang="en-US" b="1" dirty="0">
                <a:solidFill>
                  <a:srgbClr val="C00000"/>
                </a:solidFill>
                <a:latin typeface="Monaco" pitchFamily="2" charset="77"/>
              </a:rPr>
              <a:t>% this constraint says "no cycles"</a:t>
            </a:r>
            <a:endParaRPr lang="en-US" b="1" dirty="0">
              <a:latin typeface="Monaco" pitchFamily="2" charset="77"/>
            </a:endParaRPr>
          </a:p>
          <a:p>
            <a:r>
              <a:rPr lang="en-US" b="1" dirty="0">
                <a:latin typeface="Monaco" pitchFamily="2" charset="77"/>
              </a:rPr>
              <a:t>:- path(A, B), path(B, A).</a:t>
            </a:r>
            <a:endParaRPr lang="en-US" b="1" dirty="0">
              <a:solidFill>
                <a:srgbClr val="C00000"/>
              </a:solidFill>
              <a:latin typeface="Monaco" pitchFamily="2" charset="77"/>
            </a:endParaRPr>
          </a:p>
        </p:txBody>
      </p:sp>
      <p:sp>
        <p:nvSpPr>
          <p:cNvPr id="4" name="Content Placeholder 3">
            <a:extLst>
              <a:ext uri="{FF2B5EF4-FFF2-40B4-BE49-F238E27FC236}">
                <a16:creationId xmlns:a16="http://schemas.microsoft.com/office/drawing/2014/main" id="{4AF3D474-3A5F-C875-3AA0-DAF22274AA94}"/>
              </a:ext>
            </a:extLst>
          </p:cNvPr>
          <p:cNvSpPr>
            <a:spLocks noGrp="1"/>
          </p:cNvSpPr>
          <p:nvPr>
            <p:ph idx="1"/>
          </p:nvPr>
        </p:nvSpPr>
        <p:spPr>
          <a:xfrm>
            <a:off x="465825" y="2769774"/>
            <a:ext cx="7791958" cy="1874441"/>
          </a:xfrm>
        </p:spPr>
        <p:txBody>
          <a:bodyPr>
            <a:normAutofit fontScale="92500" lnSpcReduction="20000"/>
          </a:bodyPr>
          <a:lstStyle/>
          <a:p>
            <a:r>
              <a:rPr lang="en-US" dirty="0"/>
              <a:t>Has to maintain path() predicate representing paths between nodes</a:t>
            </a:r>
          </a:p>
          <a:p>
            <a:r>
              <a:rPr lang="en-US" dirty="0"/>
              <a:t>Cycles are actually rare in solutions</a:t>
            </a:r>
          </a:p>
          <a:p>
            <a:pPr lvl="1"/>
            <a:r>
              <a:rPr lang="en-US" dirty="0"/>
              <a:t>Switched to post-processing for cycle detection</a:t>
            </a:r>
          </a:p>
          <a:p>
            <a:pPr lvl="1"/>
            <a:r>
              <a:rPr lang="en-US" dirty="0"/>
              <a:t>Only do expensive solve if a cycle is detected in a solution</a:t>
            </a:r>
          </a:p>
          <a:p>
            <a:r>
              <a:rPr lang="en-US" dirty="0"/>
              <a:t>Similar issue arose for variant propagation in graph</a:t>
            </a:r>
          </a:p>
          <a:p>
            <a:pPr lvl="1"/>
            <a:r>
              <a:rPr lang="en-US" dirty="0"/>
              <a:t>Fixed by reworking variant propagation not to track paths</a:t>
            </a:r>
          </a:p>
        </p:txBody>
      </p:sp>
      <p:sp>
        <p:nvSpPr>
          <p:cNvPr id="5" name="TextBox 4">
            <a:extLst>
              <a:ext uri="{FF2B5EF4-FFF2-40B4-BE49-F238E27FC236}">
                <a16:creationId xmlns:a16="http://schemas.microsoft.com/office/drawing/2014/main" id="{44C8857A-9772-51FE-679D-8A580E81B171}"/>
              </a:ext>
            </a:extLst>
          </p:cNvPr>
          <p:cNvSpPr txBox="1"/>
          <p:nvPr/>
        </p:nvSpPr>
        <p:spPr>
          <a:xfrm>
            <a:off x="6491663" y="3524321"/>
            <a:ext cx="2643672" cy="738664"/>
          </a:xfrm>
          <a:prstGeom prst="rect">
            <a:avLst/>
          </a:prstGeom>
          <a:noFill/>
        </p:spPr>
        <p:txBody>
          <a:bodyPr wrap="none" rtlCol="0">
            <a:spAutoFit/>
          </a:bodyPr>
          <a:lstStyle/>
          <a:p>
            <a:r>
              <a:rPr lang="en-US" sz="2100" b="1" dirty="0">
                <a:solidFill>
                  <a:srgbClr val="00B050"/>
                </a:solidFill>
              </a:rPr>
              <a:t>50%+ improvement</a:t>
            </a:r>
            <a:br>
              <a:rPr lang="en-US" sz="2100" b="1" dirty="0">
                <a:solidFill>
                  <a:srgbClr val="00B050"/>
                </a:solidFill>
              </a:rPr>
            </a:br>
            <a:r>
              <a:rPr lang="en-US" sz="2100" b="1" dirty="0">
                <a:solidFill>
                  <a:srgbClr val="00B050"/>
                </a:solidFill>
              </a:rPr>
              <a:t>in solve time</a:t>
            </a:r>
          </a:p>
        </p:txBody>
      </p:sp>
    </p:spTree>
    <p:extLst>
      <p:ext uri="{BB962C8B-B14F-4D97-AF65-F5344CB8AC3E}">
        <p14:creationId xmlns:p14="http://schemas.microsoft.com/office/powerpoint/2010/main" val="273647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4041-BDF0-4D40-4060-69A8C3F8BBC2}"/>
              </a:ext>
            </a:extLst>
          </p:cNvPr>
          <p:cNvSpPr>
            <a:spLocks noGrp="1"/>
          </p:cNvSpPr>
          <p:nvPr>
            <p:ph type="title"/>
          </p:nvPr>
        </p:nvSpPr>
        <p:spPr/>
        <p:txBody>
          <a:bodyPr/>
          <a:lstStyle/>
          <a:p>
            <a:r>
              <a:rPr lang="en-US" dirty="0"/>
              <a:t>Unification sets can be expensive too</a:t>
            </a:r>
          </a:p>
        </p:txBody>
      </p:sp>
      <p:sp>
        <p:nvSpPr>
          <p:cNvPr id="3" name="Content Placeholder 2">
            <a:extLst>
              <a:ext uri="{FF2B5EF4-FFF2-40B4-BE49-F238E27FC236}">
                <a16:creationId xmlns:a16="http://schemas.microsoft.com/office/drawing/2014/main" id="{04BE6F7B-B535-077B-BB96-2D9D2625022D}"/>
              </a:ext>
            </a:extLst>
          </p:cNvPr>
          <p:cNvSpPr>
            <a:spLocks noGrp="1"/>
          </p:cNvSpPr>
          <p:nvPr>
            <p:ph idx="1"/>
          </p:nvPr>
        </p:nvSpPr>
        <p:spPr>
          <a:xfrm>
            <a:off x="5024837" y="1309254"/>
            <a:ext cx="3968496" cy="3413824"/>
          </a:xfrm>
        </p:spPr>
        <p:txBody>
          <a:bodyPr>
            <a:normAutofit lnSpcReduction="10000"/>
          </a:bodyPr>
          <a:lstStyle/>
          <a:p>
            <a:r>
              <a:rPr lang="en-US" dirty="0"/>
              <a:t>Unification set creation was originally recursive for </a:t>
            </a:r>
            <a:r>
              <a:rPr lang="en-US" i="1" dirty="0"/>
              <a:t>any</a:t>
            </a:r>
            <a:r>
              <a:rPr lang="en-US" dirty="0"/>
              <a:t> build dependencies</a:t>
            </a:r>
          </a:p>
          <a:p>
            <a:pPr lvl="1"/>
            <a:r>
              <a:rPr lang="en-US" dirty="0"/>
              <a:t>Ends up blowing up grounding</a:t>
            </a:r>
          </a:p>
          <a:p>
            <a:r>
              <a:rPr lang="en-US" dirty="0"/>
              <a:t>Mitigation:</a:t>
            </a:r>
          </a:p>
          <a:p>
            <a:pPr lvl="1"/>
            <a:r>
              <a:rPr lang="en-US" dirty="0"/>
              <a:t>Only create new sets for explicitly </a:t>
            </a:r>
            <a:r>
              <a:rPr lang="en-US" i="1" dirty="0"/>
              <a:t>marked</a:t>
            </a:r>
            <a:r>
              <a:rPr lang="en-US" dirty="0"/>
              <a:t> build tools</a:t>
            </a:r>
          </a:p>
          <a:p>
            <a:pPr lvl="1"/>
            <a:r>
              <a:rPr lang="en-US" dirty="0"/>
              <a:t>Transitive build dependencies that are not from marked build tools go into a </a:t>
            </a:r>
            <a:r>
              <a:rPr lang="en-US" i="1" dirty="0"/>
              <a:t>common</a:t>
            </a:r>
            <a:r>
              <a:rPr lang="en-US" dirty="0"/>
              <a:t> unification set</a:t>
            </a:r>
          </a:p>
          <a:p>
            <a:r>
              <a:rPr lang="en-US" dirty="0"/>
              <a:t>Need better heuristics to split when necessary for full generality</a:t>
            </a:r>
          </a:p>
        </p:txBody>
      </p:sp>
      <p:sp>
        <p:nvSpPr>
          <p:cNvPr id="4" name="Rounded Rectangle 3">
            <a:extLst>
              <a:ext uri="{FF2B5EF4-FFF2-40B4-BE49-F238E27FC236}">
                <a16:creationId xmlns:a16="http://schemas.microsoft.com/office/drawing/2014/main" id="{45C02429-B079-E9D7-10AE-0534975F81B1}"/>
              </a:ext>
            </a:extLst>
          </p:cNvPr>
          <p:cNvSpPr/>
          <p:nvPr/>
        </p:nvSpPr>
        <p:spPr bwMode="auto">
          <a:xfrm>
            <a:off x="1841271" y="1379558"/>
            <a:ext cx="1162877"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gptune</a:t>
            </a:r>
            <a:endParaRPr lang="en-US" sz="900" dirty="0">
              <a:solidFill>
                <a:schemeClr val="bg1"/>
              </a:solidFill>
              <a:latin typeface="Monaco" pitchFamily="2" charset="77"/>
            </a:endParaRPr>
          </a:p>
        </p:txBody>
      </p:sp>
      <p:sp>
        <p:nvSpPr>
          <p:cNvPr id="5" name="Rounded Rectangle 4">
            <a:extLst>
              <a:ext uri="{FF2B5EF4-FFF2-40B4-BE49-F238E27FC236}">
                <a16:creationId xmlns:a16="http://schemas.microsoft.com/office/drawing/2014/main" id="{56A4704A-8C0F-93B3-F433-C62192FF8E8B}"/>
              </a:ext>
            </a:extLst>
          </p:cNvPr>
          <p:cNvSpPr/>
          <p:nvPr/>
        </p:nvSpPr>
        <p:spPr bwMode="auto">
          <a:xfrm>
            <a:off x="433665" y="2144367"/>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py-gevent@23.7</a:t>
            </a:r>
            <a:endParaRPr lang="en-US" sz="900" dirty="0">
              <a:solidFill>
                <a:schemeClr val="bg1"/>
              </a:solidFill>
              <a:latin typeface="Monaco" pitchFamily="2" charset="77"/>
            </a:endParaRPr>
          </a:p>
        </p:txBody>
      </p:sp>
      <p:sp>
        <p:nvSpPr>
          <p:cNvPr id="6" name="Rounded Rectangle 5">
            <a:extLst>
              <a:ext uri="{FF2B5EF4-FFF2-40B4-BE49-F238E27FC236}">
                <a16:creationId xmlns:a16="http://schemas.microsoft.com/office/drawing/2014/main" id="{72CA7C8A-7125-8D6C-178F-107C2D23DECE}"/>
              </a:ext>
            </a:extLst>
          </p:cNvPr>
          <p:cNvSpPr/>
          <p:nvPr/>
        </p:nvSpPr>
        <p:spPr bwMode="auto">
          <a:xfrm>
            <a:off x="2437525" y="2147946"/>
            <a:ext cx="1828799" cy="427383"/>
          </a:xfrm>
          <a:prstGeom prst="roundRect">
            <a:avLst/>
          </a:prstGeom>
          <a:solidFill>
            <a:schemeClr val="accent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err="1">
                <a:solidFill>
                  <a:schemeClr val="bg1"/>
                </a:solidFill>
                <a:latin typeface="Monaco" pitchFamily="2" charset="77"/>
              </a:rPr>
              <a:t>py-numpy</a:t>
            </a:r>
            <a:endParaRPr lang="en-US" sz="900" dirty="0">
              <a:solidFill>
                <a:schemeClr val="bg1"/>
              </a:solidFill>
              <a:latin typeface="Monaco" pitchFamily="2" charset="77"/>
            </a:endParaRPr>
          </a:p>
        </p:txBody>
      </p:sp>
      <p:cxnSp>
        <p:nvCxnSpPr>
          <p:cNvPr id="7" name="Straight Arrow Connector 6">
            <a:extLst>
              <a:ext uri="{FF2B5EF4-FFF2-40B4-BE49-F238E27FC236}">
                <a16:creationId xmlns:a16="http://schemas.microsoft.com/office/drawing/2014/main" id="{1113C36A-3E91-932B-3C5A-99EF0E182E8A}"/>
              </a:ext>
            </a:extLst>
          </p:cNvPr>
          <p:cNvCxnSpPr>
            <a:stCxn id="4" idx="2"/>
            <a:endCxn id="6" idx="0"/>
          </p:cNvCxnSpPr>
          <p:nvPr/>
        </p:nvCxnSpPr>
        <p:spPr>
          <a:xfrm>
            <a:off x="2422709" y="1806940"/>
            <a:ext cx="929216" cy="34100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AF00C1F-6F93-A0E8-D119-2399C3B0548F}"/>
              </a:ext>
            </a:extLst>
          </p:cNvPr>
          <p:cNvCxnSpPr>
            <a:cxnSpLocks/>
            <a:stCxn id="4" idx="2"/>
            <a:endCxn id="5" idx="0"/>
          </p:cNvCxnSpPr>
          <p:nvPr/>
        </p:nvCxnSpPr>
        <p:spPr>
          <a:xfrm flipH="1">
            <a:off x="1348064" y="1806940"/>
            <a:ext cx="1074645" cy="33742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796E53DA-5C59-D6C7-68F8-5D499DBDB5B1}"/>
              </a:ext>
            </a:extLst>
          </p:cNvPr>
          <p:cNvCxnSpPr>
            <a:cxnSpLocks/>
            <a:stCxn id="5" idx="2"/>
            <a:endCxn id="12" idx="0"/>
          </p:cNvCxnSpPr>
          <p:nvPr/>
        </p:nvCxnSpPr>
        <p:spPr>
          <a:xfrm flipH="1">
            <a:off x="1202635" y="2571750"/>
            <a:ext cx="145430" cy="68376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954CE0C-6DA6-9B7D-FB5B-C1A0D82D6A39}"/>
              </a:ext>
            </a:extLst>
          </p:cNvPr>
          <p:cNvCxnSpPr>
            <a:cxnSpLocks/>
            <a:stCxn id="6" idx="2"/>
            <a:endCxn id="11" idx="0"/>
          </p:cNvCxnSpPr>
          <p:nvPr/>
        </p:nvCxnSpPr>
        <p:spPr>
          <a:xfrm>
            <a:off x="3351925" y="2575329"/>
            <a:ext cx="180056" cy="68018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ounded Rectangle 10">
            <a:extLst>
              <a:ext uri="{FF2B5EF4-FFF2-40B4-BE49-F238E27FC236}">
                <a16:creationId xmlns:a16="http://schemas.microsoft.com/office/drawing/2014/main" id="{71E34371-9553-D683-490D-CAB9E587CF82}"/>
              </a:ext>
            </a:extLst>
          </p:cNvPr>
          <p:cNvSpPr/>
          <p:nvPr/>
        </p:nvSpPr>
        <p:spPr bwMode="auto">
          <a:xfrm>
            <a:off x="2457335" y="3255518"/>
            <a:ext cx="2149291" cy="427383"/>
          </a:xfrm>
          <a:prstGeom prst="roundRect">
            <a:avLst/>
          </a:prstGeom>
          <a:solidFill>
            <a:schemeClr val="accent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py-cython@0.29</a:t>
            </a:r>
            <a:endParaRPr lang="en-US" sz="900" dirty="0">
              <a:solidFill>
                <a:schemeClr val="bg1"/>
              </a:solidFill>
              <a:latin typeface="Monaco" pitchFamily="2" charset="77"/>
            </a:endParaRPr>
          </a:p>
        </p:txBody>
      </p:sp>
      <p:sp>
        <p:nvSpPr>
          <p:cNvPr id="12" name="Rounded Rectangle 11">
            <a:extLst>
              <a:ext uri="{FF2B5EF4-FFF2-40B4-BE49-F238E27FC236}">
                <a16:creationId xmlns:a16="http://schemas.microsoft.com/office/drawing/2014/main" id="{6524CB3B-FA7B-B85E-6D6B-97B4713E00AD}"/>
              </a:ext>
            </a:extLst>
          </p:cNvPr>
          <p:cNvSpPr/>
          <p:nvPr/>
        </p:nvSpPr>
        <p:spPr bwMode="auto">
          <a:xfrm>
            <a:off x="127989" y="3255518"/>
            <a:ext cx="2149291" cy="427383"/>
          </a:xfrm>
          <a:prstGeom prst="roundRect">
            <a:avLst/>
          </a:prstGeom>
          <a:solidFill>
            <a:schemeClr val="accent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dirty="0">
                <a:solidFill>
                  <a:schemeClr val="bg1"/>
                </a:solidFill>
                <a:latin typeface="Monaco" pitchFamily="2" charset="77"/>
              </a:rPr>
              <a:t>py-cython@3.0</a:t>
            </a:r>
            <a:endParaRPr lang="en-US" sz="900" dirty="0">
              <a:solidFill>
                <a:schemeClr val="bg1"/>
              </a:solidFill>
              <a:latin typeface="Monaco" pitchFamily="2" charset="77"/>
            </a:endParaRPr>
          </a:p>
        </p:txBody>
      </p:sp>
      <p:sp>
        <p:nvSpPr>
          <p:cNvPr id="13" name="Oval 12">
            <a:extLst>
              <a:ext uri="{FF2B5EF4-FFF2-40B4-BE49-F238E27FC236}">
                <a16:creationId xmlns:a16="http://schemas.microsoft.com/office/drawing/2014/main" id="{C6B04A1B-6EDB-D10E-2884-1955630D3E8F}"/>
              </a:ext>
            </a:extLst>
          </p:cNvPr>
          <p:cNvSpPr/>
          <p:nvPr/>
        </p:nvSpPr>
        <p:spPr bwMode="auto">
          <a:xfrm>
            <a:off x="1" y="1246909"/>
            <a:ext cx="4726214" cy="1808018"/>
          </a:xfrm>
          <a:prstGeom prst="ellipse">
            <a:avLst/>
          </a:prstGeom>
          <a:noFill/>
          <a:ln w="38100">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1" name="Oval 20">
            <a:extLst>
              <a:ext uri="{FF2B5EF4-FFF2-40B4-BE49-F238E27FC236}">
                <a16:creationId xmlns:a16="http://schemas.microsoft.com/office/drawing/2014/main" id="{89861B5C-492E-79FF-9614-398AB5A822FE}"/>
              </a:ext>
            </a:extLst>
          </p:cNvPr>
          <p:cNvSpPr/>
          <p:nvPr/>
        </p:nvSpPr>
        <p:spPr bwMode="auto">
          <a:xfrm>
            <a:off x="2277280" y="2725431"/>
            <a:ext cx="2562287" cy="1808018"/>
          </a:xfrm>
          <a:prstGeom prst="ellipse">
            <a:avLst/>
          </a:prstGeom>
          <a:noFill/>
          <a:ln w="38100">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2" name="Oval 21">
            <a:extLst>
              <a:ext uri="{FF2B5EF4-FFF2-40B4-BE49-F238E27FC236}">
                <a16:creationId xmlns:a16="http://schemas.microsoft.com/office/drawing/2014/main" id="{81CED411-3525-1C4E-AF3A-82C506B6B24D}"/>
              </a:ext>
            </a:extLst>
          </p:cNvPr>
          <p:cNvSpPr/>
          <p:nvPr/>
        </p:nvSpPr>
        <p:spPr bwMode="auto">
          <a:xfrm>
            <a:off x="-5794" y="2778892"/>
            <a:ext cx="2349776" cy="1808018"/>
          </a:xfrm>
          <a:prstGeom prst="ellipse">
            <a:avLst/>
          </a:prstGeom>
          <a:noFill/>
          <a:ln w="38100">
            <a:solidFill>
              <a:schemeClr val="accent2"/>
            </a:solidFill>
            <a:prstDash val="dash"/>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Tree>
    <p:extLst>
      <p:ext uri="{BB962C8B-B14F-4D97-AF65-F5344CB8AC3E}">
        <p14:creationId xmlns:p14="http://schemas.microsoft.com/office/powerpoint/2010/main" val="3088492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3FD5-1ECE-AD08-56EE-68356B998DCF}"/>
              </a:ext>
            </a:extLst>
          </p:cNvPr>
          <p:cNvSpPr>
            <a:spLocks noGrp="1"/>
          </p:cNvSpPr>
          <p:nvPr>
            <p:ph type="title"/>
          </p:nvPr>
        </p:nvSpPr>
        <p:spPr>
          <a:xfrm>
            <a:off x="-6171120" y="213863"/>
            <a:ext cx="8229600" cy="754380"/>
          </a:xfrm>
        </p:spPr>
        <p:txBody>
          <a:bodyPr/>
          <a:lstStyle/>
          <a:p>
            <a:r>
              <a:rPr lang="en-US" dirty="0"/>
              <a:t>Optimizations: Solve Time</a:t>
            </a:r>
          </a:p>
        </p:txBody>
      </p:sp>
      <p:pic>
        <p:nvPicPr>
          <p:cNvPr id="4" name="Segnaposto contenuto 4" descr="Immagine che contiene linea, Diagramma, diagramma, schermata&#10;&#10;Descrizione generata automaticamente">
            <a:extLst>
              <a:ext uri="{FF2B5EF4-FFF2-40B4-BE49-F238E27FC236}">
                <a16:creationId xmlns:a16="http://schemas.microsoft.com/office/drawing/2014/main" id="{123704E8-4686-5807-EAEB-2C7DA97685FB}"/>
              </a:ext>
            </a:extLst>
          </p:cNvPr>
          <p:cNvPicPr>
            <a:picLocks noGrp="1" noChangeAspect="1"/>
          </p:cNvPicPr>
          <p:nvPr>
            <p:ph idx="1"/>
          </p:nvPr>
        </p:nvPicPr>
        <p:blipFill rotWithShape="1">
          <a:blip r:embed="rId2"/>
          <a:srcRect l="50914"/>
          <a:stretch/>
        </p:blipFill>
        <p:spPr>
          <a:xfrm>
            <a:off x="1012158" y="994640"/>
            <a:ext cx="7417373" cy="3777778"/>
          </a:xfrm>
        </p:spPr>
      </p:pic>
      <p:pic>
        <p:nvPicPr>
          <p:cNvPr id="5" name="Segnaposto contenuto 4" descr="Immagine che contiene linea, Diagramma, diagramma, schermata&#10;&#10;Descrizione generata automaticamente">
            <a:extLst>
              <a:ext uri="{FF2B5EF4-FFF2-40B4-BE49-F238E27FC236}">
                <a16:creationId xmlns:a16="http://schemas.microsoft.com/office/drawing/2014/main" id="{8924637C-C44C-CFA5-20F9-7661E419C9DC}"/>
              </a:ext>
            </a:extLst>
          </p:cNvPr>
          <p:cNvPicPr>
            <a:picLocks noChangeAspect="1"/>
          </p:cNvPicPr>
          <p:nvPr/>
        </p:nvPicPr>
        <p:blipFill rotWithShape="1">
          <a:blip r:embed="rId2"/>
          <a:srcRect r="98574"/>
          <a:stretch/>
        </p:blipFill>
        <p:spPr>
          <a:xfrm>
            <a:off x="942585" y="1017865"/>
            <a:ext cx="214197" cy="3754955"/>
          </a:xfrm>
          <a:prstGeom prst="rect">
            <a:avLst/>
          </a:prstGeom>
        </p:spPr>
      </p:pic>
      <p:pic>
        <p:nvPicPr>
          <p:cNvPr id="6" name="Segnaposto contenuto 4" descr="Immagine che contiene linea, Diagramma, diagramma, schermata&#10;&#10;Descrizione generata automaticamente">
            <a:extLst>
              <a:ext uri="{FF2B5EF4-FFF2-40B4-BE49-F238E27FC236}">
                <a16:creationId xmlns:a16="http://schemas.microsoft.com/office/drawing/2014/main" id="{E90684B5-C1E4-0A7E-6ED5-1E6FD01A4C3B}"/>
              </a:ext>
            </a:extLst>
          </p:cNvPr>
          <p:cNvPicPr>
            <a:picLocks noChangeAspect="1"/>
          </p:cNvPicPr>
          <p:nvPr/>
        </p:nvPicPr>
        <p:blipFill rotWithShape="1">
          <a:blip r:embed="rId2"/>
          <a:srcRect l="89403" t="3081" b="78126"/>
          <a:stretch/>
        </p:blipFill>
        <p:spPr>
          <a:xfrm>
            <a:off x="5673378" y="751562"/>
            <a:ext cx="2966643" cy="131523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9D78CA6D-DFFE-C43C-5EAF-38335E4BE2CC}"/>
              </a:ext>
            </a:extLst>
          </p:cNvPr>
          <p:cNvSpPr txBox="1">
            <a:spLocks/>
          </p:cNvSpPr>
          <p:nvPr/>
        </p:nvSpPr>
        <p:spPr>
          <a:xfrm>
            <a:off x="457200" y="165102"/>
            <a:ext cx="8229600" cy="754380"/>
          </a:xfrm>
          <a:prstGeom prst="rect">
            <a:avLst/>
          </a:prstGeom>
          <a:effectLst/>
        </p:spPr>
        <p:txBody>
          <a:bodyPr vert="horz" lIns="0" rIns="34290"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685800"/>
            <a:r>
              <a:rPr lang="en-US" sz="2400" dirty="0"/>
              <a:t>Optimizations: Solve Time</a:t>
            </a:r>
          </a:p>
        </p:txBody>
      </p:sp>
    </p:spTree>
    <p:extLst>
      <p:ext uri="{BB962C8B-B14F-4D97-AF65-F5344CB8AC3E}">
        <p14:creationId xmlns:p14="http://schemas.microsoft.com/office/powerpoint/2010/main" val="987141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A304-8B29-46B5-5A8C-283605D3C708}"/>
              </a:ext>
            </a:extLst>
          </p:cNvPr>
          <p:cNvSpPr>
            <a:spLocks noGrp="1"/>
          </p:cNvSpPr>
          <p:nvPr>
            <p:ph type="title"/>
          </p:nvPr>
        </p:nvSpPr>
        <p:spPr/>
        <p:txBody>
          <a:bodyPr/>
          <a:lstStyle/>
          <a:p>
            <a:r>
              <a:rPr lang="en-US" dirty="0"/>
              <a:t>It was not trivial to come up with this model</a:t>
            </a:r>
          </a:p>
        </p:txBody>
      </p:sp>
      <p:sp>
        <p:nvSpPr>
          <p:cNvPr id="3" name="Content Placeholder 2">
            <a:extLst>
              <a:ext uri="{FF2B5EF4-FFF2-40B4-BE49-F238E27FC236}">
                <a16:creationId xmlns:a16="http://schemas.microsoft.com/office/drawing/2014/main" id="{894BCCB5-2ECE-7A51-B7AD-E1881A853315}"/>
              </a:ext>
            </a:extLst>
          </p:cNvPr>
          <p:cNvSpPr>
            <a:spLocks noGrp="1"/>
          </p:cNvSpPr>
          <p:nvPr>
            <p:ph idx="1"/>
          </p:nvPr>
        </p:nvSpPr>
        <p:spPr>
          <a:xfrm>
            <a:off x="4572001" y="1100896"/>
            <a:ext cx="4283651" cy="3661149"/>
          </a:xfrm>
        </p:spPr>
        <p:txBody>
          <a:bodyPr/>
          <a:lstStyle/>
          <a:p>
            <a:r>
              <a:rPr lang="en-US" dirty="0"/>
              <a:t>In addition to this “coupled” method, we tried an iterative version with multiple solves</a:t>
            </a:r>
          </a:p>
          <a:p>
            <a:r>
              <a:rPr lang="en-US" dirty="0"/>
              <a:t>Multiple solves had some disadvantages:</a:t>
            </a:r>
          </a:p>
          <a:p>
            <a:pPr lvl="1"/>
            <a:r>
              <a:rPr lang="en-US" dirty="0"/>
              <a:t>Slower due to overhead of multiple solves</a:t>
            </a:r>
          </a:p>
          <a:p>
            <a:pPr lvl="1"/>
            <a:r>
              <a:rPr lang="en-US" dirty="0"/>
              <a:t>Not coupled, so feedback from solve to solve was awkward</a:t>
            </a:r>
          </a:p>
          <a:p>
            <a:pPr lvl="1"/>
            <a:r>
              <a:rPr lang="en-US" dirty="0"/>
              <a:t>Packagers needed to “help” the solver</a:t>
            </a:r>
          </a:p>
          <a:p>
            <a:r>
              <a:rPr lang="en-US" dirty="0"/>
              <a:t>Requiring packagers to provide solve hints in packages isn’t practical</a:t>
            </a:r>
          </a:p>
        </p:txBody>
      </p:sp>
      <p:pic>
        <p:nvPicPr>
          <p:cNvPr id="8" name="Picture 7">
            <a:extLst>
              <a:ext uri="{FF2B5EF4-FFF2-40B4-BE49-F238E27FC236}">
                <a16:creationId xmlns:a16="http://schemas.microsoft.com/office/drawing/2014/main" id="{DDEDD16C-42C0-CB70-5BC9-A28F607A0ADC}"/>
              </a:ext>
            </a:extLst>
          </p:cNvPr>
          <p:cNvPicPr>
            <a:picLocks noChangeAspect="1"/>
          </p:cNvPicPr>
          <p:nvPr/>
        </p:nvPicPr>
        <p:blipFill>
          <a:blip r:embed="rId2"/>
          <a:stretch>
            <a:fillRect/>
          </a:stretch>
        </p:blipFill>
        <p:spPr>
          <a:xfrm>
            <a:off x="175170" y="1436002"/>
            <a:ext cx="4396830" cy="2538521"/>
          </a:xfrm>
          <a:prstGeom prst="rect">
            <a:avLst/>
          </a:prstGeom>
        </p:spPr>
      </p:pic>
    </p:spTree>
    <p:extLst>
      <p:ext uri="{BB962C8B-B14F-4D97-AF65-F5344CB8AC3E}">
        <p14:creationId xmlns:p14="http://schemas.microsoft.com/office/powerpoint/2010/main" val="916169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Recent Work</a:t>
            </a:r>
          </a:p>
        </p:txBody>
      </p:sp>
    </p:spTree>
    <p:extLst>
      <p:ext uri="{BB962C8B-B14F-4D97-AF65-F5344CB8AC3E}">
        <p14:creationId xmlns:p14="http://schemas.microsoft.com/office/powerpoint/2010/main" val="136786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E40C8-7640-FBCE-C975-C309282F0167}"/>
              </a:ext>
            </a:extLst>
          </p:cNvPr>
          <p:cNvSpPr>
            <a:spLocks noGrp="1"/>
          </p:cNvSpPr>
          <p:nvPr>
            <p:ph idx="1"/>
          </p:nvPr>
        </p:nvSpPr>
        <p:spPr>
          <a:xfrm>
            <a:off x="210066" y="1089756"/>
            <a:ext cx="8229600" cy="3103872"/>
          </a:xfrm>
        </p:spPr>
        <p:txBody>
          <a:bodyPr>
            <a:normAutofit/>
          </a:bodyPr>
          <a:lstStyle/>
          <a:p>
            <a:pPr marL="57150" indent="0">
              <a:buNone/>
            </a:pPr>
            <a:r>
              <a:rPr lang="en-US" b="1" dirty="0"/>
              <a:t>Highlights:</a:t>
            </a:r>
          </a:p>
          <a:p>
            <a:pPr marL="742950" lvl="1" indent="-342900">
              <a:buFont typeface="+mj-lt"/>
              <a:buAutoNum type="arabicPeriod"/>
            </a:pPr>
            <a:r>
              <a:rPr lang="en-US" dirty="0"/>
              <a:t>Compiler runtime dependencies</a:t>
            </a:r>
          </a:p>
          <a:p>
            <a:pPr marL="914400" lvl="2" indent="-342900"/>
            <a:r>
              <a:rPr lang="en-US" sz="1200" dirty="0" err="1">
                <a:latin typeface="Monaco" pitchFamily="2" charset="77"/>
              </a:rPr>
              <a:t>gcc</a:t>
            </a:r>
            <a:r>
              <a:rPr lang="en-US" sz="1200" dirty="0">
                <a:latin typeface="Monaco" pitchFamily="2" charset="77"/>
              </a:rPr>
              <a:t>-runtime, intel-</a:t>
            </a:r>
            <a:r>
              <a:rPr lang="en-US" sz="1200" dirty="0" err="1">
                <a:latin typeface="Monaco" pitchFamily="2" charset="77"/>
              </a:rPr>
              <a:t>oneapi</a:t>
            </a:r>
            <a:r>
              <a:rPr lang="en-US" sz="1200" dirty="0">
                <a:latin typeface="Monaco" pitchFamily="2" charset="77"/>
              </a:rPr>
              <a:t>-runtime, </a:t>
            </a:r>
            <a:r>
              <a:rPr lang="en-US" sz="1200" dirty="0" err="1">
                <a:latin typeface="Monaco" pitchFamily="2" charset="77"/>
              </a:rPr>
              <a:t>libgfortran</a:t>
            </a:r>
            <a:r>
              <a:rPr lang="en-US" sz="1200" dirty="0">
                <a:latin typeface="Monaco" pitchFamily="2" charset="77"/>
              </a:rPr>
              <a:t>, </a:t>
            </a:r>
            <a:r>
              <a:rPr lang="en-US" sz="1200" dirty="0" err="1">
                <a:latin typeface="Monaco" pitchFamily="2" charset="77"/>
              </a:rPr>
              <a:t>libc</a:t>
            </a:r>
            <a:endParaRPr lang="en-US" sz="1200" dirty="0">
              <a:latin typeface="Monaco" pitchFamily="2" charset="77"/>
            </a:endParaRPr>
          </a:p>
          <a:p>
            <a:pPr marL="914400" lvl="2" indent="-342900"/>
            <a:r>
              <a:rPr lang="en-US" dirty="0"/>
              <a:t>OS compatibility on </a:t>
            </a:r>
            <a:r>
              <a:rPr lang="en-US" dirty="0" err="1"/>
              <a:t>linux</a:t>
            </a:r>
            <a:r>
              <a:rPr lang="en-US" dirty="0"/>
              <a:t> now uses </a:t>
            </a:r>
            <a:r>
              <a:rPr lang="en-US" sz="1200" dirty="0" err="1">
                <a:latin typeface="Monaco" pitchFamily="2" charset="77"/>
              </a:rPr>
              <a:t>libc</a:t>
            </a:r>
            <a:r>
              <a:rPr lang="en-US" dirty="0"/>
              <a:t> version, not OS tag</a:t>
            </a:r>
          </a:p>
          <a:p>
            <a:pPr marL="742950" lvl="1" indent="-342900">
              <a:buFont typeface="+mj-lt"/>
              <a:buAutoNum type="arabicPeriod"/>
            </a:pPr>
            <a:r>
              <a:rPr lang="en-US" dirty="0"/>
              <a:t>Improved </a:t>
            </a:r>
            <a:r>
              <a:rPr lang="en-US" sz="1400" dirty="0" err="1">
                <a:latin typeface="Monaco" pitchFamily="2" charset="77"/>
              </a:rPr>
              <a:t>spack</a:t>
            </a:r>
            <a:r>
              <a:rPr lang="en-US" sz="1400" dirty="0">
                <a:latin typeface="Monaco" pitchFamily="2" charset="77"/>
              </a:rPr>
              <a:t> find</a:t>
            </a:r>
            <a:r>
              <a:rPr lang="en-US" dirty="0"/>
              <a:t> UI for Environments</a:t>
            </a:r>
          </a:p>
          <a:p>
            <a:pPr marL="742950" lvl="1" indent="-342900">
              <a:buFont typeface="+mj-lt"/>
              <a:buAutoNum type="arabicPeriod"/>
            </a:pPr>
            <a:r>
              <a:rPr lang="en-US" dirty="0"/>
              <a:t>Improved command-line string quoting</a:t>
            </a:r>
          </a:p>
          <a:p>
            <a:pPr marL="742950" lvl="1" indent="-342900">
              <a:buFont typeface="+mj-lt"/>
              <a:buAutoNum type="arabicPeriod"/>
            </a:pPr>
            <a:r>
              <a:rPr lang="en-US" dirty="0"/>
              <a:t>Revert default </a:t>
            </a:r>
            <a:r>
              <a:rPr lang="en-US" dirty="0" err="1"/>
              <a:t>spack</a:t>
            </a:r>
            <a:r>
              <a:rPr lang="en-US" dirty="0"/>
              <a:t> install behavior to </a:t>
            </a:r>
            <a:r>
              <a:rPr lang="en-US" sz="1400" dirty="0">
                <a:latin typeface="Monaco" pitchFamily="2" charset="77"/>
              </a:rPr>
              <a:t>--reuse</a:t>
            </a:r>
          </a:p>
          <a:p>
            <a:pPr marL="742950" lvl="1" indent="-342900">
              <a:buFont typeface="+mj-lt"/>
              <a:buAutoNum type="arabicPeriod"/>
            </a:pPr>
            <a:r>
              <a:rPr lang="en-US" dirty="0"/>
              <a:t>More control over reused specs</a:t>
            </a:r>
          </a:p>
          <a:p>
            <a:pPr marL="742950" lvl="1" indent="-342900">
              <a:buFont typeface="+mj-lt"/>
              <a:buAutoNum type="arabicPeriod"/>
            </a:pPr>
            <a:r>
              <a:rPr lang="en-US" dirty="0"/>
              <a:t>New </a:t>
            </a:r>
            <a:r>
              <a:rPr lang="en-US" sz="1400" dirty="0">
                <a:latin typeface="Monaco" pitchFamily="2" charset="77"/>
              </a:rPr>
              <a:t>redistribute()</a:t>
            </a:r>
            <a:r>
              <a:rPr lang="en-US" dirty="0"/>
              <a:t> directive</a:t>
            </a:r>
          </a:p>
          <a:p>
            <a:pPr marL="742950" lvl="1" indent="-342900">
              <a:buFont typeface="+mj-lt"/>
              <a:buAutoNum type="arabicPeriod"/>
            </a:pPr>
            <a:r>
              <a:rPr lang="en-US" dirty="0"/>
              <a:t>New </a:t>
            </a:r>
            <a:r>
              <a:rPr lang="en-US" sz="1400" dirty="0">
                <a:latin typeface="Monaco" pitchFamily="2" charset="77"/>
              </a:rPr>
              <a:t>conflict:</a:t>
            </a:r>
            <a:r>
              <a:rPr lang="en-US" dirty="0"/>
              <a:t> and </a:t>
            </a:r>
            <a:r>
              <a:rPr lang="en-US" sz="1400" dirty="0">
                <a:latin typeface="Monaco" pitchFamily="2" charset="77"/>
              </a:rPr>
              <a:t>prefer:</a:t>
            </a:r>
            <a:r>
              <a:rPr lang="en-US" dirty="0"/>
              <a:t> syntax for package preferences</a:t>
            </a:r>
          </a:p>
          <a:p>
            <a:pPr marL="742950" lvl="1" indent="-342900">
              <a:buFont typeface="+mj-lt"/>
              <a:buAutoNum type="arabicPeriod"/>
            </a:pPr>
            <a:r>
              <a:rPr lang="en-US" sz="1400" dirty="0" err="1">
                <a:latin typeface="Monaco" pitchFamily="2" charset="77"/>
              </a:rPr>
              <a:t>include_concrete</a:t>
            </a:r>
            <a:r>
              <a:rPr lang="en-US" sz="1400" dirty="0">
                <a:latin typeface="Monaco" pitchFamily="2" charset="77"/>
              </a:rPr>
              <a:t>:</a:t>
            </a:r>
            <a:r>
              <a:rPr lang="en-US" dirty="0"/>
              <a:t> in environments</a:t>
            </a:r>
          </a:p>
          <a:p>
            <a:pPr marL="742950" lvl="1" indent="-342900">
              <a:buFont typeface="+mj-lt"/>
              <a:buAutoNum type="arabicPeriod"/>
            </a:pPr>
            <a:r>
              <a:rPr lang="en-US" sz="1400" dirty="0">
                <a:latin typeface="Monaco" pitchFamily="2" charset="77"/>
              </a:rPr>
              <a:t>python-</a:t>
            </a:r>
            <a:r>
              <a:rPr lang="en-US" sz="1400" dirty="0" err="1">
                <a:latin typeface="Monaco" pitchFamily="2" charset="77"/>
              </a:rPr>
              <a:t>venv</a:t>
            </a:r>
            <a:r>
              <a:rPr lang="en-US" dirty="0"/>
              <a:t> isolation</a:t>
            </a:r>
          </a:p>
        </p:txBody>
      </p:sp>
      <p:sp>
        <p:nvSpPr>
          <p:cNvPr id="3" name="Title 2">
            <a:extLst>
              <a:ext uri="{FF2B5EF4-FFF2-40B4-BE49-F238E27FC236}">
                <a16:creationId xmlns:a16="http://schemas.microsoft.com/office/drawing/2014/main" id="{77EAD6DD-DB4D-38E0-1AF0-F50B16B93395}"/>
              </a:ext>
            </a:extLst>
          </p:cNvPr>
          <p:cNvSpPr>
            <a:spLocks noGrp="1"/>
          </p:cNvSpPr>
          <p:nvPr>
            <p:ph type="title"/>
          </p:nvPr>
        </p:nvSpPr>
        <p:spPr/>
        <p:txBody>
          <a:bodyPr/>
          <a:lstStyle/>
          <a:p>
            <a:r>
              <a:rPr lang="en-US" dirty="0" err="1"/>
              <a:t>Spack</a:t>
            </a:r>
            <a:r>
              <a:rPr lang="en-US" dirty="0"/>
              <a:t> v0.22.0 is out!</a:t>
            </a:r>
          </a:p>
        </p:txBody>
      </p:sp>
      <p:pic>
        <p:nvPicPr>
          <p:cNvPr id="4" name="Picture 3" descr="spack-logo.pdf">
            <a:extLst>
              <a:ext uri="{FF2B5EF4-FFF2-40B4-BE49-F238E27FC236}">
                <a16:creationId xmlns:a16="http://schemas.microsoft.com/office/drawing/2014/main" id="{56DED779-D6D2-62DF-906A-6C7BED49AE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8825" y="1123442"/>
            <a:ext cx="2490565" cy="2484123"/>
          </a:xfrm>
          <a:prstGeom prst="rect">
            <a:avLst/>
          </a:prstGeom>
        </p:spPr>
      </p:pic>
      <p:grpSp>
        <p:nvGrpSpPr>
          <p:cNvPr id="5" name="Group 4">
            <a:extLst>
              <a:ext uri="{FF2B5EF4-FFF2-40B4-BE49-F238E27FC236}">
                <a16:creationId xmlns:a16="http://schemas.microsoft.com/office/drawing/2014/main" id="{4455E51D-4889-06CB-FCDD-27E295285E02}"/>
              </a:ext>
            </a:extLst>
          </p:cNvPr>
          <p:cNvGrpSpPr/>
          <p:nvPr/>
        </p:nvGrpSpPr>
        <p:grpSpPr>
          <a:xfrm>
            <a:off x="5723783" y="3695693"/>
            <a:ext cx="3236975" cy="438895"/>
            <a:chOff x="5735848" y="3427965"/>
            <a:chExt cx="4166777" cy="585192"/>
          </a:xfrm>
        </p:grpSpPr>
        <p:pic>
          <p:nvPicPr>
            <p:cNvPr id="6" name="Picture 5" descr="gh-logo.pdf">
              <a:extLst>
                <a:ext uri="{FF2B5EF4-FFF2-40B4-BE49-F238E27FC236}">
                  <a16:creationId xmlns:a16="http://schemas.microsoft.com/office/drawing/2014/main" id="{24A202FC-5CB0-B968-0DB8-68BC0CF5D2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7" name="TextBox 6">
              <a:extLst>
                <a:ext uri="{FF2B5EF4-FFF2-40B4-BE49-F238E27FC236}">
                  <a16:creationId xmlns:a16="http://schemas.microsoft.com/office/drawing/2014/main" id="{1CF17266-2EC9-A30E-403B-BDCB93212F79}"/>
                </a:ext>
              </a:extLst>
            </p:cNvPr>
            <p:cNvSpPr txBox="1"/>
            <p:nvPr/>
          </p:nvSpPr>
          <p:spPr>
            <a:xfrm>
              <a:off x="6205746" y="3479678"/>
              <a:ext cx="3696879" cy="533479"/>
            </a:xfrm>
            <a:prstGeom prst="rect">
              <a:avLst/>
            </a:prstGeom>
            <a:noFill/>
          </p:spPr>
          <p:txBody>
            <a:bodyPr wrap="square" rtlCol="0">
              <a:spAutoFit/>
            </a:bodyPr>
            <a:lstStyle/>
            <a:p>
              <a:pPr defTabSz="685800"/>
              <a:r>
                <a:rPr lang="en-US" sz="2000" b="1" dirty="0" err="1">
                  <a:solidFill>
                    <a:prstClr val="black"/>
                  </a:solidFill>
                  <a:latin typeface="Calibri"/>
                  <a:cs typeface="Calibri"/>
                </a:rPr>
                <a:t>github.com</a:t>
              </a:r>
              <a:r>
                <a:rPr lang="en-US" sz="2000" b="1" dirty="0">
                  <a:solidFill>
                    <a:prstClr val="black"/>
                  </a:solidFill>
                  <a:latin typeface="Calibri"/>
                  <a:cs typeface="Calibri"/>
                </a:rPr>
                <a:t>/</a:t>
              </a:r>
              <a:r>
                <a:rPr lang="en-US" sz="2000" b="1" dirty="0" err="1">
                  <a:solidFill>
                    <a:prstClr val="black"/>
                  </a:solidFill>
                  <a:latin typeface="Calibri"/>
                  <a:cs typeface="Calibri"/>
                </a:rPr>
                <a:t>spack</a:t>
              </a:r>
              <a:r>
                <a:rPr lang="en-US" sz="2000" b="1" dirty="0">
                  <a:solidFill>
                    <a:prstClr val="black"/>
                  </a:solidFill>
                  <a:latin typeface="Calibri"/>
                  <a:cs typeface="Calibri"/>
                </a:rPr>
                <a:t>/</a:t>
              </a:r>
              <a:r>
                <a:rPr lang="en-US" sz="2000" b="1" dirty="0" err="1">
                  <a:solidFill>
                    <a:prstClr val="black"/>
                  </a:solidFill>
                  <a:latin typeface="Calibri"/>
                  <a:cs typeface="Calibri"/>
                </a:rPr>
                <a:t>spack</a:t>
              </a:r>
              <a:endParaRPr lang="en-US" sz="2000" b="1" dirty="0">
                <a:solidFill>
                  <a:prstClr val="black"/>
                </a:solidFill>
                <a:latin typeface="Calibri"/>
                <a:cs typeface="Calibri"/>
              </a:endParaRPr>
            </a:p>
          </p:txBody>
        </p:sp>
      </p:grpSp>
      <p:sp>
        <p:nvSpPr>
          <p:cNvPr id="9" name="TextBox 8">
            <a:extLst>
              <a:ext uri="{FF2B5EF4-FFF2-40B4-BE49-F238E27FC236}">
                <a16:creationId xmlns:a16="http://schemas.microsoft.com/office/drawing/2014/main" id="{83B69C20-D313-27C3-C490-85097A3E1D36}"/>
              </a:ext>
            </a:extLst>
          </p:cNvPr>
          <p:cNvSpPr txBox="1"/>
          <p:nvPr/>
        </p:nvSpPr>
        <p:spPr>
          <a:xfrm>
            <a:off x="122971" y="4267018"/>
            <a:ext cx="5019323" cy="461665"/>
          </a:xfrm>
          <a:prstGeom prst="rect">
            <a:avLst/>
          </a:prstGeom>
          <a:noFill/>
        </p:spPr>
        <p:txBody>
          <a:bodyPr wrap="none" rtlCol="0">
            <a:spAutoFit/>
          </a:bodyPr>
          <a:lstStyle/>
          <a:p>
            <a:r>
              <a:rPr lang="en-US" sz="1200" b="1" dirty="0"/>
              <a:t>Full release notes:</a:t>
            </a:r>
            <a:br>
              <a:rPr lang="en-US" sz="1200" dirty="0"/>
            </a:br>
            <a:r>
              <a:rPr lang="en-US" sz="1200" dirty="0">
                <a:latin typeface="Monaco" pitchFamily="2" charset="77"/>
              </a:rPr>
              <a:t>https://github.com/spack/spack/releases/tag/v0.22.0 </a:t>
            </a:r>
          </a:p>
        </p:txBody>
      </p:sp>
    </p:spTree>
    <p:extLst>
      <p:ext uri="{BB962C8B-B14F-4D97-AF65-F5344CB8AC3E}">
        <p14:creationId xmlns:p14="http://schemas.microsoft.com/office/powerpoint/2010/main" val="1258530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0CEF-BA99-000E-918D-86FAA3670B61}"/>
              </a:ext>
            </a:extLst>
          </p:cNvPr>
          <p:cNvSpPr>
            <a:spLocks noGrp="1"/>
          </p:cNvSpPr>
          <p:nvPr>
            <p:ph type="title"/>
          </p:nvPr>
        </p:nvSpPr>
        <p:spPr/>
        <p:txBody>
          <a:bodyPr/>
          <a:lstStyle/>
          <a:p>
            <a:r>
              <a:rPr lang="en-US" dirty="0"/>
              <a:t>We’ve made a lot of progress on compiler dependencies</a:t>
            </a:r>
          </a:p>
        </p:txBody>
      </p:sp>
      <p:sp>
        <p:nvSpPr>
          <p:cNvPr id="3" name="Content Placeholder 2">
            <a:extLst>
              <a:ext uri="{FF2B5EF4-FFF2-40B4-BE49-F238E27FC236}">
                <a16:creationId xmlns:a16="http://schemas.microsoft.com/office/drawing/2014/main" id="{75CCED62-7832-83E1-7FA8-D2E006F15201}"/>
              </a:ext>
            </a:extLst>
          </p:cNvPr>
          <p:cNvSpPr>
            <a:spLocks noGrp="1"/>
          </p:cNvSpPr>
          <p:nvPr>
            <p:ph idx="1"/>
          </p:nvPr>
        </p:nvSpPr>
        <p:spPr>
          <a:xfrm>
            <a:off x="465826" y="1077516"/>
            <a:ext cx="8295462" cy="3661149"/>
          </a:xfrm>
        </p:spPr>
        <p:txBody>
          <a:bodyPr>
            <a:normAutofit/>
          </a:bodyPr>
          <a:lstStyle/>
          <a:p>
            <a:r>
              <a:rPr lang="en-US" sz="2400" dirty="0"/>
              <a:t>Compiler </a:t>
            </a:r>
            <a:r>
              <a:rPr lang="en-US" sz="2400" i="1" dirty="0"/>
              <a:t>runtime libraries </a:t>
            </a:r>
            <a:r>
              <a:rPr lang="en-US" sz="2400" dirty="0"/>
              <a:t>represented in the graph</a:t>
            </a:r>
          </a:p>
          <a:p>
            <a:pPr lvl="1"/>
            <a:r>
              <a:rPr lang="en-US" sz="2100" dirty="0"/>
              <a:t>C++, Fortran runtimes</a:t>
            </a:r>
          </a:p>
          <a:p>
            <a:r>
              <a:rPr lang="en-US" sz="2400" dirty="0" err="1"/>
              <a:t>libc</a:t>
            </a:r>
            <a:r>
              <a:rPr lang="en-US" sz="2400" dirty="0"/>
              <a:t> is now represented in dependency graphs on Linux</a:t>
            </a:r>
          </a:p>
          <a:p>
            <a:pPr lvl="1"/>
            <a:r>
              <a:rPr lang="en-US" sz="2100" dirty="0"/>
              <a:t>No more need to rely on OS tag for compatibility information</a:t>
            </a:r>
          </a:p>
          <a:p>
            <a:r>
              <a:rPr lang="en-US" sz="2400" dirty="0"/>
              <a:t>Reuse binaries </a:t>
            </a:r>
            <a:r>
              <a:rPr lang="en-US" sz="2400" i="1" dirty="0"/>
              <a:t>without</a:t>
            </a:r>
            <a:r>
              <a:rPr lang="en-US" sz="2400" dirty="0"/>
              <a:t> their compiler needing to be configured locally</a:t>
            </a:r>
          </a:p>
          <a:p>
            <a:r>
              <a:rPr lang="en-US" sz="2400" dirty="0"/>
              <a:t>Improved </a:t>
            </a:r>
            <a:r>
              <a:rPr lang="en-US" sz="2400" dirty="0" err="1"/>
              <a:t>buildcache</a:t>
            </a:r>
            <a:r>
              <a:rPr lang="en-US" sz="2400" dirty="0"/>
              <a:t> hit rate using libraries for compatibility</a:t>
            </a:r>
          </a:p>
        </p:txBody>
      </p:sp>
    </p:spTree>
    <p:extLst>
      <p:ext uri="{BB962C8B-B14F-4D97-AF65-F5344CB8AC3E}">
        <p14:creationId xmlns:p14="http://schemas.microsoft.com/office/powerpoint/2010/main" val="3598178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79F6-8736-11EA-063C-EE2AD6A80E1B}"/>
              </a:ext>
            </a:extLst>
          </p:cNvPr>
          <p:cNvSpPr>
            <a:spLocks noGrp="1"/>
          </p:cNvSpPr>
          <p:nvPr>
            <p:ph type="title"/>
          </p:nvPr>
        </p:nvSpPr>
        <p:spPr/>
        <p:txBody>
          <a:bodyPr/>
          <a:lstStyle/>
          <a:p>
            <a:r>
              <a:rPr lang="en-US" dirty="0"/>
              <a:t>ECP’s E4S stack is even larger than these codes</a:t>
            </a:r>
          </a:p>
        </p:txBody>
      </p:sp>
      <p:pic>
        <p:nvPicPr>
          <p:cNvPr id="7" name="Picture 6">
            <a:extLst>
              <a:ext uri="{FF2B5EF4-FFF2-40B4-BE49-F238E27FC236}">
                <a16:creationId xmlns:a16="http://schemas.microsoft.com/office/drawing/2014/main" id="{4BEAFBB9-6E70-0334-2D83-4E04CDA2B5CB}"/>
              </a:ext>
            </a:extLst>
          </p:cNvPr>
          <p:cNvPicPr>
            <a:picLocks noChangeAspect="1"/>
          </p:cNvPicPr>
          <p:nvPr/>
        </p:nvPicPr>
        <p:blipFill>
          <a:blip r:embed="rId2"/>
          <a:stretch>
            <a:fillRect/>
          </a:stretch>
        </p:blipFill>
        <p:spPr>
          <a:xfrm>
            <a:off x="0" y="1216097"/>
            <a:ext cx="9144000" cy="2265479"/>
          </a:xfrm>
          <a:prstGeom prst="rect">
            <a:avLst/>
          </a:prstGeom>
        </p:spPr>
      </p:pic>
      <p:sp>
        <p:nvSpPr>
          <p:cNvPr id="10" name="Content Placeholder 2">
            <a:extLst>
              <a:ext uri="{FF2B5EF4-FFF2-40B4-BE49-F238E27FC236}">
                <a16:creationId xmlns:a16="http://schemas.microsoft.com/office/drawing/2014/main" id="{68D8E2ED-C2EC-BF69-B9AE-A45AFC9C0314}"/>
              </a:ext>
            </a:extLst>
          </p:cNvPr>
          <p:cNvSpPr txBox="1">
            <a:spLocks/>
          </p:cNvSpPr>
          <p:nvPr/>
        </p:nvSpPr>
        <p:spPr>
          <a:xfrm>
            <a:off x="252523" y="3439633"/>
            <a:ext cx="8229600" cy="1018067"/>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lvl="1" defTabSz="685800"/>
            <a:endParaRPr lang="en-US" sz="1500" dirty="0"/>
          </a:p>
        </p:txBody>
      </p:sp>
      <p:sp>
        <p:nvSpPr>
          <p:cNvPr id="5" name="Content Placeholder 4">
            <a:extLst>
              <a:ext uri="{FF2B5EF4-FFF2-40B4-BE49-F238E27FC236}">
                <a16:creationId xmlns:a16="http://schemas.microsoft.com/office/drawing/2014/main" id="{F16D65FF-DCBC-4E84-E52B-8DA8051DD734}"/>
              </a:ext>
            </a:extLst>
          </p:cNvPr>
          <p:cNvSpPr>
            <a:spLocks noGrp="1"/>
          </p:cNvSpPr>
          <p:nvPr>
            <p:ph idx="1"/>
          </p:nvPr>
        </p:nvSpPr>
        <p:spPr>
          <a:xfrm>
            <a:off x="-85241" y="3680849"/>
            <a:ext cx="8229600" cy="1274191"/>
          </a:xfrm>
        </p:spPr>
        <p:txBody>
          <a:bodyPr/>
          <a:lstStyle/>
          <a:p>
            <a:pPr lvl="1" defTabSz="685800"/>
            <a:r>
              <a:rPr lang="en-US" sz="1800" dirty="0"/>
              <a:t>Red boxes are the packages in it (about 100)</a:t>
            </a:r>
          </a:p>
          <a:p>
            <a:pPr lvl="1" defTabSz="685800"/>
            <a:r>
              <a:rPr lang="en-US" sz="1800" dirty="0"/>
              <a:t>Blue boxes are what </a:t>
            </a:r>
            <a:r>
              <a:rPr lang="en-US" sz="1800" i="1" dirty="0"/>
              <a:t>else </a:t>
            </a:r>
            <a:r>
              <a:rPr lang="en-US" sz="1800" dirty="0"/>
              <a:t>you need to build it (about 600)</a:t>
            </a:r>
          </a:p>
          <a:p>
            <a:pPr lvl="1" defTabSz="685800"/>
            <a:r>
              <a:rPr lang="en-US" sz="1800" dirty="0"/>
              <a:t>It’s infeasible to build and integrate all of this manually</a:t>
            </a:r>
          </a:p>
          <a:p>
            <a:pPr lvl="1" defTabSz="685800"/>
            <a:endParaRPr lang="en-US" sz="1500" dirty="0"/>
          </a:p>
          <a:p>
            <a:pPr lvl="1" defTabSz="685800"/>
            <a:endParaRPr lang="en-US" sz="1500" dirty="0"/>
          </a:p>
          <a:p>
            <a:endParaRPr lang="en-US" dirty="0"/>
          </a:p>
        </p:txBody>
      </p:sp>
    </p:spTree>
    <p:extLst>
      <p:ext uri="{BB962C8B-B14F-4D97-AF65-F5344CB8AC3E}">
        <p14:creationId xmlns:p14="http://schemas.microsoft.com/office/powerpoint/2010/main" val="1418754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BD7A3-B55D-4DC7-7161-262861080F37}"/>
              </a:ext>
            </a:extLst>
          </p:cNvPr>
          <p:cNvSpPr>
            <a:spLocks noGrp="1"/>
          </p:cNvSpPr>
          <p:nvPr>
            <p:ph type="title"/>
          </p:nvPr>
        </p:nvSpPr>
        <p:spPr/>
        <p:txBody>
          <a:bodyPr/>
          <a:lstStyle/>
          <a:p>
            <a:r>
              <a:rPr lang="en-US" dirty="0"/>
              <a:t>Compilers can now model their own runtimes</a:t>
            </a:r>
          </a:p>
        </p:txBody>
      </p:sp>
      <p:sp>
        <p:nvSpPr>
          <p:cNvPr id="7" name="Content Placeholder 6">
            <a:extLst>
              <a:ext uri="{FF2B5EF4-FFF2-40B4-BE49-F238E27FC236}">
                <a16:creationId xmlns:a16="http://schemas.microsoft.com/office/drawing/2014/main" id="{721A57F9-D700-D491-AD58-6E69A99323AB}"/>
              </a:ext>
            </a:extLst>
          </p:cNvPr>
          <p:cNvSpPr>
            <a:spLocks noGrp="1"/>
          </p:cNvSpPr>
          <p:nvPr>
            <p:ph idx="1"/>
          </p:nvPr>
        </p:nvSpPr>
        <p:spPr>
          <a:xfrm>
            <a:off x="465826" y="1077516"/>
            <a:ext cx="3417806" cy="3661149"/>
          </a:xfrm>
        </p:spPr>
        <p:txBody>
          <a:bodyPr>
            <a:normAutofit fontScale="92500"/>
          </a:bodyPr>
          <a:lstStyle/>
          <a:p>
            <a:r>
              <a:rPr lang="en-US" dirty="0"/>
              <a:t>New method, </a:t>
            </a:r>
            <a:r>
              <a:rPr lang="en-US" dirty="0" err="1"/>
              <a:t>runtime_constraints</a:t>
            </a:r>
            <a:r>
              <a:rPr lang="en-US" dirty="0"/>
              <a:t>, for injecting runtimes into graphs</a:t>
            </a:r>
          </a:p>
          <a:p>
            <a:r>
              <a:rPr lang="en-US" dirty="0"/>
              <a:t>Currently supported for </a:t>
            </a:r>
            <a:r>
              <a:rPr lang="en-US" dirty="0" err="1"/>
              <a:t>gcc</a:t>
            </a:r>
            <a:r>
              <a:rPr lang="en-US" dirty="0"/>
              <a:t>, </a:t>
            </a:r>
            <a:br>
              <a:rPr lang="en-US" dirty="0"/>
            </a:br>
            <a:r>
              <a:rPr lang="en-US" dirty="0"/>
              <a:t>intel-</a:t>
            </a:r>
            <a:r>
              <a:rPr lang="en-US" dirty="0" err="1"/>
              <a:t>oneapi</a:t>
            </a:r>
            <a:endParaRPr lang="en-US" dirty="0"/>
          </a:p>
          <a:p>
            <a:pPr lvl="1"/>
            <a:r>
              <a:rPr lang="en-US" dirty="0"/>
              <a:t>still working on others</a:t>
            </a:r>
          </a:p>
          <a:p>
            <a:r>
              <a:rPr lang="en-US" dirty="0"/>
              <a:t>Allows solver to take </a:t>
            </a:r>
            <a:r>
              <a:rPr lang="en-US" dirty="0" err="1"/>
              <a:t>libstdc</a:t>
            </a:r>
            <a:r>
              <a:rPr lang="en-US" dirty="0"/>
              <a:t>++, </a:t>
            </a:r>
            <a:r>
              <a:rPr lang="en-US" dirty="0" err="1"/>
              <a:t>fortran</a:t>
            </a:r>
            <a:r>
              <a:rPr lang="en-US" dirty="0"/>
              <a:t> </a:t>
            </a:r>
            <a:r>
              <a:rPr lang="en-US" dirty="0" err="1"/>
              <a:t>rutime</a:t>
            </a:r>
            <a:r>
              <a:rPr lang="en-US" dirty="0"/>
              <a:t> compatibility into account.</a:t>
            </a:r>
          </a:p>
          <a:p>
            <a:r>
              <a:rPr lang="en-US" dirty="0"/>
              <a:t>Example:</a:t>
            </a:r>
          </a:p>
          <a:p>
            <a:pPr lvl="1"/>
            <a:r>
              <a:rPr lang="en-US" dirty="0"/>
              <a:t>Intel compilers now (correctly) depend on </a:t>
            </a:r>
            <a:r>
              <a:rPr lang="en-US" dirty="0" err="1"/>
              <a:t>gcc</a:t>
            </a:r>
            <a:r>
              <a:rPr lang="en-US" dirty="0"/>
              <a:t>-runtime</a:t>
            </a:r>
          </a:p>
        </p:txBody>
      </p:sp>
      <p:pic>
        <p:nvPicPr>
          <p:cNvPr id="8" name="Content Placeholder 4">
            <a:extLst>
              <a:ext uri="{FF2B5EF4-FFF2-40B4-BE49-F238E27FC236}">
                <a16:creationId xmlns:a16="http://schemas.microsoft.com/office/drawing/2014/main" id="{0FF68603-EC90-DAB5-3C45-A91E9277AE3A}"/>
              </a:ext>
            </a:extLst>
          </p:cNvPr>
          <p:cNvPicPr>
            <a:picLocks noChangeAspect="1"/>
          </p:cNvPicPr>
          <p:nvPr/>
        </p:nvPicPr>
        <p:blipFill>
          <a:blip r:embed="rId2"/>
          <a:stretch>
            <a:fillRect/>
          </a:stretch>
        </p:blipFill>
        <p:spPr>
          <a:xfrm>
            <a:off x="3987002" y="825474"/>
            <a:ext cx="5091227" cy="3749352"/>
          </a:xfrm>
          <a:prstGeom prst="rect">
            <a:avLst/>
          </a:prstGeom>
        </p:spPr>
      </p:pic>
    </p:spTree>
    <p:extLst>
      <p:ext uri="{BB962C8B-B14F-4D97-AF65-F5344CB8AC3E}">
        <p14:creationId xmlns:p14="http://schemas.microsoft.com/office/powerpoint/2010/main" val="1822129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8918-4434-B540-B38F-D2E02D02BDA5}"/>
              </a:ext>
            </a:extLst>
          </p:cNvPr>
          <p:cNvSpPr>
            <a:spLocks noGrp="1"/>
          </p:cNvSpPr>
          <p:nvPr>
            <p:ph type="title"/>
          </p:nvPr>
        </p:nvSpPr>
        <p:spPr/>
        <p:txBody>
          <a:bodyPr/>
          <a:lstStyle/>
          <a:p>
            <a:r>
              <a:rPr lang="en-US" dirty="0"/>
              <a:t>Packages now declare the languages they depend on</a:t>
            </a:r>
          </a:p>
        </p:txBody>
      </p:sp>
      <p:sp>
        <p:nvSpPr>
          <p:cNvPr id="7" name="Content Placeholder 6">
            <a:extLst>
              <a:ext uri="{FF2B5EF4-FFF2-40B4-BE49-F238E27FC236}">
                <a16:creationId xmlns:a16="http://schemas.microsoft.com/office/drawing/2014/main" id="{51534FBD-AB46-7B8E-2C82-EE0DF7D3E397}"/>
              </a:ext>
            </a:extLst>
          </p:cNvPr>
          <p:cNvSpPr>
            <a:spLocks noGrp="1"/>
          </p:cNvSpPr>
          <p:nvPr>
            <p:ph idx="1"/>
          </p:nvPr>
        </p:nvSpPr>
        <p:spPr>
          <a:xfrm>
            <a:off x="149895" y="1063375"/>
            <a:ext cx="4196074" cy="3683285"/>
          </a:xfrm>
        </p:spPr>
        <p:txBody>
          <a:bodyPr>
            <a:normAutofit fontScale="85000" lnSpcReduction="20000"/>
          </a:bodyPr>
          <a:lstStyle/>
          <a:p>
            <a:r>
              <a:rPr lang="en-US" dirty="0"/>
              <a:t>Languages are </a:t>
            </a:r>
            <a:r>
              <a:rPr lang="en-US" i="1" dirty="0"/>
              <a:t>almost</a:t>
            </a:r>
            <a:r>
              <a:rPr lang="en-US" dirty="0"/>
              <a:t> </a:t>
            </a:r>
            <a:r>
              <a:rPr lang="en-US" dirty="0" err="1"/>
              <a:t>virtuals</a:t>
            </a:r>
            <a:endParaRPr lang="en-US" dirty="0"/>
          </a:p>
          <a:p>
            <a:pPr lvl="1"/>
            <a:r>
              <a:rPr lang="en-US" dirty="0"/>
              <a:t>HDF5 package depends on </a:t>
            </a:r>
            <a:r>
              <a:rPr lang="en-US" sz="1050" dirty="0">
                <a:latin typeface="Monaco" pitchFamily="2" charset="77"/>
              </a:rPr>
              <a:t>cxx</a:t>
            </a:r>
            <a:r>
              <a:rPr lang="en-US" dirty="0"/>
              <a:t> and </a:t>
            </a:r>
            <a:r>
              <a:rPr lang="en-US" sz="1050" dirty="0" err="1">
                <a:latin typeface="Monaco" pitchFamily="2" charset="77"/>
              </a:rPr>
              <a:t>fortran</a:t>
            </a:r>
            <a:endParaRPr lang="en-US" dirty="0"/>
          </a:p>
          <a:p>
            <a:pPr lvl="1"/>
            <a:r>
              <a:rPr lang="en-US" dirty="0"/>
              <a:t>Handled specially internally, until compilers are nodes</a:t>
            </a:r>
            <a:endParaRPr lang="en-US" dirty="0">
              <a:latin typeface="Monaco" pitchFamily="2" charset="77"/>
            </a:endParaRPr>
          </a:p>
          <a:p>
            <a:r>
              <a:rPr lang="en-US" dirty="0"/>
              <a:t>Imply a compiler</a:t>
            </a:r>
            <a:r>
              <a:rPr lang="en-US" i="1" dirty="0"/>
              <a:t> and</a:t>
            </a:r>
            <a:r>
              <a:rPr lang="en-US" dirty="0"/>
              <a:t> compiler package can specify runtime libraries to inject</a:t>
            </a:r>
          </a:p>
          <a:p>
            <a:r>
              <a:rPr lang="en-US" dirty="0"/>
              <a:t>Allows solver to mix compilers </a:t>
            </a:r>
            <a:r>
              <a:rPr lang="en-US" i="1" dirty="0"/>
              <a:t>correctly</a:t>
            </a:r>
          </a:p>
          <a:p>
            <a:pPr lvl="1"/>
            <a:r>
              <a:rPr lang="en-US" dirty="0"/>
              <a:t>Runtimes are unified like other nodes</a:t>
            </a:r>
          </a:p>
          <a:p>
            <a:pPr lvl="1"/>
            <a:r>
              <a:rPr lang="en-US" i="1" dirty="0"/>
              <a:t>Package authors</a:t>
            </a:r>
            <a:r>
              <a:rPr lang="en-US" dirty="0"/>
              <a:t> can model toolchain properties</a:t>
            </a:r>
          </a:p>
          <a:p>
            <a:pPr lvl="1"/>
            <a:r>
              <a:rPr lang="en-US" dirty="0"/>
              <a:t>probably not for most package authors, but very powerful</a:t>
            </a:r>
            <a:endParaRPr lang="en-US" i="1" dirty="0"/>
          </a:p>
          <a:p>
            <a:r>
              <a:rPr lang="en-US" dirty="0"/>
              <a:t>TBD:</a:t>
            </a:r>
          </a:p>
          <a:p>
            <a:pPr lvl="1"/>
            <a:r>
              <a:rPr lang="en-US" dirty="0"/>
              <a:t>Other runtimes like clang libraries and OpenMP</a:t>
            </a:r>
          </a:p>
          <a:p>
            <a:pPr lvl="1"/>
            <a:r>
              <a:rPr lang="en-US" dirty="0"/>
              <a:t>Compilers as nodes in the graph</a:t>
            </a:r>
          </a:p>
        </p:txBody>
      </p:sp>
      <p:pic>
        <p:nvPicPr>
          <p:cNvPr id="8" name="Content Placeholder 4">
            <a:extLst>
              <a:ext uri="{FF2B5EF4-FFF2-40B4-BE49-F238E27FC236}">
                <a16:creationId xmlns:a16="http://schemas.microsoft.com/office/drawing/2014/main" id="{A6088C25-9EDE-8205-A106-7FC21B1610DB}"/>
              </a:ext>
            </a:extLst>
          </p:cNvPr>
          <p:cNvPicPr>
            <a:picLocks noChangeAspect="1"/>
          </p:cNvPicPr>
          <p:nvPr/>
        </p:nvPicPr>
        <p:blipFill>
          <a:blip r:embed="rId2"/>
          <a:stretch>
            <a:fillRect/>
          </a:stretch>
        </p:blipFill>
        <p:spPr>
          <a:xfrm>
            <a:off x="4434322" y="977344"/>
            <a:ext cx="6460949" cy="336092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34B3D420-B203-60A8-3068-00EC352B9BD9}"/>
              </a:ext>
            </a:extLst>
          </p:cNvPr>
          <p:cNvSpPr/>
          <p:nvPr/>
        </p:nvSpPr>
        <p:spPr bwMode="auto">
          <a:xfrm>
            <a:off x="4500081" y="3897086"/>
            <a:ext cx="3606229" cy="427586"/>
          </a:xfrm>
          <a:prstGeom prst="rect">
            <a:avLst/>
          </a:prstGeom>
          <a:noFill/>
          <a:ln w="76200">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Tree>
    <p:extLst>
      <p:ext uri="{BB962C8B-B14F-4D97-AF65-F5344CB8AC3E}">
        <p14:creationId xmlns:p14="http://schemas.microsoft.com/office/powerpoint/2010/main" val="36787378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86A1-73A9-7FF3-82B7-A0C4267C8B65}"/>
              </a:ext>
            </a:extLst>
          </p:cNvPr>
          <p:cNvSpPr>
            <a:spLocks noGrp="1"/>
          </p:cNvSpPr>
          <p:nvPr>
            <p:ph type="title"/>
          </p:nvPr>
        </p:nvSpPr>
        <p:spPr/>
        <p:txBody>
          <a:bodyPr/>
          <a:lstStyle/>
          <a:p>
            <a:r>
              <a:rPr lang="en-US" dirty="0"/>
              <a:t>We’ve also added </a:t>
            </a:r>
            <a:r>
              <a:rPr lang="en-US" dirty="0" err="1"/>
              <a:t>libc</a:t>
            </a:r>
            <a:r>
              <a:rPr lang="en-US" dirty="0"/>
              <a:t> as a dependency</a:t>
            </a:r>
          </a:p>
        </p:txBody>
      </p:sp>
      <p:sp>
        <p:nvSpPr>
          <p:cNvPr id="7" name="Content Placeholder 6">
            <a:extLst>
              <a:ext uri="{FF2B5EF4-FFF2-40B4-BE49-F238E27FC236}">
                <a16:creationId xmlns:a16="http://schemas.microsoft.com/office/drawing/2014/main" id="{46A270E0-F58F-BB60-962F-20E95D1F0E4D}"/>
              </a:ext>
            </a:extLst>
          </p:cNvPr>
          <p:cNvSpPr>
            <a:spLocks noGrp="1"/>
          </p:cNvSpPr>
          <p:nvPr>
            <p:ph idx="1"/>
          </p:nvPr>
        </p:nvSpPr>
        <p:spPr>
          <a:xfrm>
            <a:off x="292720" y="1077516"/>
            <a:ext cx="3529361" cy="3661149"/>
          </a:xfrm>
        </p:spPr>
        <p:txBody>
          <a:bodyPr>
            <a:normAutofit fontScale="85000" lnSpcReduction="10000"/>
          </a:bodyPr>
          <a:lstStyle/>
          <a:p>
            <a:r>
              <a:rPr lang="en-US" dirty="0" err="1"/>
              <a:t>libc</a:t>
            </a:r>
            <a:r>
              <a:rPr lang="en-US" dirty="0"/>
              <a:t> is a virtual</a:t>
            </a:r>
          </a:p>
          <a:p>
            <a:pPr lvl="1"/>
            <a:r>
              <a:rPr lang="en-US" dirty="0" err="1"/>
              <a:t>glibc</a:t>
            </a:r>
            <a:r>
              <a:rPr lang="en-US" dirty="0"/>
              <a:t> and </a:t>
            </a:r>
            <a:r>
              <a:rPr lang="en-US" dirty="0" err="1"/>
              <a:t>musl</a:t>
            </a:r>
            <a:r>
              <a:rPr lang="en-US" dirty="0"/>
              <a:t> packages are providers</a:t>
            </a:r>
          </a:p>
          <a:p>
            <a:pPr lvl="1"/>
            <a:r>
              <a:rPr lang="en-US" dirty="0"/>
              <a:t>(nearly) every graph has </a:t>
            </a:r>
            <a:r>
              <a:rPr lang="en-US" dirty="0" err="1"/>
              <a:t>libc</a:t>
            </a:r>
            <a:r>
              <a:rPr lang="en-US" dirty="0"/>
              <a:t> in it, via the compiler</a:t>
            </a:r>
          </a:p>
          <a:p>
            <a:pPr lvl="1"/>
            <a:r>
              <a:rPr lang="en-US" dirty="0"/>
              <a:t>Can be external or built by Spack</a:t>
            </a:r>
          </a:p>
          <a:p>
            <a:r>
              <a:rPr lang="en-US" dirty="0"/>
              <a:t>We are </a:t>
            </a:r>
            <a:r>
              <a:rPr lang="en-US" i="1" dirty="0"/>
              <a:t>not</a:t>
            </a:r>
            <a:r>
              <a:rPr lang="en-US" dirty="0"/>
              <a:t> building </a:t>
            </a:r>
            <a:r>
              <a:rPr lang="en-US" dirty="0" err="1"/>
              <a:t>libc</a:t>
            </a:r>
            <a:r>
              <a:rPr lang="en-US" dirty="0"/>
              <a:t> for every stack in Spack</a:t>
            </a:r>
          </a:p>
          <a:p>
            <a:pPr lvl="1"/>
            <a:r>
              <a:rPr lang="en-US" dirty="0"/>
              <a:t>Automatically detect system </a:t>
            </a:r>
            <a:r>
              <a:rPr lang="en-US" dirty="0" err="1"/>
              <a:t>libc</a:t>
            </a:r>
            <a:r>
              <a:rPr lang="en-US" dirty="0"/>
              <a:t> version</a:t>
            </a:r>
          </a:p>
          <a:p>
            <a:pPr lvl="1"/>
            <a:r>
              <a:rPr lang="en-US" dirty="0"/>
              <a:t>Add a node to the graph to be used for binary compatibility</a:t>
            </a:r>
          </a:p>
          <a:p>
            <a:r>
              <a:rPr lang="en-US" dirty="0"/>
              <a:t>No longer using OS tags for </a:t>
            </a:r>
            <a:r>
              <a:rPr lang="en-US" dirty="0" err="1"/>
              <a:t>buildcaches</a:t>
            </a:r>
            <a:endParaRPr lang="en-US" dirty="0"/>
          </a:p>
          <a:p>
            <a:pPr lvl="1"/>
            <a:r>
              <a:rPr lang="en-US" dirty="0"/>
              <a:t>Now use </a:t>
            </a:r>
            <a:r>
              <a:rPr lang="en-US" dirty="0" err="1"/>
              <a:t>libc</a:t>
            </a:r>
            <a:r>
              <a:rPr lang="en-US" dirty="0"/>
              <a:t> for this</a:t>
            </a:r>
          </a:p>
          <a:p>
            <a:pPr lvl="1"/>
            <a:r>
              <a:rPr lang="en-US" i="1" dirty="0"/>
              <a:t>many</a:t>
            </a:r>
            <a:r>
              <a:rPr lang="en-US" dirty="0"/>
              <a:t> more </a:t>
            </a:r>
            <a:r>
              <a:rPr lang="en-US" dirty="0" err="1"/>
              <a:t>buildcache</a:t>
            </a:r>
            <a:r>
              <a:rPr lang="en-US" dirty="0"/>
              <a:t> hits</a:t>
            </a:r>
          </a:p>
        </p:txBody>
      </p:sp>
      <p:pic>
        <p:nvPicPr>
          <p:cNvPr id="8" name="Content Placeholder 4">
            <a:extLst>
              <a:ext uri="{FF2B5EF4-FFF2-40B4-BE49-F238E27FC236}">
                <a16:creationId xmlns:a16="http://schemas.microsoft.com/office/drawing/2014/main" id="{F7B6F960-CF14-D349-2ACB-A3B2B41EB909}"/>
              </a:ext>
            </a:extLst>
          </p:cNvPr>
          <p:cNvPicPr>
            <a:picLocks noChangeAspect="1"/>
          </p:cNvPicPr>
          <p:nvPr/>
        </p:nvPicPr>
        <p:blipFill>
          <a:blip r:embed="rId2"/>
          <a:stretch>
            <a:fillRect/>
          </a:stretch>
        </p:blipFill>
        <p:spPr>
          <a:xfrm>
            <a:off x="3971900" y="1018495"/>
            <a:ext cx="5172101" cy="3661149"/>
          </a:xfrm>
          <a:prstGeom prst="rect">
            <a:avLst/>
          </a:prstGeom>
        </p:spPr>
      </p:pic>
      <p:sp>
        <p:nvSpPr>
          <p:cNvPr id="9" name="Oval 8">
            <a:extLst>
              <a:ext uri="{FF2B5EF4-FFF2-40B4-BE49-F238E27FC236}">
                <a16:creationId xmlns:a16="http://schemas.microsoft.com/office/drawing/2014/main" id="{4C285D8A-B5B2-970B-48CB-374C03D14223}"/>
              </a:ext>
            </a:extLst>
          </p:cNvPr>
          <p:cNvSpPr/>
          <p:nvPr/>
        </p:nvSpPr>
        <p:spPr bwMode="auto">
          <a:xfrm>
            <a:off x="4572001" y="3780264"/>
            <a:ext cx="3624146" cy="485078"/>
          </a:xfrm>
          <a:prstGeom prst="ellipse">
            <a:avLst/>
          </a:prstGeom>
          <a:noFill/>
          <a:ln w="76200">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Tree>
    <p:extLst>
      <p:ext uri="{BB962C8B-B14F-4D97-AF65-F5344CB8AC3E}">
        <p14:creationId xmlns:p14="http://schemas.microsoft.com/office/powerpoint/2010/main" val="3833495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46B7-2CDD-5F70-804A-D389BC727F48}"/>
              </a:ext>
            </a:extLst>
          </p:cNvPr>
          <p:cNvSpPr>
            <a:spLocks noGrp="1"/>
          </p:cNvSpPr>
          <p:nvPr>
            <p:ph type="title"/>
          </p:nvPr>
        </p:nvSpPr>
        <p:spPr/>
        <p:txBody>
          <a:bodyPr/>
          <a:lstStyle/>
          <a:p>
            <a:r>
              <a:rPr lang="en-US" dirty="0" err="1"/>
              <a:t>Libc</a:t>
            </a:r>
            <a:r>
              <a:rPr lang="en-US" dirty="0"/>
              <a:t> modeling makes for a much better </a:t>
            </a:r>
            <a:r>
              <a:rPr lang="en-US" dirty="0" err="1"/>
              <a:t>buildcache</a:t>
            </a:r>
            <a:r>
              <a:rPr lang="en-US" dirty="0"/>
              <a:t> experience</a:t>
            </a:r>
          </a:p>
        </p:txBody>
      </p:sp>
      <p:sp>
        <p:nvSpPr>
          <p:cNvPr id="3" name="Content Placeholder 2">
            <a:extLst>
              <a:ext uri="{FF2B5EF4-FFF2-40B4-BE49-F238E27FC236}">
                <a16:creationId xmlns:a16="http://schemas.microsoft.com/office/drawing/2014/main" id="{62A97C5D-6689-BBF7-5650-C7DB90F9CA69}"/>
              </a:ext>
            </a:extLst>
          </p:cNvPr>
          <p:cNvSpPr>
            <a:spLocks noGrp="1"/>
          </p:cNvSpPr>
          <p:nvPr>
            <p:ph idx="1"/>
          </p:nvPr>
        </p:nvSpPr>
        <p:spPr>
          <a:xfrm>
            <a:off x="465826" y="1077517"/>
            <a:ext cx="7532606" cy="548369"/>
          </a:xfrm>
        </p:spPr>
        <p:txBody>
          <a:bodyPr/>
          <a:lstStyle/>
          <a:p>
            <a:r>
              <a:rPr lang="en-US" dirty="0"/>
              <a:t>Currently on develop </a:t>
            </a:r>
            <a:r>
              <a:rPr lang="en-US"/>
              <a:t>(emacs </a:t>
            </a:r>
            <a:r>
              <a:rPr lang="en-US" dirty="0"/>
              <a:t>100% from binary):</a:t>
            </a:r>
          </a:p>
        </p:txBody>
      </p:sp>
      <p:pic>
        <p:nvPicPr>
          <p:cNvPr id="6" name="Picture 5">
            <a:extLst>
              <a:ext uri="{FF2B5EF4-FFF2-40B4-BE49-F238E27FC236}">
                <a16:creationId xmlns:a16="http://schemas.microsoft.com/office/drawing/2014/main" id="{CFFAF344-A332-927B-6E6A-4F1CBF510CC4}"/>
              </a:ext>
            </a:extLst>
          </p:cNvPr>
          <p:cNvPicPr>
            <a:picLocks noChangeAspect="1"/>
          </p:cNvPicPr>
          <p:nvPr/>
        </p:nvPicPr>
        <p:blipFill>
          <a:blip r:embed="rId2"/>
          <a:stretch>
            <a:fillRect/>
          </a:stretch>
        </p:blipFill>
        <p:spPr>
          <a:xfrm>
            <a:off x="55313" y="1456362"/>
            <a:ext cx="10308329" cy="3202162"/>
          </a:xfrm>
          <a:prstGeom prst="rect">
            <a:avLst/>
          </a:prstGeom>
        </p:spPr>
      </p:pic>
    </p:spTree>
    <p:extLst>
      <p:ext uri="{BB962C8B-B14F-4D97-AF65-F5344CB8AC3E}">
        <p14:creationId xmlns:p14="http://schemas.microsoft.com/office/powerpoint/2010/main" val="1454821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1CDB0-5039-0A0E-06A5-F9F6BDB14280}"/>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534003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2A42-AD47-BE4C-86DA-8DDEA04E7D6C}"/>
              </a:ext>
            </a:extLst>
          </p:cNvPr>
          <p:cNvSpPr>
            <a:spLocks noGrp="1"/>
          </p:cNvSpPr>
          <p:nvPr>
            <p:ph idx="1"/>
          </p:nvPr>
        </p:nvSpPr>
        <p:spPr>
          <a:xfrm>
            <a:off x="457200" y="1208666"/>
            <a:ext cx="8229600" cy="3534724"/>
          </a:xfrm>
        </p:spPr>
        <p:txBody>
          <a:bodyPr>
            <a:normAutofit fontScale="77500" lnSpcReduction="20000"/>
          </a:bodyPr>
          <a:lstStyle/>
          <a:p>
            <a:pPr marL="514350" indent="-457200">
              <a:buFont typeface="+mj-lt"/>
              <a:buAutoNum type="arabicPeriod"/>
            </a:pPr>
            <a:r>
              <a:rPr lang="en-US" sz="2100" dirty="0"/>
              <a:t>Finish compiler dependencies</a:t>
            </a:r>
          </a:p>
          <a:p>
            <a:pPr lvl="1"/>
            <a:r>
              <a:rPr lang="en-US" sz="1800" dirty="0"/>
              <a:t>Compilers will appear as build dependencies</a:t>
            </a:r>
          </a:p>
          <a:p>
            <a:pPr lvl="1"/>
            <a:r>
              <a:rPr lang="en-US" sz="1800" dirty="0"/>
              <a:t>All special compiler logic generified for any build dependency</a:t>
            </a:r>
          </a:p>
          <a:p>
            <a:pPr lvl="1"/>
            <a:r>
              <a:rPr lang="en-US" sz="1800" dirty="0"/>
              <a:t>Enable bootstrapping compilers from </a:t>
            </a:r>
            <a:r>
              <a:rPr lang="en-US" sz="1800" dirty="0" err="1"/>
              <a:t>buildcache</a:t>
            </a:r>
            <a:endParaRPr lang="en-US" sz="1800" dirty="0"/>
          </a:p>
          <a:p>
            <a:pPr lvl="1"/>
            <a:r>
              <a:rPr lang="en-US" sz="1800" dirty="0"/>
              <a:t>Continue to flesh out low-level compiler runtime libraries</a:t>
            </a:r>
          </a:p>
          <a:p>
            <a:pPr marL="514350" indent="-457200">
              <a:buFont typeface="+mj-lt"/>
              <a:buAutoNum type="arabicPeriod"/>
            </a:pPr>
            <a:r>
              <a:rPr lang="en-US" sz="2100" dirty="0"/>
              <a:t>Harden public build caches and make them more broadly compatible</a:t>
            </a:r>
          </a:p>
          <a:p>
            <a:pPr marL="514350" indent="-457200">
              <a:buFont typeface="+mj-lt"/>
              <a:buAutoNum type="arabicPeriod"/>
            </a:pPr>
            <a:r>
              <a:rPr lang="en-US" sz="2100" dirty="0"/>
              <a:t>Enable bare-metal MPI/CUDA/</a:t>
            </a:r>
            <a:r>
              <a:rPr lang="en-US" sz="2100" dirty="0" err="1"/>
              <a:t>ROCm</a:t>
            </a:r>
            <a:r>
              <a:rPr lang="en-US" sz="2100" dirty="0"/>
              <a:t> installations</a:t>
            </a:r>
          </a:p>
          <a:p>
            <a:pPr marL="514350" indent="-457200">
              <a:buFont typeface="+mj-lt"/>
              <a:buAutoNum type="arabicPeriod"/>
            </a:pPr>
            <a:r>
              <a:rPr lang="en-US" sz="2100" dirty="0"/>
              <a:t>Make the build cache on by default; build only what we need from source</a:t>
            </a:r>
          </a:p>
          <a:p>
            <a:pPr marL="514350" indent="-457200">
              <a:buFont typeface="+mj-lt"/>
              <a:buAutoNum type="arabicPeriod"/>
            </a:pPr>
            <a:r>
              <a:rPr lang="en-US" sz="2100" dirty="0"/>
              <a:t>Automatic Python package generation</a:t>
            </a:r>
          </a:p>
          <a:p>
            <a:pPr marL="514350" indent="-457200">
              <a:buFont typeface="+mj-lt"/>
              <a:buAutoNum type="arabicPeriod"/>
            </a:pPr>
            <a:r>
              <a:rPr lang="en-US" sz="2100" dirty="0"/>
              <a:t>Continue to improve Windows support</a:t>
            </a:r>
          </a:p>
          <a:p>
            <a:pPr marL="514350" indent="-457200">
              <a:buFont typeface="+mj-lt"/>
              <a:buAutoNum type="arabicPeriod"/>
            </a:pPr>
            <a:r>
              <a:rPr lang="en-US" sz="2100" dirty="0"/>
              <a:t>Speed improvements for concretization and metadata management</a:t>
            </a:r>
          </a:p>
          <a:p>
            <a:endParaRPr lang="en-US" sz="2100" dirty="0"/>
          </a:p>
          <a:p>
            <a:endParaRPr lang="en-US" sz="1800" dirty="0"/>
          </a:p>
        </p:txBody>
      </p:sp>
      <p:sp>
        <p:nvSpPr>
          <p:cNvPr id="3" name="Title 2">
            <a:extLst>
              <a:ext uri="{FF2B5EF4-FFF2-40B4-BE49-F238E27FC236}">
                <a16:creationId xmlns:a16="http://schemas.microsoft.com/office/drawing/2014/main" id="{A5B59718-90BF-1047-BA29-3F5B5E602C42}"/>
              </a:ext>
            </a:extLst>
          </p:cNvPr>
          <p:cNvSpPr>
            <a:spLocks noGrp="1"/>
          </p:cNvSpPr>
          <p:nvPr>
            <p:ph type="title"/>
          </p:nvPr>
        </p:nvSpPr>
        <p:spPr/>
        <p:txBody>
          <a:bodyPr/>
          <a:lstStyle/>
          <a:p>
            <a:r>
              <a:rPr lang="en-US" dirty="0"/>
              <a:t>Roadmap for this year</a:t>
            </a:r>
          </a:p>
        </p:txBody>
      </p:sp>
      <p:sp>
        <p:nvSpPr>
          <p:cNvPr id="5" name="Rectangle 7">
            <a:extLst>
              <a:ext uri="{FF2B5EF4-FFF2-40B4-BE49-F238E27FC236}">
                <a16:creationId xmlns:a16="http://schemas.microsoft.com/office/drawing/2014/main" id="{A9194CA2-44F5-0546-B94D-449753588E6C}"/>
              </a:ext>
            </a:extLst>
          </p:cNvPr>
          <p:cNvSpPr>
            <a:spLocks noChangeArrowheads="1"/>
          </p:cNvSpPr>
          <p:nvPr/>
        </p:nvSpPr>
        <p:spPr bwMode="auto">
          <a:xfrm>
            <a:off x="0" y="4743390"/>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b="1" dirty="0">
                <a:solidFill>
                  <a:schemeClr val="bg1"/>
                </a:solidFill>
                <a:latin typeface="Calibri" panose="020F0502020204030204" pitchFamily="34" charset="0"/>
                <a:cs typeface="Calibri" panose="020F0502020204030204" pitchFamily="34" charset="0"/>
              </a:rPr>
              <a:t>Lots of exciting work ahead!</a:t>
            </a:r>
          </a:p>
        </p:txBody>
      </p:sp>
    </p:spTree>
    <p:extLst>
      <p:ext uri="{BB962C8B-B14F-4D97-AF65-F5344CB8AC3E}">
        <p14:creationId xmlns:p14="http://schemas.microsoft.com/office/powerpoint/2010/main" val="122780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D10C-3E62-0E4E-065D-498D7848584F}"/>
              </a:ext>
            </a:extLst>
          </p:cNvPr>
          <p:cNvSpPr>
            <a:spLocks noGrp="1"/>
          </p:cNvSpPr>
          <p:nvPr>
            <p:ph type="title"/>
          </p:nvPr>
        </p:nvSpPr>
        <p:spPr/>
        <p:txBody>
          <a:bodyPr/>
          <a:lstStyle/>
          <a:p>
            <a:r>
              <a:rPr lang="en-US" dirty="0"/>
              <a:t>Autogenerating Python packages</a:t>
            </a:r>
          </a:p>
        </p:txBody>
      </p:sp>
      <p:sp>
        <p:nvSpPr>
          <p:cNvPr id="3" name="Content Placeholder 2">
            <a:extLst>
              <a:ext uri="{FF2B5EF4-FFF2-40B4-BE49-F238E27FC236}">
                <a16:creationId xmlns:a16="http://schemas.microsoft.com/office/drawing/2014/main" id="{27B7F7F7-68CA-F79F-E621-23074349EFDC}"/>
              </a:ext>
            </a:extLst>
          </p:cNvPr>
          <p:cNvSpPr>
            <a:spLocks noGrp="1"/>
          </p:cNvSpPr>
          <p:nvPr>
            <p:ph idx="1"/>
          </p:nvPr>
        </p:nvSpPr>
        <p:spPr>
          <a:xfrm>
            <a:off x="362065" y="1091075"/>
            <a:ext cx="3968496" cy="3661149"/>
          </a:xfrm>
        </p:spPr>
        <p:txBody>
          <a:bodyPr>
            <a:normAutofit fontScale="85000" lnSpcReduction="20000"/>
          </a:bodyPr>
          <a:lstStyle/>
          <a:p>
            <a:r>
              <a:rPr lang="en-US" dirty="0"/>
              <a:t>Python ecosystem is a lot to maintain</a:t>
            </a:r>
          </a:p>
          <a:p>
            <a:pPr lvl="1"/>
            <a:r>
              <a:rPr lang="en-US" dirty="0"/>
              <a:t>Increasingly, we need to update faster than we can sustain through pull requests</a:t>
            </a:r>
          </a:p>
          <a:p>
            <a:pPr lvl="1"/>
            <a:r>
              <a:rPr lang="en-US" dirty="0"/>
              <a:t>Reviewing version ranges has been painful</a:t>
            </a:r>
          </a:p>
          <a:p>
            <a:r>
              <a:rPr lang="en-US" dirty="0"/>
              <a:t>We added features to our version system to support Python better</a:t>
            </a:r>
          </a:p>
          <a:p>
            <a:pPr lvl="1"/>
            <a:r>
              <a:rPr lang="en-US" dirty="0"/>
              <a:t>Prerelease, alpha, beta version comparison</a:t>
            </a:r>
          </a:p>
          <a:p>
            <a:r>
              <a:rPr lang="en-US" dirty="0"/>
              <a:t>We can now generate Python packages from </a:t>
            </a:r>
            <a:r>
              <a:rPr lang="en-US" dirty="0" err="1"/>
              <a:t>PyPI</a:t>
            </a:r>
            <a:r>
              <a:rPr lang="en-US" dirty="0"/>
              <a:t> metadata</a:t>
            </a:r>
          </a:p>
          <a:p>
            <a:pPr lvl="1"/>
            <a:r>
              <a:rPr lang="en-US" dirty="0"/>
              <a:t>Only for pure python packages</a:t>
            </a:r>
          </a:p>
          <a:p>
            <a:pPr lvl="1"/>
            <a:r>
              <a:rPr lang="en-US" dirty="0"/>
              <a:t>Native packages will be maintained as regular Spack packages</a:t>
            </a:r>
          </a:p>
          <a:p>
            <a:pPr lvl="1"/>
            <a:r>
              <a:rPr lang="en-US" dirty="0"/>
              <a:t>Overlay on top of auto-generated python packages</a:t>
            </a:r>
          </a:p>
        </p:txBody>
      </p:sp>
      <p:pic>
        <p:nvPicPr>
          <p:cNvPr id="5" name="Picture 4">
            <a:extLst>
              <a:ext uri="{FF2B5EF4-FFF2-40B4-BE49-F238E27FC236}">
                <a16:creationId xmlns:a16="http://schemas.microsoft.com/office/drawing/2014/main" id="{BFC787F1-B0BC-E2E3-8416-FB906BEA9E9F}"/>
              </a:ext>
            </a:extLst>
          </p:cNvPr>
          <p:cNvPicPr>
            <a:picLocks noChangeAspect="1"/>
          </p:cNvPicPr>
          <p:nvPr/>
        </p:nvPicPr>
        <p:blipFill rotWithShape="1">
          <a:blip r:embed="rId2"/>
          <a:srcRect r="24828"/>
          <a:stretch/>
        </p:blipFill>
        <p:spPr>
          <a:xfrm>
            <a:off x="5655013" y="165102"/>
            <a:ext cx="3340268" cy="29435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B424D13F-C6D4-0B40-0907-EFF5929F38DD}"/>
              </a:ext>
            </a:extLst>
          </p:cNvPr>
          <p:cNvPicPr>
            <a:picLocks noChangeAspect="1"/>
          </p:cNvPicPr>
          <p:nvPr/>
        </p:nvPicPr>
        <p:blipFill>
          <a:blip r:embed="rId3"/>
          <a:stretch>
            <a:fillRect/>
          </a:stretch>
        </p:blipFill>
        <p:spPr>
          <a:xfrm>
            <a:off x="4485150" y="1562350"/>
            <a:ext cx="3472076" cy="3038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2161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097F-A190-ADA0-5C44-644D6A087F5D}"/>
              </a:ext>
            </a:extLst>
          </p:cNvPr>
          <p:cNvSpPr>
            <a:spLocks noGrp="1"/>
          </p:cNvSpPr>
          <p:nvPr>
            <p:ph type="title"/>
          </p:nvPr>
        </p:nvSpPr>
        <p:spPr/>
        <p:txBody>
          <a:bodyPr/>
          <a:lstStyle/>
          <a:p>
            <a:r>
              <a:rPr lang="en-US" dirty="0"/>
              <a:t>Generating Python</a:t>
            </a:r>
          </a:p>
        </p:txBody>
      </p:sp>
      <p:sp>
        <p:nvSpPr>
          <p:cNvPr id="3" name="Content Placeholder 2">
            <a:extLst>
              <a:ext uri="{FF2B5EF4-FFF2-40B4-BE49-F238E27FC236}">
                <a16:creationId xmlns:a16="http://schemas.microsoft.com/office/drawing/2014/main" id="{3064AEDE-F4D1-9C4B-101E-D587A550A19D}"/>
              </a:ext>
            </a:extLst>
          </p:cNvPr>
          <p:cNvSpPr>
            <a:spLocks noGrp="1"/>
          </p:cNvSpPr>
          <p:nvPr>
            <p:ph idx="1"/>
          </p:nvPr>
        </p:nvSpPr>
        <p:spPr>
          <a:xfrm>
            <a:off x="279517" y="1090486"/>
            <a:ext cx="3968496" cy="3661149"/>
          </a:xfrm>
        </p:spPr>
        <p:txBody>
          <a:bodyPr>
            <a:normAutofit fontScale="92500" lnSpcReduction="20000"/>
          </a:bodyPr>
          <a:lstStyle/>
          <a:p>
            <a:r>
              <a:rPr lang="en-US" dirty="0"/>
              <a:t>Had to rework version system to handle some frequent python conventions</a:t>
            </a:r>
          </a:p>
          <a:p>
            <a:pPr lvl="1"/>
            <a:r>
              <a:rPr lang="en-US" dirty="0"/>
              <a:t>Prereleases</a:t>
            </a:r>
          </a:p>
          <a:p>
            <a:pPr lvl="1"/>
            <a:r>
              <a:rPr lang="en-US" dirty="0"/>
              <a:t>Alpha, beta</a:t>
            </a:r>
          </a:p>
          <a:p>
            <a:pPr lvl="1"/>
            <a:r>
              <a:rPr lang="en-US" dirty="0"/>
              <a:t>Release candidate</a:t>
            </a:r>
          </a:p>
          <a:p>
            <a:r>
              <a:rPr lang="en-US" dirty="0"/>
              <a:t>Now </a:t>
            </a:r>
            <a:r>
              <a:rPr lang="en-US" dirty="0" err="1"/>
              <a:t>PyPI</a:t>
            </a:r>
            <a:r>
              <a:rPr lang="en-US" dirty="0"/>
              <a:t> metadata can map to Spack </a:t>
            </a:r>
            <a:r>
              <a:rPr lang="en-US" dirty="0" err="1"/>
              <a:t>depends_on</a:t>
            </a:r>
            <a:r>
              <a:rPr lang="en-US" dirty="0"/>
              <a:t>() constraints</a:t>
            </a:r>
          </a:p>
          <a:p>
            <a:r>
              <a:rPr lang="en-US" dirty="0"/>
              <a:t>Some caveats</a:t>
            </a:r>
          </a:p>
          <a:p>
            <a:pPr lvl="1"/>
            <a:r>
              <a:rPr lang="en-US" dirty="0"/>
              <a:t>Only doing this for pure python packages</a:t>
            </a:r>
          </a:p>
          <a:p>
            <a:pPr lvl="1"/>
            <a:r>
              <a:rPr lang="en-US" dirty="0"/>
              <a:t>Wheels (and </a:t>
            </a:r>
            <a:r>
              <a:rPr lang="en-US" dirty="0" err="1"/>
              <a:t>PyPI</a:t>
            </a:r>
            <a:r>
              <a:rPr lang="en-US" dirty="0"/>
              <a:t> database) lack build dependency info</a:t>
            </a:r>
          </a:p>
          <a:p>
            <a:pPr lvl="1"/>
            <a:r>
              <a:rPr lang="en-US" dirty="0"/>
              <a:t>May not be able to use </a:t>
            </a:r>
            <a:r>
              <a:rPr lang="en-US" dirty="0" err="1">
                <a:latin typeface="Monaco" pitchFamily="2" charset="77"/>
              </a:rPr>
              <a:t>spack</a:t>
            </a:r>
            <a:r>
              <a:rPr lang="en-US" dirty="0">
                <a:latin typeface="Monaco" pitchFamily="2" charset="77"/>
              </a:rPr>
              <a:t> develop</a:t>
            </a:r>
            <a:r>
              <a:rPr lang="en-US" dirty="0"/>
              <a:t> with these</a:t>
            </a:r>
          </a:p>
        </p:txBody>
      </p:sp>
      <p:pic>
        <p:nvPicPr>
          <p:cNvPr id="5" name="Picture 4">
            <a:extLst>
              <a:ext uri="{FF2B5EF4-FFF2-40B4-BE49-F238E27FC236}">
                <a16:creationId xmlns:a16="http://schemas.microsoft.com/office/drawing/2014/main" id="{D8FC5A8E-C6E2-3060-7106-75CB27E0751A}"/>
              </a:ext>
            </a:extLst>
          </p:cNvPr>
          <p:cNvPicPr>
            <a:picLocks noChangeAspect="1"/>
          </p:cNvPicPr>
          <p:nvPr/>
        </p:nvPicPr>
        <p:blipFill>
          <a:blip r:embed="rId2"/>
          <a:stretch>
            <a:fillRect/>
          </a:stretch>
        </p:blipFill>
        <p:spPr>
          <a:xfrm>
            <a:off x="3220912" y="465664"/>
            <a:ext cx="5829300" cy="37635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5816D74-CC5B-D117-9F9F-29B1CC5B506F}"/>
              </a:ext>
            </a:extLst>
          </p:cNvPr>
          <p:cNvPicPr>
            <a:picLocks noChangeAspect="1"/>
          </p:cNvPicPr>
          <p:nvPr/>
        </p:nvPicPr>
        <p:blipFill>
          <a:blip r:embed="rId3"/>
          <a:stretch>
            <a:fillRect/>
          </a:stretch>
        </p:blipFill>
        <p:spPr>
          <a:xfrm>
            <a:off x="4434322" y="982871"/>
            <a:ext cx="4615890" cy="4039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3297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986D1-D199-A7B3-FBB5-0679475D521D}"/>
              </a:ext>
            </a:extLst>
          </p:cNvPr>
          <p:cNvSpPr>
            <a:spLocks noGrp="1"/>
          </p:cNvSpPr>
          <p:nvPr>
            <p:ph idx="1"/>
          </p:nvPr>
        </p:nvSpPr>
        <p:spPr>
          <a:xfrm>
            <a:off x="457200" y="1109279"/>
            <a:ext cx="8587946" cy="3452365"/>
          </a:xfrm>
        </p:spPr>
        <p:txBody>
          <a:bodyPr/>
          <a:lstStyle/>
          <a:p>
            <a:pPr marL="0" indent="0">
              <a:buNone/>
            </a:pPr>
            <a:r>
              <a:rPr lang="en-US" sz="2400" dirty="0"/>
              <a:t>Big things we’ve wanted for 1.0 are:</a:t>
            </a:r>
          </a:p>
          <a:p>
            <a:pPr lvl="1"/>
            <a:r>
              <a:rPr lang="en-US" sz="2000" dirty="0">
                <a:solidFill>
                  <a:srgbClr val="00B050"/>
                </a:solidFill>
              </a:rPr>
              <a:t>New </a:t>
            </a:r>
            <a:r>
              <a:rPr lang="en-US" sz="2000" dirty="0" err="1">
                <a:solidFill>
                  <a:srgbClr val="00B050"/>
                </a:solidFill>
              </a:rPr>
              <a:t>concretizer</a:t>
            </a:r>
            <a:endParaRPr lang="en-US" sz="2000" dirty="0">
              <a:solidFill>
                <a:srgbClr val="00B050"/>
              </a:solidFill>
            </a:endParaRPr>
          </a:p>
          <a:p>
            <a:pPr lvl="1"/>
            <a:r>
              <a:rPr lang="en-US" sz="2000" dirty="0">
                <a:solidFill>
                  <a:srgbClr val="00B050"/>
                </a:solidFill>
              </a:rPr>
              <a:t>production CI</a:t>
            </a:r>
          </a:p>
          <a:p>
            <a:pPr lvl="1"/>
            <a:r>
              <a:rPr lang="en-US" sz="2000" dirty="0">
                <a:solidFill>
                  <a:srgbClr val="00B050"/>
                </a:solidFill>
              </a:rPr>
              <a:t>production public build cache</a:t>
            </a:r>
          </a:p>
          <a:p>
            <a:pPr lvl="1"/>
            <a:r>
              <a:rPr lang="en-US" sz="2000" dirty="0">
                <a:solidFill>
                  <a:srgbClr val="92D050"/>
                </a:solidFill>
              </a:rPr>
              <a:t>Compilers as dependencies</a:t>
            </a:r>
          </a:p>
          <a:p>
            <a:pPr lvl="1"/>
            <a:r>
              <a:rPr lang="en-US" sz="2000" dirty="0" err="1">
                <a:solidFill>
                  <a:srgbClr val="92D050"/>
                </a:solidFill>
              </a:rPr>
              <a:t>Buildcache</a:t>
            </a:r>
            <a:r>
              <a:rPr lang="en-US" sz="2000" dirty="0">
                <a:solidFill>
                  <a:srgbClr val="92D050"/>
                </a:solidFill>
              </a:rPr>
              <a:t> hardening</a:t>
            </a:r>
          </a:p>
          <a:p>
            <a:pPr lvl="1"/>
            <a:r>
              <a:rPr lang="en-US" sz="2000" dirty="0">
                <a:solidFill>
                  <a:schemeClr val="accent5">
                    <a:lumMod val="75000"/>
                  </a:schemeClr>
                </a:solidFill>
              </a:rPr>
              <a:t>Stable package API</a:t>
            </a:r>
          </a:p>
          <a:p>
            <a:pPr lvl="2"/>
            <a:r>
              <a:rPr lang="en-US" sz="2000" dirty="0">
                <a:solidFill>
                  <a:schemeClr val="accent5">
                    <a:lumMod val="75000"/>
                  </a:schemeClr>
                </a:solidFill>
              </a:rPr>
              <a:t> Enables separate package repository</a:t>
            </a:r>
            <a:endParaRPr lang="en-US" sz="2400" dirty="0"/>
          </a:p>
          <a:p>
            <a:pPr marL="0" indent="0">
              <a:buNone/>
            </a:pPr>
            <a:r>
              <a:rPr lang="en-US" sz="2400" dirty="0"/>
              <a:t>We are getting very close!</a:t>
            </a:r>
          </a:p>
        </p:txBody>
      </p:sp>
      <p:sp>
        <p:nvSpPr>
          <p:cNvPr id="3" name="Title 2">
            <a:extLst>
              <a:ext uri="{FF2B5EF4-FFF2-40B4-BE49-F238E27FC236}">
                <a16:creationId xmlns:a16="http://schemas.microsoft.com/office/drawing/2014/main" id="{D21AC6B4-9E14-7B65-545F-F77A87D83D98}"/>
              </a:ext>
            </a:extLst>
          </p:cNvPr>
          <p:cNvSpPr>
            <a:spLocks noGrp="1"/>
          </p:cNvSpPr>
          <p:nvPr>
            <p:ph type="title"/>
          </p:nvPr>
        </p:nvSpPr>
        <p:spPr/>
        <p:txBody>
          <a:bodyPr/>
          <a:lstStyle/>
          <a:p>
            <a:r>
              <a:rPr lang="en-US" sz="2800" b="1" dirty="0"/>
              <a:t>When would we go to “Version 1.0”?</a:t>
            </a:r>
          </a:p>
        </p:txBody>
      </p:sp>
      <p:sp>
        <p:nvSpPr>
          <p:cNvPr id="4" name="TextBox 3">
            <a:extLst>
              <a:ext uri="{FF2B5EF4-FFF2-40B4-BE49-F238E27FC236}">
                <a16:creationId xmlns:a16="http://schemas.microsoft.com/office/drawing/2014/main" id="{12565C6D-EC2C-A770-5E4D-16EAD6FA7601}"/>
              </a:ext>
            </a:extLst>
          </p:cNvPr>
          <p:cNvSpPr txBox="1"/>
          <p:nvPr/>
        </p:nvSpPr>
        <p:spPr>
          <a:xfrm>
            <a:off x="5756116" y="1982899"/>
            <a:ext cx="838691" cy="341632"/>
          </a:xfrm>
          <a:prstGeom prst="rect">
            <a:avLst/>
          </a:prstGeom>
          <a:noFill/>
        </p:spPr>
        <p:txBody>
          <a:bodyPr wrap="none" rtlCol="0">
            <a:spAutoFit/>
          </a:bodyPr>
          <a:lstStyle/>
          <a:p>
            <a:pPr algn="l">
              <a:lnSpc>
                <a:spcPct val="90000"/>
              </a:lnSpc>
            </a:pPr>
            <a:r>
              <a:rPr lang="en-US" b="1" dirty="0">
                <a:solidFill>
                  <a:srgbClr val="00B050"/>
                </a:solidFill>
                <a:latin typeface="+mn-lt"/>
              </a:rPr>
              <a:t>Done!</a:t>
            </a:r>
          </a:p>
        </p:txBody>
      </p:sp>
      <p:sp>
        <p:nvSpPr>
          <p:cNvPr id="5" name="TextBox 4">
            <a:extLst>
              <a:ext uri="{FF2B5EF4-FFF2-40B4-BE49-F238E27FC236}">
                <a16:creationId xmlns:a16="http://schemas.microsoft.com/office/drawing/2014/main" id="{598D9E5A-8C51-A5BA-6BF1-044461D51D97}"/>
              </a:ext>
            </a:extLst>
          </p:cNvPr>
          <p:cNvSpPr txBox="1"/>
          <p:nvPr/>
        </p:nvSpPr>
        <p:spPr>
          <a:xfrm>
            <a:off x="5756116" y="2759815"/>
            <a:ext cx="2608406" cy="341632"/>
          </a:xfrm>
          <a:prstGeom prst="rect">
            <a:avLst/>
          </a:prstGeom>
          <a:noFill/>
        </p:spPr>
        <p:txBody>
          <a:bodyPr wrap="none" rtlCol="0">
            <a:spAutoFit/>
          </a:bodyPr>
          <a:lstStyle/>
          <a:p>
            <a:pPr algn="l">
              <a:lnSpc>
                <a:spcPct val="90000"/>
              </a:lnSpc>
            </a:pPr>
            <a:r>
              <a:rPr lang="en-US" b="1" dirty="0">
                <a:solidFill>
                  <a:srgbClr val="92D050"/>
                </a:solidFill>
                <a:latin typeface="+mn-lt"/>
              </a:rPr>
              <a:t>Aiming for November</a:t>
            </a:r>
          </a:p>
        </p:txBody>
      </p:sp>
      <p:sp>
        <p:nvSpPr>
          <p:cNvPr id="6" name="TextBox 5">
            <a:extLst>
              <a:ext uri="{FF2B5EF4-FFF2-40B4-BE49-F238E27FC236}">
                <a16:creationId xmlns:a16="http://schemas.microsoft.com/office/drawing/2014/main" id="{4639AD4C-1E96-7E33-369A-D6AE5C0DB21C}"/>
              </a:ext>
            </a:extLst>
          </p:cNvPr>
          <p:cNvSpPr txBox="1"/>
          <p:nvPr/>
        </p:nvSpPr>
        <p:spPr>
          <a:xfrm>
            <a:off x="5756116" y="3319097"/>
            <a:ext cx="2018501" cy="341632"/>
          </a:xfrm>
          <a:prstGeom prst="rect">
            <a:avLst/>
          </a:prstGeom>
          <a:noFill/>
        </p:spPr>
        <p:txBody>
          <a:bodyPr wrap="none" rtlCol="0">
            <a:spAutoFit/>
          </a:bodyPr>
          <a:lstStyle/>
          <a:p>
            <a:pPr algn="l">
              <a:lnSpc>
                <a:spcPct val="90000"/>
              </a:lnSpc>
            </a:pPr>
            <a:r>
              <a:rPr lang="en-US" b="1" dirty="0">
                <a:solidFill>
                  <a:schemeClr val="accent5">
                    <a:lumMod val="75000"/>
                  </a:schemeClr>
                </a:solidFill>
                <a:latin typeface="+mn-lt"/>
              </a:rPr>
              <a:t>Aiming for June</a:t>
            </a:r>
          </a:p>
        </p:txBody>
      </p:sp>
    </p:spTree>
    <p:extLst>
      <p:ext uri="{BB962C8B-B14F-4D97-AF65-F5344CB8AC3E}">
        <p14:creationId xmlns:p14="http://schemas.microsoft.com/office/powerpoint/2010/main" val="559766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CustomShape 1"/>
          <p:cNvSpPr/>
          <p:nvPr/>
        </p:nvSpPr>
        <p:spPr>
          <a:xfrm>
            <a:off x="234720" y="1378693"/>
            <a:ext cx="6961680" cy="17364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Join us and 3,200 others on </a:t>
            </a:r>
            <a:r>
              <a:rPr kumimoji="0" lang="en-US" sz="1800" b="1" i="0" u="none" strike="noStrike" kern="1200" cap="none" spc="-1" normalizeH="0" baseline="0" noProof="0" dirty="0" err="1">
                <a:ln>
                  <a:noFill/>
                </a:ln>
                <a:solidFill>
                  <a:srgbClr val="000000"/>
                </a:solidFill>
                <a:effectLst/>
                <a:uLnTx/>
                <a:uFillTx/>
                <a:latin typeface="Calibri" panose="020F0502020204030204" pitchFamily="34" charset="0"/>
                <a:ea typeface="DejaVu Sans"/>
                <a:cs typeface="Calibri" panose="020F0502020204030204" pitchFamily="34" charset="0"/>
              </a:rPr>
              <a:t>slack.spack.io</a:t>
            </a:r>
            <a:endParaRPr kumimoji="0" lang="en-US" b="1"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endParaRPr>
          </a:p>
          <a:p>
            <a:pPr marL="285840" indent="-227520">
              <a:spcBef>
                <a:spcPts val="1800"/>
              </a:spcBef>
              <a:buClr>
                <a:srgbClr val="376092"/>
              </a:buClr>
              <a:buSzPct val="90000"/>
              <a:buFont typeface="Wingdings" charset="2"/>
              <a:buChar char=""/>
              <a:defRPr/>
            </a:pPr>
            <a:r>
              <a:rPr kumimoji="0" lang="en-US" sz="1800" b="0"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Contribute packages, documentation, and features on </a:t>
            </a:r>
            <a:r>
              <a:rPr kumimoji="0" lang="en-US" sz="1800" b="1"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GitHub</a:t>
            </a: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lang="en-US" spc="-1" dirty="0">
                <a:solidFill>
                  <a:prstClr val="black"/>
                </a:solidFill>
                <a:latin typeface="Calibri" panose="020F0502020204030204" pitchFamily="34" charset="0"/>
                <a:cs typeface="Calibri" panose="020F0502020204030204" pitchFamily="34" charset="0"/>
              </a:rPr>
              <a:t>Continue the tutorial at </a:t>
            </a:r>
            <a:r>
              <a:rPr lang="en-US" b="1" spc="-1" dirty="0" err="1">
                <a:solidFill>
                  <a:prstClr val="black"/>
                </a:solidFill>
                <a:latin typeface="Calibri" panose="020F0502020204030204" pitchFamily="34" charset="0"/>
                <a:cs typeface="Calibri" panose="020F0502020204030204" pitchFamily="34" charset="0"/>
              </a:rPr>
              <a:t>spack-tutorial.rtfd.io</a:t>
            </a:r>
            <a:endParaRPr lang="en-US" b="1" spc="-1" dirty="0">
              <a:solidFill>
                <a:prstClr val="black"/>
              </a:solidFill>
              <a:latin typeface="Calibri" panose="020F0502020204030204" pitchFamily="34" charset="0"/>
              <a:cs typeface="Calibri" panose="020F0502020204030204" pitchFamily="34" charset="0"/>
            </a:endParaRPr>
          </a:p>
        </p:txBody>
      </p:sp>
      <p:sp>
        <p:nvSpPr>
          <p:cNvPr id="663"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376092"/>
                </a:solidFill>
                <a:effectLst/>
                <a:uLnTx/>
                <a:uFillTx/>
                <a:latin typeface="Calibri"/>
                <a:ea typeface="DejaVu Sans"/>
              </a:rPr>
              <a:t>Join the </a:t>
            </a:r>
            <a:r>
              <a:rPr kumimoji="0" lang="en-US" sz="2400" b="1" i="0" u="none" strike="noStrike" kern="1200" cap="none" spc="-1" normalizeH="0" baseline="0" noProof="0" dirty="0" err="1">
                <a:ln>
                  <a:noFill/>
                </a:ln>
                <a:solidFill>
                  <a:srgbClr val="376092"/>
                </a:solidFill>
                <a:effectLst/>
                <a:uLnTx/>
                <a:uFillTx/>
                <a:latin typeface="Calibri"/>
                <a:ea typeface="DejaVu Sans"/>
              </a:rPr>
              <a:t>Spack</a:t>
            </a:r>
            <a:r>
              <a:rPr kumimoji="0" lang="en-US" sz="2400" b="1" i="0" u="none" strike="noStrike" kern="1200" cap="none" spc="-1" normalizeH="0" baseline="0" noProof="0" dirty="0">
                <a:ln>
                  <a:noFill/>
                </a:ln>
                <a:solidFill>
                  <a:srgbClr val="376092"/>
                </a:solidFill>
                <a:effectLst/>
                <a:uLnTx/>
                <a:uFillTx/>
                <a:latin typeface="Calibri"/>
                <a:ea typeface="DejaVu Sans"/>
              </a:rPr>
              <a:t> community!</a:t>
            </a:r>
            <a:endParaRPr kumimoji="0" lang="en-US" sz="2400" b="0" i="0" u="none" strike="noStrike" kern="1200" cap="none" spc="-1" normalizeH="0" baseline="0" noProof="0" dirty="0">
              <a:ln>
                <a:noFill/>
              </a:ln>
              <a:solidFill>
                <a:prstClr val="black"/>
              </a:solidFill>
              <a:effectLst/>
              <a:uLnTx/>
              <a:uFillTx/>
              <a:latin typeface="Arial"/>
            </a:endParaRPr>
          </a:p>
        </p:txBody>
      </p:sp>
      <p:pic>
        <p:nvPicPr>
          <p:cNvPr id="664" name="Picture 3"/>
          <p:cNvPicPr/>
          <p:nvPr/>
        </p:nvPicPr>
        <p:blipFill>
          <a:blip r:embed="rId3"/>
          <a:stretch/>
        </p:blipFill>
        <p:spPr>
          <a:xfrm>
            <a:off x="6539248" y="1035413"/>
            <a:ext cx="2265765" cy="2260223"/>
          </a:xfrm>
          <a:prstGeom prst="rect">
            <a:avLst/>
          </a:prstGeom>
          <a:ln>
            <a:noFill/>
          </a:ln>
        </p:spPr>
      </p:pic>
      <p:grpSp>
        <p:nvGrpSpPr>
          <p:cNvPr id="665" name="Group 3"/>
          <p:cNvGrpSpPr/>
          <p:nvPr/>
        </p:nvGrpSpPr>
        <p:grpSpPr>
          <a:xfrm>
            <a:off x="6721786" y="3358602"/>
            <a:ext cx="2327573" cy="869760"/>
            <a:chOff x="5096991" y="3358018"/>
            <a:chExt cx="2327573" cy="869760"/>
          </a:xfrm>
        </p:grpSpPr>
        <p:pic>
          <p:nvPicPr>
            <p:cNvPr id="666" name="Picture 6"/>
            <p:cNvPicPr/>
            <p:nvPr/>
          </p:nvPicPr>
          <p:blipFill>
            <a:blip r:embed="rId4"/>
            <a:stretch/>
          </p:blipFill>
          <p:spPr>
            <a:xfrm>
              <a:off x="5096991" y="3358018"/>
              <a:ext cx="869760" cy="869760"/>
            </a:xfrm>
            <a:prstGeom prst="rect">
              <a:avLst/>
            </a:prstGeom>
            <a:ln>
              <a:noFill/>
            </a:ln>
          </p:spPr>
        </p:pic>
        <p:sp>
          <p:nvSpPr>
            <p:cNvPr id="667" name="CustomShape 4"/>
            <p:cNvSpPr/>
            <p:nvPr/>
          </p:nvSpPr>
          <p:spPr>
            <a:xfrm>
              <a:off x="5834792" y="3574954"/>
              <a:ext cx="1589772"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a:t>
              </a:r>
              <a:r>
                <a:rPr kumimoji="0" lang="en-US" sz="2400" b="1" i="0" u="none" strike="noStrike" kern="1200" cap="none" spc="-1" normalizeH="0" baseline="0" noProof="0" dirty="0" err="1">
                  <a:ln>
                    <a:noFill/>
                  </a:ln>
                  <a:solidFill>
                    <a:srgbClr val="000000"/>
                  </a:solidFill>
                  <a:effectLst/>
                  <a:uLnTx/>
                  <a:uFillTx/>
                  <a:latin typeface="Calibri" panose="020F0502020204030204" pitchFamily="34" charset="0"/>
                  <a:ea typeface="DejaVu Sans"/>
                  <a:cs typeface="Calibri" panose="020F0502020204030204" pitchFamily="34" charset="0"/>
                </a:rPr>
                <a:t>spackpm</a:t>
              </a:r>
              <a:endParaRPr kumimoji="0" lang="en-US" sz="2400" b="0" i="0" u="none" strike="noStrike" kern="1200" cap="none" spc="-1"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668" name="CustomShape 5"/>
          <p:cNvSpPr/>
          <p:nvPr/>
        </p:nvSpPr>
        <p:spPr>
          <a:xfrm>
            <a:off x="0" y="4430520"/>
            <a:ext cx="9142920" cy="33300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5000" rIns="90000" bIns="4500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FFFFFF"/>
                </a:solidFill>
                <a:effectLst/>
                <a:uLnTx/>
                <a:uFillTx/>
                <a:latin typeface="Arial"/>
                <a:ea typeface="DejaVu Sans"/>
              </a:rPr>
              <a:t>We hope to make distributing &amp; using HPC software easy!</a:t>
            </a:r>
            <a:endParaRPr kumimoji="0" lang="en-US" sz="1600" b="0" i="0" u="none" strike="noStrike" kern="1200" cap="none" spc="-1" normalizeH="0" baseline="0" noProof="0">
              <a:ln>
                <a:noFill/>
              </a:ln>
              <a:solidFill>
                <a:prstClr val="black"/>
              </a:solidFill>
              <a:effectLst/>
              <a:uLnTx/>
              <a:uFillTx/>
              <a:latin typeface="Arial"/>
            </a:endParaRPr>
          </a:p>
        </p:txBody>
      </p:sp>
      <p:grpSp>
        <p:nvGrpSpPr>
          <p:cNvPr id="669" name="Group 6"/>
          <p:cNvGrpSpPr/>
          <p:nvPr/>
        </p:nvGrpSpPr>
        <p:grpSpPr>
          <a:xfrm>
            <a:off x="2968241" y="3204294"/>
            <a:ext cx="3921492" cy="1019160"/>
            <a:chOff x="649428" y="3400926"/>
            <a:chExt cx="3921492" cy="1019160"/>
          </a:xfrm>
        </p:grpSpPr>
        <p:grpSp>
          <p:nvGrpSpPr>
            <p:cNvPr id="670" name="Group 7"/>
            <p:cNvGrpSpPr/>
            <p:nvPr/>
          </p:nvGrpSpPr>
          <p:grpSpPr>
            <a:xfrm>
              <a:off x="649428" y="3400926"/>
              <a:ext cx="3921492" cy="1019160"/>
              <a:chOff x="649428" y="3400926"/>
              <a:chExt cx="3921492" cy="1019160"/>
            </a:xfrm>
          </p:grpSpPr>
          <p:pic>
            <p:nvPicPr>
              <p:cNvPr id="671" name="Picture 9"/>
              <p:cNvPicPr/>
              <p:nvPr/>
            </p:nvPicPr>
            <p:blipFill>
              <a:blip r:embed="rId5"/>
              <a:stretch/>
            </p:blipFill>
            <p:spPr>
              <a:xfrm>
                <a:off x="649428" y="3400926"/>
                <a:ext cx="1010931" cy="1019160"/>
              </a:xfrm>
              <a:prstGeom prst="rect">
                <a:avLst/>
              </a:prstGeom>
              <a:ln>
                <a:noFill/>
              </a:ln>
            </p:spPr>
          </p:pic>
          <p:sp>
            <p:nvSpPr>
              <p:cNvPr id="672" name="CustomShape 8"/>
              <p:cNvSpPr/>
              <p:nvPr/>
            </p:nvSpPr>
            <p:spPr>
              <a:xfrm>
                <a:off x="1626480" y="3919465"/>
                <a:ext cx="294444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1" normalizeH="0" baseline="0" noProof="0" dirty="0" err="1">
                    <a:ln>
                      <a:noFill/>
                    </a:ln>
                    <a:solidFill>
                      <a:srgbClr val="000000"/>
                    </a:solidFill>
                    <a:effectLst/>
                    <a:uLnTx/>
                    <a:uFillTx/>
                    <a:latin typeface="Calibri" panose="020F0502020204030204" pitchFamily="34" charset="0"/>
                    <a:ea typeface="DejaVu Sans"/>
                    <a:cs typeface="Calibri" panose="020F0502020204030204" pitchFamily="34" charset="0"/>
                  </a:rPr>
                  <a:t>github.com</a:t>
                </a:r>
                <a:r>
                  <a:rPr kumimoji="0" lang="en-US" b="1"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a:t>
                </a:r>
                <a:r>
                  <a:rPr kumimoji="0" lang="en-US" b="1" i="0" u="none" strike="noStrike" kern="1200" cap="none" spc="-1" normalizeH="0" baseline="0" noProof="0" dirty="0" err="1">
                    <a:ln>
                      <a:noFill/>
                    </a:ln>
                    <a:solidFill>
                      <a:srgbClr val="000000"/>
                    </a:solidFill>
                    <a:effectLst/>
                    <a:uLnTx/>
                    <a:uFillTx/>
                    <a:latin typeface="Calibri" panose="020F0502020204030204" pitchFamily="34" charset="0"/>
                    <a:ea typeface="DejaVu Sans"/>
                    <a:cs typeface="Calibri" panose="020F0502020204030204" pitchFamily="34" charset="0"/>
                  </a:rPr>
                  <a:t>spack</a:t>
                </a:r>
                <a:r>
                  <a:rPr kumimoji="0" lang="en-US" b="1"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a:t>
                </a:r>
                <a:r>
                  <a:rPr kumimoji="0" lang="en-US" b="1" i="0" u="none" strike="noStrike" kern="1200" cap="none" spc="-1" normalizeH="0" baseline="0" noProof="0" dirty="0" err="1">
                    <a:ln>
                      <a:noFill/>
                    </a:ln>
                    <a:solidFill>
                      <a:srgbClr val="000000"/>
                    </a:solidFill>
                    <a:effectLst/>
                    <a:uLnTx/>
                    <a:uFillTx/>
                    <a:latin typeface="Calibri" panose="020F0502020204030204" pitchFamily="34" charset="0"/>
                    <a:ea typeface="DejaVu Sans"/>
                    <a:cs typeface="Calibri" panose="020F0502020204030204" pitchFamily="34" charset="0"/>
                  </a:rPr>
                  <a:t>spack</a:t>
                </a:r>
                <a:endParaRPr kumimoji="0" lang="en-US" b="0" i="0" u="none" strike="noStrike" kern="1200" cap="none" spc="-1"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pic>
          <p:nvPicPr>
            <p:cNvPr id="673" name="Picture 14"/>
            <p:cNvPicPr/>
            <p:nvPr/>
          </p:nvPicPr>
          <p:blipFill>
            <a:blip r:embed="rId6"/>
            <a:stretch/>
          </p:blipFill>
          <p:spPr>
            <a:xfrm>
              <a:off x="1146537" y="3425685"/>
              <a:ext cx="1357200" cy="677880"/>
            </a:xfrm>
            <a:prstGeom prst="rect">
              <a:avLst/>
            </a:prstGeom>
            <a:ln>
              <a:noFill/>
            </a:ln>
          </p:spPr>
        </p:pic>
        <p:sp>
          <p:nvSpPr>
            <p:cNvPr id="674" name="CustomShape 9"/>
            <p:cNvSpPr/>
            <p:nvPr/>
          </p:nvSpPr>
          <p:spPr>
            <a:xfrm>
              <a:off x="1996649" y="3584002"/>
              <a:ext cx="1709420" cy="3371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dirty="0">
                  <a:ln>
                    <a:noFill/>
                  </a:ln>
                  <a:solidFill>
                    <a:srgbClr val="000000"/>
                  </a:solidFill>
                  <a:effectLst/>
                  <a:uLnTx/>
                  <a:uFillTx/>
                  <a:latin typeface="Calibri" panose="020F0502020204030204" pitchFamily="34" charset="0"/>
                  <a:ea typeface="DejaVu Sans"/>
                  <a:cs typeface="Calibri" panose="020F0502020204030204" pitchFamily="34" charset="0"/>
                </a:rPr>
                <a:t>Star us on GitHub!</a:t>
              </a:r>
              <a:endParaRPr kumimoji="0" lang="en-US" sz="1600" b="0" i="0" u="none" strike="noStrike" kern="1200" cap="none" spc="-1"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02729557-919F-DEAF-6705-54A2C881BD71}"/>
              </a:ext>
            </a:extLst>
          </p:cNvPr>
          <p:cNvPicPr>
            <a:picLocks noChangeAspect="1"/>
          </p:cNvPicPr>
          <p:nvPr/>
        </p:nvPicPr>
        <p:blipFill>
          <a:blip r:embed="rId7"/>
          <a:stretch>
            <a:fillRect/>
          </a:stretch>
        </p:blipFill>
        <p:spPr>
          <a:xfrm>
            <a:off x="194849" y="3399508"/>
            <a:ext cx="757677" cy="757677"/>
          </a:xfrm>
          <a:prstGeom prst="rect">
            <a:avLst/>
          </a:prstGeom>
        </p:spPr>
      </p:pic>
      <p:sp>
        <p:nvSpPr>
          <p:cNvPr id="6" name="TextBox 5">
            <a:extLst>
              <a:ext uri="{FF2B5EF4-FFF2-40B4-BE49-F238E27FC236}">
                <a16:creationId xmlns:a16="http://schemas.microsoft.com/office/drawing/2014/main" id="{30E18EFC-3022-1260-1419-0E4F71E7458C}"/>
              </a:ext>
            </a:extLst>
          </p:cNvPr>
          <p:cNvSpPr txBox="1"/>
          <p:nvPr/>
        </p:nvSpPr>
        <p:spPr>
          <a:xfrm>
            <a:off x="978547" y="3573809"/>
            <a:ext cx="1735437" cy="400110"/>
          </a:xfrm>
          <a:prstGeom prst="rect">
            <a:avLst/>
          </a:prstGeom>
          <a:noFill/>
        </p:spPr>
        <p:txBody>
          <a:bodyPr wrap="square">
            <a:spAutoFit/>
          </a:bodyPr>
          <a:lstStyle/>
          <a:p>
            <a:r>
              <a:rPr lang="en-US" sz="2000" b="1" dirty="0" err="1">
                <a:latin typeface="Calibri" panose="020F0502020204030204" pitchFamily="34" charset="0"/>
                <a:cs typeface="Calibri" panose="020F0502020204030204" pitchFamily="34" charset="0"/>
              </a:rPr>
              <a:t>slack.spack.io</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943069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B3BCAF-262B-8F4E-9C20-8558E0B28558}"/>
              </a:ext>
            </a:extLst>
          </p:cNvPr>
          <p:cNvSpPr>
            <a:spLocks noGrp="1"/>
          </p:cNvSpPr>
          <p:nvPr>
            <p:ph type="title"/>
          </p:nvPr>
        </p:nvSpPr>
        <p:spPr/>
        <p:txBody>
          <a:bodyPr/>
          <a:lstStyle/>
          <a:p>
            <a:r>
              <a:rPr lang="en-US" dirty="0"/>
              <a:t>Some history: </a:t>
            </a:r>
            <a:br>
              <a:rPr lang="en-US" dirty="0"/>
            </a:br>
            <a:r>
              <a:rPr lang="en-US" dirty="0"/>
              <a:t>How to install software on a supercomputer, circa 2013</a:t>
            </a:r>
          </a:p>
        </p:txBody>
      </p:sp>
      <p:grpSp>
        <p:nvGrpSpPr>
          <p:cNvPr id="60" name="Group 59">
            <a:extLst>
              <a:ext uri="{FF2B5EF4-FFF2-40B4-BE49-F238E27FC236}">
                <a16:creationId xmlns:a16="http://schemas.microsoft.com/office/drawing/2014/main" id="{73200815-B7DC-3B48-A261-13A260B05610}"/>
              </a:ext>
            </a:extLst>
          </p:cNvPr>
          <p:cNvGrpSpPr/>
          <p:nvPr/>
        </p:nvGrpSpPr>
        <p:grpSpPr>
          <a:xfrm>
            <a:off x="2097466" y="1111618"/>
            <a:ext cx="5914016" cy="3406082"/>
            <a:chOff x="2644221" y="1482158"/>
            <a:chExt cx="7885354" cy="4541442"/>
          </a:xfrm>
        </p:grpSpPr>
        <p:pic>
          <p:nvPicPr>
            <p:cNvPr id="21" name="Picture 20" descr="output-1.png">
              <a:extLst>
                <a:ext uri="{FF2B5EF4-FFF2-40B4-BE49-F238E27FC236}">
                  <a16:creationId xmlns:a16="http://schemas.microsoft.com/office/drawing/2014/main" id="{2D0D41CB-C7AB-B34E-90BC-90B482770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221" y="1491103"/>
              <a:ext cx="315081" cy="4514608"/>
            </a:xfrm>
            <a:prstGeom prst="rect">
              <a:avLst/>
            </a:prstGeom>
            <a:ln>
              <a:noFill/>
            </a:ln>
            <a:effectLst>
              <a:outerShdw blurRad="292100" dist="139700" dir="2700000" algn="tl" rotWithShape="0">
                <a:srgbClr val="333333">
                  <a:alpha val="65000"/>
                </a:srgbClr>
              </a:outerShdw>
            </a:effectLst>
          </p:spPr>
        </p:pic>
        <p:pic>
          <p:nvPicPr>
            <p:cNvPr id="22" name="Picture 21" descr="output-2.png">
              <a:extLst>
                <a:ext uri="{FF2B5EF4-FFF2-40B4-BE49-F238E27FC236}">
                  <a16:creationId xmlns:a16="http://schemas.microsoft.com/office/drawing/2014/main" id="{AFB5EE36-1B2A-EB43-9C1F-2E8514743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608" y="1491103"/>
              <a:ext cx="319499" cy="4516844"/>
            </a:xfrm>
            <a:prstGeom prst="rect">
              <a:avLst/>
            </a:prstGeom>
            <a:ln>
              <a:noFill/>
            </a:ln>
            <a:effectLst>
              <a:outerShdw blurRad="292100" dist="139700" dir="2700000" algn="tl" rotWithShape="0">
                <a:srgbClr val="333333">
                  <a:alpha val="65000"/>
                </a:srgbClr>
              </a:outerShdw>
            </a:effectLst>
          </p:spPr>
        </p:pic>
        <p:pic>
          <p:nvPicPr>
            <p:cNvPr id="23" name="Picture 22" descr="output-3.png">
              <a:extLst>
                <a:ext uri="{FF2B5EF4-FFF2-40B4-BE49-F238E27FC236}">
                  <a16:creationId xmlns:a16="http://schemas.microsoft.com/office/drawing/2014/main" id="{2D924DFD-EB7C-2B4A-9C55-AED58BF393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794" y="1491103"/>
              <a:ext cx="307556" cy="4516844"/>
            </a:xfrm>
            <a:prstGeom prst="rect">
              <a:avLst/>
            </a:prstGeom>
            <a:ln>
              <a:noFill/>
            </a:ln>
            <a:effectLst>
              <a:outerShdw blurRad="292100" dist="139700" dir="2700000" algn="tl" rotWithShape="0">
                <a:srgbClr val="333333">
                  <a:alpha val="65000"/>
                </a:srgbClr>
              </a:outerShdw>
            </a:effectLst>
          </p:spPr>
        </p:pic>
        <p:pic>
          <p:nvPicPr>
            <p:cNvPr id="24" name="Picture 23" descr="output-4.png">
              <a:extLst>
                <a:ext uri="{FF2B5EF4-FFF2-40B4-BE49-F238E27FC236}">
                  <a16:creationId xmlns:a16="http://schemas.microsoft.com/office/drawing/2014/main" id="{916E7DC3-6C06-F64E-BE61-81EF67A491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82" y="1482160"/>
              <a:ext cx="316401" cy="4525787"/>
            </a:xfrm>
            <a:prstGeom prst="rect">
              <a:avLst/>
            </a:prstGeom>
            <a:ln>
              <a:noFill/>
            </a:ln>
            <a:effectLst>
              <a:outerShdw blurRad="292100" dist="139700" dir="2700000" algn="tl" rotWithShape="0">
                <a:srgbClr val="333333">
                  <a:alpha val="65000"/>
                </a:srgbClr>
              </a:outerShdw>
            </a:effectLst>
          </p:spPr>
        </p:pic>
        <p:pic>
          <p:nvPicPr>
            <p:cNvPr id="25" name="Picture 24" descr="output-5.png">
              <a:extLst>
                <a:ext uri="{FF2B5EF4-FFF2-40B4-BE49-F238E27FC236}">
                  <a16:creationId xmlns:a16="http://schemas.microsoft.com/office/drawing/2014/main" id="{7F4BA801-4974-F84C-A1BE-891E558FED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634462" y="1491103"/>
              <a:ext cx="321647" cy="4523551"/>
            </a:xfrm>
            <a:prstGeom prst="rect">
              <a:avLst/>
            </a:prstGeom>
            <a:ln>
              <a:noFill/>
            </a:ln>
            <a:effectLst>
              <a:outerShdw blurRad="292100" dist="139700" dir="2700000" algn="tl" rotWithShape="0">
                <a:srgbClr val="333333">
                  <a:alpha val="65000"/>
                </a:srgbClr>
              </a:outerShdw>
            </a:effectLst>
          </p:spPr>
        </p:pic>
        <p:pic>
          <p:nvPicPr>
            <p:cNvPr id="26" name="Picture 25" descr="output-6.png">
              <a:extLst>
                <a:ext uri="{FF2B5EF4-FFF2-40B4-BE49-F238E27FC236}">
                  <a16:creationId xmlns:a16="http://schemas.microsoft.com/office/drawing/2014/main" id="{318FCA05-9B3E-414D-B7EB-D7370685E6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3978" y="1491103"/>
              <a:ext cx="314376" cy="4516843"/>
            </a:xfrm>
            <a:prstGeom prst="rect">
              <a:avLst/>
            </a:prstGeom>
            <a:ln>
              <a:noFill/>
            </a:ln>
            <a:effectLst>
              <a:outerShdw blurRad="292100" dist="139700" dir="2700000" algn="tl" rotWithShape="0">
                <a:srgbClr val="333333">
                  <a:alpha val="65000"/>
                </a:srgbClr>
              </a:outerShdw>
            </a:effectLst>
          </p:spPr>
        </p:pic>
        <p:pic>
          <p:nvPicPr>
            <p:cNvPr id="27" name="Picture 26" descr="output-7.png">
              <a:extLst>
                <a:ext uri="{FF2B5EF4-FFF2-40B4-BE49-F238E27FC236}">
                  <a16:creationId xmlns:a16="http://schemas.microsoft.com/office/drawing/2014/main" id="{CF1E45DD-36CD-CC4E-B61B-CDCC1E239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643" y="1482158"/>
              <a:ext cx="311282" cy="4525789"/>
            </a:xfrm>
            <a:prstGeom prst="rect">
              <a:avLst/>
            </a:prstGeom>
            <a:ln>
              <a:noFill/>
            </a:ln>
            <a:effectLst>
              <a:outerShdw blurRad="292100" dist="139700" dir="2700000" algn="tl" rotWithShape="0">
                <a:srgbClr val="333333">
                  <a:alpha val="65000"/>
                </a:srgbClr>
              </a:outerShdw>
            </a:effectLst>
          </p:spPr>
        </p:pic>
        <p:pic>
          <p:nvPicPr>
            <p:cNvPr id="28" name="Picture 27" descr="output-8.png">
              <a:extLst>
                <a:ext uri="{FF2B5EF4-FFF2-40B4-BE49-F238E27FC236}">
                  <a16:creationId xmlns:a16="http://schemas.microsoft.com/office/drawing/2014/main" id="{9D44C7C4-05FC-9645-8546-E593E57732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6961" y="1491104"/>
              <a:ext cx="303704" cy="4516843"/>
            </a:xfrm>
            <a:prstGeom prst="rect">
              <a:avLst/>
            </a:prstGeom>
            <a:ln>
              <a:noFill/>
            </a:ln>
            <a:effectLst>
              <a:outerShdw blurRad="292100" dist="139700" dir="2700000" algn="tl" rotWithShape="0">
                <a:srgbClr val="333333">
                  <a:alpha val="65000"/>
                </a:srgbClr>
              </a:outerShdw>
            </a:effectLst>
          </p:spPr>
        </p:pic>
        <p:pic>
          <p:nvPicPr>
            <p:cNvPr id="29" name="Picture 28" descr="output-9.png">
              <a:extLst>
                <a:ext uri="{FF2B5EF4-FFF2-40B4-BE49-F238E27FC236}">
                  <a16:creationId xmlns:a16="http://schemas.microsoft.com/office/drawing/2014/main" id="{1E766336-ACE1-3141-88D3-856A7CB186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0289" y="1491104"/>
              <a:ext cx="308210" cy="4532496"/>
            </a:xfrm>
            <a:prstGeom prst="rect">
              <a:avLst/>
            </a:prstGeom>
            <a:ln>
              <a:noFill/>
            </a:ln>
            <a:effectLst>
              <a:outerShdw blurRad="292100" dist="139700" dir="2700000" algn="tl" rotWithShape="0">
                <a:srgbClr val="333333">
                  <a:alpha val="65000"/>
                </a:srgbClr>
              </a:outerShdw>
            </a:effectLst>
          </p:spPr>
        </p:pic>
        <p:pic>
          <p:nvPicPr>
            <p:cNvPr id="30" name="Picture 29" descr="output-10.png">
              <a:extLst>
                <a:ext uri="{FF2B5EF4-FFF2-40B4-BE49-F238E27FC236}">
                  <a16:creationId xmlns:a16="http://schemas.microsoft.com/office/drawing/2014/main" id="{B9118DCA-942A-C543-B352-63DE6C346B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35657" y="1491103"/>
              <a:ext cx="313327" cy="4532496"/>
            </a:xfrm>
            <a:prstGeom prst="rect">
              <a:avLst/>
            </a:prstGeom>
            <a:ln>
              <a:noFill/>
            </a:ln>
            <a:effectLst>
              <a:outerShdw blurRad="292100" dist="139700" dir="2700000" algn="tl" rotWithShape="0">
                <a:srgbClr val="333333">
                  <a:alpha val="65000"/>
                </a:srgbClr>
              </a:outerShdw>
            </a:effectLst>
          </p:spPr>
        </p:pic>
        <p:pic>
          <p:nvPicPr>
            <p:cNvPr id="31" name="Picture 30" descr="output-11.png">
              <a:extLst>
                <a:ext uri="{FF2B5EF4-FFF2-40B4-BE49-F238E27FC236}">
                  <a16:creationId xmlns:a16="http://schemas.microsoft.com/office/drawing/2014/main" id="{E5EFC5D0-F792-DD48-870D-FD01D31413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14099" y="1482159"/>
              <a:ext cx="315036" cy="4532496"/>
            </a:xfrm>
            <a:prstGeom prst="rect">
              <a:avLst/>
            </a:prstGeom>
            <a:ln>
              <a:noFill/>
            </a:ln>
            <a:effectLst>
              <a:outerShdw blurRad="292100" dist="139700" dir="2700000" algn="tl" rotWithShape="0">
                <a:srgbClr val="333333">
                  <a:alpha val="65000"/>
                </a:srgbClr>
              </a:outerShdw>
            </a:effectLst>
          </p:spPr>
        </p:pic>
        <p:pic>
          <p:nvPicPr>
            <p:cNvPr id="32" name="Picture 31" descr="output-12.png">
              <a:extLst>
                <a:ext uri="{FF2B5EF4-FFF2-40B4-BE49-F238E27FC236}">
                  <a16:creationId xmlns:a16="http://schemas.microsoft.com/office/drawing/2014/main" id="{1006E9A9-892D-DC45-91A3-ACF4F5B9A0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06953" y="1482158"/>
              <a:ext cx="322622" cy="3506145"/>
            </a:xfrm>
            <a:prstGeom prst="rect">
              <a:avLst/>
            </a:prstGeom>
            <a:ln>
              <a:noFill/>
            </a:ln>
            <a:effectLst>
              <a:outerShdw blurRad="292100" dist="139700" dir="2700000" algn="tl" rotWithShape="0">
                <a:srgbClr val="333333">
                  <a:alpha val="65000"/>
                </a:srgbClr>
              </a:outerShdw>
            </a:effectLst>
          </p:spPr>
        </p:pic>
      </p:grpSp>
      <p:sp>
        <p:nvSpPr>
          <p:cNvPr id="33" name="TextBox 32">
            <a:extLst>
              <a:ext uri="{FF2B5EF4-FFF2-40B4-BE49-F238E27FC236}">
                <a16:creationId xmlns:a16="http://schemas.microsoft.com/office/drawing/2014/main" id="{CB8BAF31-D7E0-CF4B-B151-D70DBB4DC001}"/>
              </a:ext>
            </a:extLst>
          </p:cNvPr>
          <p:cNvSpPr txBox="1"/>
          <p:nvPr/>
        </p:nvSpPr>
        <p:spPr>
          <a:xfrm rot="5400000">
            <a:off x="2028757" y="1363280"/>
            <a:ext cx="878738" cy="415498"/>
          </a:xfrm>
          <a:prstGeom prst="rect">
            <a:avLst/>
          </a:prstGeom>
          <a:noFill/>
        </p:spPr>
        <p:txBody>
          <a:bodyPr wrap="square" rtlCol="0">
            <a:spAutoFit/>
          </a:bodyPr>
          <a:lstStyle/>
          <a:p>
            <a:r>
              <a:rPr lang="en-US" sz="1050" b="1" dirty="0">
                <a:solidFill>
                  <a:srgbClr val="FF0000"/>
                </a:solidFill>
                <a:latin typeface="Courier"/>
                <a:cs typeface="Courier"/>
              </a:rPr>
              <a:t>configure</a:t>
            </a:r>
          </a:p>
        </p:txBody>
      </p:sp>
      <p:sp>
        <p:nvSpPr>
          <p:cNvPr id="34" name="TextBox 33">
            <a:extLst>
              <a:ext uri="{FF2B5EF4-FFF2-40B4-BE49-F238E27FC236}">
                <a16:creationId xmlns:a16="http://schemas.microsoft.com/office/drawing/2014/main" id="{DC889EAF-6DEB-614C-BD0A-11E9B5148B95}"/>
              </a:ext>
            </a:extLst>
          </p:cNvPr>
          <p:cNvSpPr txBox="1"/>
          <p:nvPr/>
        </p:nvSpPr>
        <p:spPr>
          <a:xfrm rot="5400000">
            <a:off x="2029023" y="2383479"/>
            <a:ext cx="878738" cy="253916"/>
          </a:xfrm>
          <a:prstGeom prst="rect">
            <a:avLst/>
          </a:prstGeom>
          <a:noFill/>
        </p:spPr>
        <p:txBody>
          <a:bodyPr wrap="square" rtlCol="0">
            <a:spAutoFit/>
          </a:bodyPr>
          <a:lstStyle/>
          <a:p>
            <a:r>
              <a:rPr lang="en-US" sz="1050" b="1" dirty="0">
                <a:solidFill>
                  <a:srgbClr val="FF0000"/>
                </a:solidFill>
                <a:latin typeface="Courier"/>
                <a:cs typeface="Courier"/>
              </a:rPr>
              <a:t>make</a:t>
            </a:r>
          </a:p>
        </p:txBody>
      </p:sp>
      <p:sp>
        <p:nvSpPr>
          <p:cNvPr id="35" name="TextBox 34">
            <a:extLst>
              <a:ext uri="{FF2B5EF4-FFF2-40B4-BE49-F238E27FC236}">
                <a16:creationId xmlns:a16="http://schemas.microsoft.com/office/drawing/2014/main" id="{B01172F3-B108-464C-A95B-40635B52C195}"/>
              </a:ext>
            </a:extLst>
          </p:cNvPr>
          <p:cNvSpPr txBox="1"/>
          <p:nvPr/>
        </p:nvSpPr>
        <p:spPr>
          <a:xfrm rot="5400000">
            <a:off x="2602595" y="1970854"/>
            <a:ext cx="1961754" cy="253916"/>
          </a:xfrm>
          <a:prstGeom prst="rect">
            <a:avLst/>
          </a:prstGeom>
          <a:noFill/>
        </p:spPr>
        <p:txBody>
          <a:bodyPr wrap="square" rtlCol="0">
            <a:spAutoFit/>
          </a:bodyPr>
          <a:lstStyle/>
          <a:p>
            <a:r>
              <a:rPr lang="en-US" sz="1050" b="1" dirty="0">
                <a:solidFill>
                  <a:srgbClr val="FF0000"/>
                </a:solidFill>
                <a:latin typeface="Courier"/>
                <a:cs typeface="Courier"/>
              </a:rPr>
              <a:t>Fight with compiler...</a:t>
            </a:r>
          </a:p>
        </p:txBody>
      </p:sp>
      <p:sp>
        <p:nvSpPr>
          <p:cNvPr id="36" name="TextBox 35">
            <a:extLst>
              <a:ext uri="{FF2B5EF4-FFF2-40B4-BE49-F238E27FC236}">
                <a16:creationId xmlns:a16="http://schemas.microsoft.com/office/drawing/2014/main" id="{1FB2E048-8838-3348-B08E-13F375E7705F}"/>
              </a:ext>
            </a:extLst>
          </p:cNvPr>
          <p:cNvSpPr txBox="1"/>
          <p:nvPr/>
        </p:nvSpPr>
        <p:spPr>
          <a:xfrm rot="5400000">
            <a:off x="3685876" y="3356163"/>
            <a:ext cx="878738" cy="253916"/>
          </a:xfrm>
          <a:prstGeom prst="rect">
            <a:avLst/>
          </a:prstGeom>
          <a:noFill/>
        </p:spPr>
        <p:txBody>
          <a:bodyPr wrap="square" rtlCol="0">
            <a:spAutoFit/>
          </a:bodyPr>
          <a:lstStyle/>
          <a:p>
            <a:r>
              <a:rPr lang="en-US" sz="1050" b="1" dirty="0">
                <a:solidFill>
                  <a:srgbClr val="FF0000"/>
                </a:solidFill>
                <a:latin typeface="Courier"/>
                <a:cs typeface="Courier"/>
              </a:rPr>
              <a:t>make</a:t>
            </a:r>
          </a:p>
        </p:txBody>
      </p:sp>
      <p:sp>
        <p:nvSpPr>
          <p:cNvPr id="37" name="TextBox 36">
            <a:extLst>
              <a:ext uri="{FF2B5EF4-FFF2-40B4-BE49-F238E27FC236}">
                <a16:creationId xmlns:a16="http://schemas.microsoft.com/office/drawing/2014/main" id="{762B41BE-7A4E-6C4E-A7D0-CE8446C6CD20}"/>
              </a:ext>
            </a:extLst>
          </p:cNvPr>
          <p:cNvSpPr txBox="1"/>
          <p:nvPr/>
        </p:nvSpPr>
        <p:spPr>
          <a:xfrm rot="5400000">
            <a:off x="3729527" y="1977272"/>
            <a:ext cx="1998861" cy="415498"/>
          </a:xfrm>
          <a:prstGeom prst="rect">
            <a:avLst/>
          </a:prstGeom>
          <a:noFill/>
        </p:spPr>
        <p:txBody>
          <a:bodyPr wrap="square" rtlCol="0">
            <a:spAutoFit/>
          </a:bodyPr>
          <a:lstStyle/>
          <a:p>
            <a:r>
              <a:rPr lang="en-US" sz="1050" b="1" dirty="0">
                <a:solidFill>
                  <a:srgbClr val="FF0000"/>
                </a:solidFill>
                <a:latin typeface="Courier"/>
                <a:cs typeface="Courier"/>
              </a:rPr>
              <a:t>Tweak configure </a:t>
            </a:r>
            <a:r>
              <a:rPr lang="en-US" sz="1050" b="1" dirty="0" err="1">
                <a:solidFill>
                  <a:srgbClr val="FF0000"/>
                </a:solidFill>
                <a:latin typeface="Courier"/>
                <a:cs typeface="Courier"/>
              </a:rPr>
              <a:t>args</a:t>
            </a:r>
            <a:r>
              <a:rPr lang="en-US" sz="1050" b="1" dirty="0">
                <a:solidFill>
                  <a:srgbClr val="FF0000"/>
                </a:solidFill>
                <a:latin typeface="Courier"/>
                <a:cs typeface="Courier"/>
              </a:rPr>
              <a:t>... </a:t>
            </a:r>
          </a:p>
        </p:txBody>
      </p:sp>
      <p:sp>
        <p:nvSpPr>
          <p:cNvPr id="38" name="TextBox 37">
            <a:extLst>
              <a:ext uri="{FF2B5EF4-FFF2-40B4-BE49-F238E27FC236}">
                <a16:creationId xmlns:a16="http://schemas.microsoft.com/office/drawing/2014/main" id="{3954F0C9-DD98-C54D-A481-058799869AE8}"/>
              </a:ext>
            </a:extLst>
          </p:cNvPr>
          <p:cNvSpPr txBox="1"/>
          <p:nvPr/>
        </p:nvSpPr>
        <p:spPr>
          <a:xfrm rot="5400000">
            <a:off x="4980566" y="1779672"/>
            <a:ext cx="1428666" cy="253916"/>
          </a:xfrm>
          <a:prstGeom prst="rect">
            <a:avLst/>
          </a:prstGeom>
          <a:noFill/>
        </p:spPr>
        <p:txBody>
          <a:bodyPr wrap="square" rtlCol="0">
            <a:spAutoFit/>
          </a:bodyPr>
          <a:lstStyle/>
          <a:p>
            <a:r>
              <a:rPr lang="en-US" sz="1050" b="1" dirty="0">
                <a:solidFill>
                  <a:srgbClr val="FF0000"/>
                </a:solidFill>
                <a:latin typeface="Courier"/>
                <a:cs typeface="Courier"/>
              </a:rPr>
              <a:t>make install</a:t>
            </a:r>
          </a:p>
        </p:txBody>
      </p:sp>
      <p:sp>
        <p:nvSpPr>
          <p:cNvPr id="39" name="TextBox 38">
            <a:extLst>
              <a:ext uri="{FF2B5EF4-FFF2-40B4-BE49-F238E27FC236}">
                <a16:creationId xmlns:a16="http://schemas.microsoft.com/office/drawing/2014/main" id="{07F3EE9D-85B8-C84F-AB32-629FE797DF04}"/>
              </a:ext>
            </a:extLst>
          </p:cNvPr>
          <p:cNvSpPr txBox="1"/>
          <p:nvPr/>
        </p:nvSpPr>
        <p:spPr>
          <a:xfrm rot="5400000">
            <a:off x="4752436" y="3993447"/>
            <a:ext cx="878738" cy="253916"/>
          </a:xfrm>
          <a:prstGeom prst="rect">
            <a:avLst/>
          </a:prstGeom>
          <a:noFill/>
        </p:spPr>
        <p:txBody>
          <a:bodyPr wrap="square" rtlCol="0">
            <a:spAutoFit/>
          </a:bodyPr>
          <a:lstStyle/>
          <a:p>
            <a:r>
              <a:rPr lang="en-US" sz="1050" b="1" dirty="0">
                <a:solidFill>
                  <a:srgbClr val="FF0000"/>
                </a:solidFill>
                <a:latin typeface="Courier"/>
                <a:cs typeface="Courier"/>
              </a:rPr>
              <a:t>make</a:t>
            </a:r>
          </a:p>
        </p:txBody>
      </p:sp>
      <p:sp>
        <p:nvSpPr>
          <p:cNvPr id="40" name="TextBox 39">
            <a:extLst>
              <a:ext uri="{FF2B5EF4-FFF2-40B4-BE49-F238E27FC236}">
                <a16:creationId xmlns:a16="http://schemas.microsoft.com/office/drawing/2014/main" id="{C82F7777-C7D9-7C49-AE00-252F0AA8FC74}"/>
              </a:ext>
            </a:extLst>
          </p:cNvPr>
          <p:cNvSpPr txBox="1"/>
          <p:nvPr/>
        </p:nvSpPr>
        <p:spPr>
          <a:xfrm rot="5400000">
            <a:off x="4745463" y="2946413"/>
            <a:ext cx="878738" cy="415498"/>
          </a:xfrm>
          <a:prstGeom prst="rect">
            <a:avLst/>
          </a:prstGeom>
          <a:noFill/>
        </p:spPr>
        <p:txBody>
          <a:bodyPr wrap="square" rtlCol="0">
            <a:spAutoFit/>
          </a:bodyPr>
          <a:lstStyle/>
          <a:p>
            <a:r>
              <a:rPr lang="en-US" sz="1050" b="1" dirty="0">
                <a:solidFill>
                  <a:srgbClr val="FF0000"/>
                </a:solidFill>
                <a:latin typeface="Courier"/>
                <a:cs typeface="Courier"/>
              </a:rPr>
              <a:t>configure</a:t>
            </a:r>
          </a:p>
        </p:txBody>
      </p:sp>
      <p:sp>
        <p:nvSpPr>
          <p:cNvPr id="41" name="TextBox 40">
            <a:extLst>
              <a:ext uri="{FF2B5EF4-FFF2-40B4-BE49-F238E27FC236}">
                <a16:creationId xmlns:a16="http://schemas.microsoft.com/office/drawing/2014/main" id="{2AAD4346-9802-DD47-ACFA-954ADD047F1D}"/>
              </a:ext>
            </a:extLst>
          </p:cNvPr>
          <p:cNvSpPr txBox="1"/>
          <p:nvPr/>
        </p:nvSpPr>
        <p:spPr>
          <a:xfrm rot="5400000">
            <a:off x="5261972" y="2631128"/>
            <a:ext cx="878738" cy="415498"/>
          </a:xfrm>
          <a:prstGeom prst="rect">
            <a:avLst/>
          </a:prstGeom>
          <a:noFill/>
        </p:spPr>
        <p:txBody>
          <a:bodyPr wrap="square" rtlCol="0">
            <a:spAutoFit/>
          </a:bodyPr>
          <a:lstStyle/>
          <a:p>
            <a:r>
              <a:rPr lang="en-US" sz="1050" b="1" dirty="0">
                <a:solidFill>
                  <a:srgbClr val="FF0000"/>
                </a:solidFill>
                <a:latin typeface="Courier"/>
                <a:cs typeface="Courier"/>
              </a:rPr>
              <a:t>configure</a:t>
            </a:r>
          </a:p>
        </p:txBody>
      </p:sp>
      <p:sp>
        <p:nvSpPr>
          <p:cNvPr id="42" name="TextBox 41">
            <a:extLst>
              <a:ext uri="{FF2B5EF4-FFF2-40B4-BE49-F238E27FC236}">
                <a16:creationId xmlns:a16="http://schemas.microsoft.com/office/drawing/2014/main" id="{AE4BAF2B-47DA-5147-AB7B-DC07C8E99FD8}"/>
              </a:ext>
            </a:extLst>
          </p:cNvPr>
          <p:cNvSpPr txBox="1"/>
          <p:nvPr/>
        </p:nvSpPr>
        <p:spPr>
          <a:xfrm rot="5400000">
            <a:off x="5248822" y="3731828"/>
            <a:ext cx="878738" cy="253916"/>
          </a:xfrm>
          <a:prstGeom prst="rect">
            <a:avLst/>
          </a:prstGeom>
          <a:noFill/>
        </p:spPr>
        <p:txBody>
          <a:bodyPr wrap="square" rtlCol="0">
            <a:spAutoFit/>
          </a:bodyPr>
          <a:lstStyle/>
          <a:p>
            <a:r>
              <a:rPr lang="en-US" sz="1050" b="1" dirty="0">
                <a:solidFill>
                  <a:srgbClr val="FF0000"/>
                </a:solidFill>
                <a:latin typeface="Courier"/>
                <a:cs typeface="Courier"/>
              </a:rPr>
              <a:t>make</a:t>
            </a:r>
          </a:p>
        </p:txBody>
      </p:sp>
      <p:sp>
        <p:nvSpPr>
          <p:cNvPr id="43" name="TextBox 42">
            <a:extLst>
              <a:ext uri="{FF2B5EF4-FFF2-40B4-BE49-F238E27FC236}">
                <a16:creationId xmlns:a16="http://schemas.microsoft.com/office/drawing/2014/main" id="{F8BCEE0F-A971-FB46-A1DD-7C647AAFE35C}"/>
              </a:ext>
            </a:extLst>
          </p:cNvPr>
          <p:cNvSpPr txBox="1"/>
          <p:nvPr/>
        </p:nvSpPr>
        <p:spPr>
          <a:xfrm rot="5400000">
            <a:off x="6835847" y="3232843"/>
            <a:ext cx="1598429" cy="253916"/>
          </a:xfrm>
          <a:prstGeom prst="rect">
            <a:avLst/>
          </a:prstGeom>
          <a:noFill/>
        </p:spPr>
        <p:txBody>
          <a:bodyPr wrap="square" rtlCol="0">
            <a:spAutoFit/>
          </a:bodyPr>
          <a:lstStyle/>
          <a:p>
            <a:r>
              <a:rPr lang="en-US" sz="1050" b="1" dirty="0">
                <a:solidFill>
                  <a:srgbClr val="FF0000"/>
                </a:solidFill>
                <a:latin typeface="Courier"/>
                <a:cs typeface="Courier"/>
              </a:rPr>
              <a:t>make install</a:t>
            </a:r>
          </a:p>
        </p:txBody>
      </p:sp>
      <p:sp>
        <p:nvSpPr>
          <p:cNvPr id="44" name="TextBox 43">
            <a:extLst>
              <a:ext uri="{FF2B5EF4-FFF2-40B4-BE49-F238E27FC236}">
                <a16:creationId xmlns:a16="http://schemas.microsoft.com/office/drawing/2014/main" id="{68081586-EB12-474E-BF3B-2153C1764F45}"/>
              </a:ext>
            </a:extLst>
          </p:cNvPr>
          <p:cNvSpPr txBox="1"/>
          <p:nvPr/>
        </p:nvSpPr>
        <p:spPr>
          <a:xfrm rot="5400000">
            <a:off x="7806942" y="1568367"/>
            <a:ext cx="643804" cy="253916"/>
          </a:xfrm>
          <a:prstGeom prst="rect">
            <a:avLst/>
          </a:prstGeom>
          <a:noFill/>
        </p:spPr>
        <p:txBody>
          <a:bodyPr wrap="square" rtlCol="0">
            <a:spAutoFit/>
          </a:bodyPr>
          <a:lstStyle/>
          <a:p>
            <a:r>
              <a:rPr lang="en-US" sz="1050" b="1" dirty="0" err="1">
                <a:solidFill>
                  <a:srgbClr val="FF0000"/>
                </a:solidFill>
                <a:latin typeface="Courier"/>
                <a:cs typeface="Courier"/>
              </a:rPr>
              <a:t>cmake</a:t>
            </a:r>
            <a:endParaRPr lang="en-US" sz="1050" b="1" dirty="0">
              <a:solidFill>
                <a:srgbClr val="FF0000"/>
              </a:solidFill>
              <a:latin typeface="Courier"/>
              <a:cs typeface="Courier"/>
            </a:endParaRPr>
          </a:p>
        </p:txBody>
      </p:sp>
      <p:sp>
        <p:nvSpPr>
          <p:cNvPr id="45" name="TextBox 44">
            <a:extLst>
              <a:ext uri="{FF2B5EF4-FFF2-40B4-BE49-F238E27FC236}">
                <a16:creationId xmlns:a16="http://schemas.microsoft.com/office/drawing/2014/main" id="{4171E77B-2A65-294A-B88F-53DF20FEE908}"/>
              </a:ext>
            </a:extLst>
          </p:cNvPr>
          <p:cNvSpPr txBox="1"/>
          <p:nvPr/>
        </p:nvSpPr>
        <p:spPr>
          <a:xfrm rot="5400000">
            <a:off x="7813650" y="2131853"/>
            <a:ext cx="643804" cy="253916"/>
          </a:xfrm>
          <a:prstGeom prst="rect">
            <a:avLst/>
          </a:prstGeom>
          <a:noFill/>
        </p:spPr>
        <p:txBody>
          <a:bodyPr wrap="square" rtlCol="0">
            <a:spAutoFit/>
          </a:bodyPr>
          <a:lstStyle/>
          <a:p>
            <a:r>
              <a:rPr lang="en-US" sz="1050" b="1" dirty="0">
                <a:solidFill>
                  <a:srgbClr val="FF0000"/>
                </a:solidFill>
                <a:latin typeface="Courier"/>
                <a:cs typeface="Courier"/>
              </a:rPr>
              <a:t>make</a:t>
            </a:r>
          </a:p>
        </p:txBody>
      </p:sp>
      <p:sp>
        <p:nvSpPr>
          <p:cNvPr id="46" name="TextBox 45">
            <a:extLst>
              <a:ext uri="{FF2B5EF4-FFF2-40B4-BE49-F238E27FC236}">
                <a16:creationId xmlns:a16="http://schemas.microsoft.com/office/drawing/2014/main" id="{E9512742-A954-1F4A-A55D-252D7EA58F69}"/>
              </a:ext>
            </a:extLst>
          </p:cNvPr>
          <p:cNvSpPr txBox="1"/>
          <p:nvPr/>
        </p:nvSpPr>
        <p:spPr>
          <a:xfrm rot="5400000">
            <a:off x="7449550" y="2976564"/>
            <a:ext cx="1382747" cy="253916"/>
          </a:xfrm>
          <a:prstGeom prst="rect">
            <a:avLst/>
          </a:prstGeom>
          <a:noFill/>
        </p:spPr>
        <p:txBody>
          <a:bodyPr wrap="square" rtlCol="0">
            <a:spAutoFit/>
          </a:bodyPr>
          <a:lstStyle/>
          <a:p>
            <a:r>
              <a:rPr lang="en-US" sz="1050" b="1" dirty="0">
                <a:solidFill>
                  <a:srgbClr val="FF0000"/>
                </a:solidFill>
                <a:latin typeface="Courier"/>
                <a:cs typeface="Courier"/>
              </a:rPr>
              <a:t>make install</a:t>
            </a:r>
          </a:p>
        </p:txBody>
      </p:sp>
      <p:sp>
        <p:nvSpPr>
          <p:cNvPr id="7" name="TextBox 6">
            <a:extLst>
              <a:ext uri="{FF2B5EF4-FFF2-40B4-BE49-F238E27FC236}">
                <a16:creationId xmlns:a16="http://schemas.microsoft.com/office/drawing/2014/main" id="{565A6AB5-A05F-7049-86C0-7A3B551D79CA}"/>
              </a:ext>
            </a:extLst>
          </p:cNvPr>
          <p:cNvSpPr txBox="1"/>
          <p:nvPr/>
        </p:nvSpPr>
        <p:spPr>
          <a:xfrm>
            <a:off x="7060" y="1089731"/>
            <a:ext cx="1888310" cy="1246495"/>
          </a:xfrm>
          <a:prstGeom prst="rect">
            <a:avLst/>
          </a:prstGeom>
          <a:noFill/>
        </p:spPr>
        <p:txBody>
          <a:bodyPr wrap="square" rtlCol="0">
            <a:spAutoFit/>
          </a:bodyPr>
          <a:lstStyle/>
          <a:p>
            <a:pPr marL="257175" indent="-257175">
              <a:buFont typeface="+mj-lt"/>
              <a:buAutoNum type="arabicPeriod"/>
            </a:pPr>
            <a:r>
              <a:rPr lang="en-US" sz="1500" dirty="0"/>
              <a:t>Download all 16 </a:t>
            </a:r>
            <a:r>
              <a:rPr lang="en-US" sz="1500" dirty="0" err="1"/>
              <a:t>tarballs</a:t>
            </a:r>
            <a:r>
              <a:rPr lang="en-US" sz="1500" dirty="0"/>
              <a:t> you need</a:t>
            </a:r>
          </a:p>
          <a:p>
            <a:pPr marL="257175" indent="-257175">
              <a:buFont typeface="+mj-lt"/>
              <a:buAutoNum type="arabicPeriod"/>
            </a:pPr>
            <a:endParaRPr lang="en-US" sz="1500" dirty="0"/>
          </a:p>
          <a:p>
            <a:pPr marL="257175" indent="-257175">
              <a:buFont typeface="+mj-lt"/>
              <a:buAutoNum type="arabicPeriod"/>
            </a:pPr>
            <a:r>
              <a:rPr lang="en-US" sz="1500" dirty="0"/>
              <a:t>Start building!</a:t>
            </a:r>
          </a:p>
        </p:txBody>
      </p:sp>
      <p:cxnSp>
        <p:nvCxnSpPr>
          <p:cNvPr id="48" name="Elbow Connector 47">
            <a:extLst>
              <a:ext uri="{FF2B5EF4-FFF2-40B4-BE49-F238E27FC236}">
                <a16:creationId xmlns:a16="http://schemas.microsoft.com/office/drawing/2014/main" id="{4E04C70F-2457-E449-A42D-E08EEDFA9898}"/>
              </a:ext>
            </a:extLst>
          </p:cNvPr>
          <p:cNvCxnSpPr>
            <a:cxnSpLocks/>
          </p:cNvCxnSpPr>
          <p:nvPr/>
        </p:nvCxnSpPr>
        <p:spPr>
          <a:xfrm flipV="1">
            <a:off x="1213306" y="1218717"/>
            <a:ext cx="898803" cy="863593"/>
          </a:xfrm>
          <a:prstGeom prst="bentConnector3">
            <a:avLst>
              <a:gd name="adj1" fmla="val 79408"/>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0DA7F45-0C0A-5A4F-882A-BFFE7010B81A}"/>
              </a:ext>
            </a:extLst>
          </p:cNvPr>
          <p:cNvSpPr txBox="1"/>
          <p:nvPr/>
        </p:nvSpPr>
        <p:spPr>
          <a:xfrm>
            <a:off x="7698925" y="3899092"/>
            <a:ext cx="1395190" cy="1015663"/>
          </a:xfrm>
          <a:prstGeom prst="rect">
            <a:avLst/>
          </a:prstGeom>
          <a:noFill/>
        </p:spPr>
        <p:txBody>
          <a:bodyPr wrap="square" rtlCol="0">
            <a:spAutoFit/>
          </a:bodyPr>
          <a:lstStyle/>
          <a:p>
            <a:pPr marL="257175" indent="-257175">
              <a:buFont typeface="+mj-lt"/>
              <a:buAutoNum type="arabicPeriod" startAt="3"/>
            </a:pPr>
            <a:r>
              <a:rPr lang="en-US" sz="1500" dirty="0"/>
              <a:t>Run code</a:t>
            </a:r>
          </a:p>
          <a:p>
            <a:pPr marL="257175" indent="-257175">
              <a:buFont typeface="+mj-lt"/>
              <a:buAutoNum type="arabicPeriod" startAt="3"/>
            </a:pPr>
            <a:r>
              <a:rPr lang="en-US" sz="1500" b="1" dirty="0" err="1">
                <a:solidFill>
                  <a:srgbClr val="FF0000"/>
                </a:solidFill>
              </a:rPr>
              <a:t>Segfault</a:t>
            </a:r>
            <a:r>
              <a:rPr lang="en-US" sz="1500" b="1" dirty="0">
                <a:solidFill>
                  <a:srgbClr val="FF0000"/>
                </a:solidFill>
              </a:rPr>
              <a:t>!?</a:t>
            </a:r>
          </a:p>
          <a:p>
            <a:pPr marL="257175" indent="-257175">
              <a:buFont typeface="+mj-lt"/>
              <a:buAutoNum type="arabicPeriod" startAt="3"/>
            </a:pPr>
            <a:r>
              <a:rPr lang="en-US" sz="1500" dirty="0"/>
              <a:t>Start over…</a:t>
            </a:r>
          </a:p>
        </p:txBody>
      </p:sp>
      <p:cxnSp>
        <p:nvCxnSpPr>
          <p:cNvPr id="61" name="Elbow Connector 60">
            <a:extLst>
              <a:ext uri="{FF2B5EF4-FFF2-40B4-BE49-F238E27FC236}">
                <a16:creationId xmlns:a16="http://schemas.microsoft.com/office/drawing/2014/main" id="{0599D48A-9C2F-9B45-AEFA-076BF8F1EDE0}"/>
              </a:ext>
            </a:extLst>
          </p:cNvPr>
          <p:cNvCxnSpPr>
            <a:cxnSpLocks/>
            <a:endCxn id="51" idx="0"/>
          </p:cNvCxnSpPr>
          <p:nvPr/>
        </p:nvCxnSpPr>
        <p:spPr>
          <a:xfrm>
            <a:off x="8030518" y="3681036"/>
            <a:ext cx="366002" cy="218056"/>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5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2000"/>
                                        <p:tgtEl>
                                          <p:spTgt spid="60"/>
                                        </p:tgtEl>
                                      </p:cBhvr>
                                    </p:animEffect>
                                  </p:childTnLst>
                                </p:cTn>
                              </p:par>
                              <p:par>
                                <p:cTn id="20" presetID="1" presetClass="entr" presetSubtype="0" fill="hold" grpId="0" nodeType="withEffect">
                                  <p:stCondLst>
                                    <p:cond delay="2000"/>
                                  </p:stCondLst>
                                  <p:childTnLst>
                                    <p:set>
                                      <p:cBhvr>
                                        <p:cTn id="21" dur="1" fill="hold">
                                          <p:stCondLst>
                                            <p:cond delay="0"/>
                                          </p:stCondLst>
                                        </p:cTn>
                                        <p:tgtEl>
                                          <p:spTgt spid="33"/>
                                        </p:tgtEl>
                                        <p:attrNameLst>
                                          <p:attrName>style.visibility</p:attrName>
                                        </p:attrNameLst>
                                      </p:cBhvr>
                                      <p:to>
                                        <p:strVal val="visible"/>
                                      </p:to>
                                    </p:set>
                                  </p:childTnLst>
                                </p:cTn>
                              </p:par>
                              <p:par>
                                <p:cTn id="22" presetID="1" presetClass="entr" presetSubtype="0" fill="hold" grpId="0" nodeType="withEffect">
                                  <p:stCondLst>
                                    <p:cond delay="200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grpId="0" nodeType="withEffect">
                                  <p:stCondLst>
                                    <p:cond delay="2000"/>
                                  </p:stCondLst>
                                  <p:childTnLst>
                                    <p:set>
                                      <p:cBhvr>
                                        <p:cTn id="25" dur="1" fill="hold">
                                          <p:stCondLst>
                                            <p:cond delay="0"/>
                                          </p:stCondLst>
                                        </p:cTn>
                                        <p:tgtEl>
                                          <p:spTgt spid="35"/>
                                        </p:tgtEl>
                                        <p:attrNameLst>
                                          <p:attrName>style.visibility</p:attrName>
                                        </p:attrNameLst>
                                      </p:cBhvr>
                                      <p:to>
                                        <p:strVal val="visible"/>
                                      </p:to>
                                    </p:set>
                                  </p:childTnLst>
                                </p:cTn>
                              </p:par>
                              <p:par>
                                <p:cTn id="26" presetID="1" presetClass="entr" presetSubtype="0" fill="hold" grpId="0" nodeType="withEffect">
                                  <p:stCondLst>
                                    <p:cond delay="2000"/>
                                  </p:stCondLst>
                                  <p:childTnLst>
                                    <p:set>
                                      <p:cBhvr>
                                        <p:cTn id="27" dur="1" fill="hold">
                                          <p:stCondLst>
                                            <p:cond delay="0"/>
                                          </p:stCondLst>
                                        </p:cTn>
                                        <p:tgtEl>
                                          <p:spTgt spid="36"/>
                                        </p:tgtEl>
                                        <p:attrNameLst>
                                          <p:attrName>style.visibility</p:attrName>
                                        </p:attrNameLst>
                                      </p:cBhvr>
                                      <p:to>
                                        <p:strVal val="visible"/>
                                      </p:to>
                                    </p:set>
                                  </p:childTnLst>
                                </p:cTn>
                              </p:par>
                              <p:par>
                                <p:cTn id="28" presetID="1" presetClass="entr" presetSubtype="0" fill="hold" grpId="0" nodeType="withEffect">
                                  <p:stCondLst>
                                    <p:cond delay="2000"/>
                                  </p:stCondLst>
                                  <p:childTnLst>
                                    <p:set>
                                      <p:cBhvr>
                                        <p:cTn id="29" dur="1" fill="hold">
                                          <p:stCondLst>
                                            <p:cond delay="0"/>
                                          </p:stCondLst>
                                        </p:cTn>
                                        <p:tgtEl>
                                          <p:spTgt spid="37"/>
                                        </p:tgtEl>
                                        <p:attrNameLst>
                                          <p:attrName>style.visibility</p:attrName>
                                        </p:attrNameLst>
                                      </p:cBhvr>
                                      <p:to>
                                        <p:strVal val="visible"/>
                                      </p:to>
                                    </p:set>
                                  </p:childTnLst>
                                </p:cTn>
                              </p:par>
                              <p:par>
                                <p:cTn id="30" presetID="1" presetClass="entr" presetSubtype="0" fill="hold" grpId="0" nodeType="withEffect">
                                  <p:stCondLst>
                                    <p:cond delay="200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2000"/>
                                  </p:stCondLst>
                                  <p:childTnLst>
                                    <p:set>
                                      <p:cBhvr>
                                        <p:cTn id="33" dur="1" fill="hold">
                                          <p:stCondLst>
                                            <p:cond delay="0"/>
                                          </p:stCondLst>
                                        </p:cTn>
                                        <p:tgtEl>
                                          <p:spTgt spid="39"/>
                                        </p:tgtEl>
                                        <p:attrNameLst>
                                          <p:attrName>style.visibility</p:attrName>
                                        </p:attrNameLst>
                                      </p:cBhvr>
                                      <p:to>
                                        <p:strVal val="visible"/>
                                      </p:to>
                                    </p:set>
                                  </p:childTnLst>
                                </p:cTn>
                              </p:par>
                              <p:par>
                                <p:cTn id="34" presetID="1" presetClass="entr" presetSubtype="0" fill="hold" grpId="0" nodeType="withEffect">
                                  <p:stCondLst>
                                    <p:cond delay="2000"/>
                                  </p:stCondLst>
                                  <p:childTnLst>
                                    <p:set>
                                      <p:cBhvr>
                                        <p:cTn id="35" dur="1" fill="hold">
                                          <p:stCondLst>
                                            <p:cond delay="0"/>
                                          </p:stCondLst>
                                        </p:cTn>
                                        <p:tgtEl>
                                          <p:spTgt spid="38"/>
                                        </p:tgtEl>
                                        <p:attrNameLst>
                                          <p:attrName>style.visibility</p:attrName>
                                        </p:attrNameLst>
                                      </p:cBhvr>
                                      <p:to>
                                        <p:strVal val="visible"/>
                                      </p:to>
                                    </p:set>
                                  </p:childTnLst>
                                </p:cTn>
                              </p:par>
                              <p:par>
                                <p:cTn id="36" presetID="1" presetClass="entr" presetSubtype="0" fill="hold" grpId="0" nodeType="withEffect">
                                  <p:stCondLst>
                                    <p:cond delay="2000"/>
                                  </p:stCondLst>
                                  <p:childTnLst>
                                    <p:set>
                                      <p:cBhvr>
                                        <p:cTn id="37" dur="1" fill="hold">
                                          <p:stCondLst>
                                            <p:cond delay="0"/>
                                          </p:stCondLst>
                                        </p:cTn>
                                        <p:tgtEl>
                                          <p:spTgt spid="41"/>
                                        </p:tgtEl>
                                        <p:attrNameLst>
                                          <p:attrName>style.visibility</p:attrName>
                                        </p:attrNameLst>
                                      </p:cBhvr>
                                      <p:to>
                                        <p:strVal val="visible"/>
                                      </p:to>
                                    </p:set>
                                  </p:childTnLst>
                                </p:cTn>
                              </p:par>
                              <p:par>
                                <p:cTn id="38" presetID="1" presetClass="entr" presetSubtype="0" fill="hold" grpId="0" nodeType="withEffect">
                                  <p:stCondLst>
                                    <p:cond delay="2000"/>
                                  </p:stCondLst>
                                  <p:childTnLst>
                                    <p:set>
                                      <p:cBhvr>
                                        <p:cTn id="39" dur="1" fill="hold">
                                          <p:stCondLst>
                                            <p:cond delay="0"/>
                                          </p:stCondLst>
                                        </p:cTn>
                                        <p:tgtEl>
                                          <p:spTgt spid="42"/>
                                        </p:tgtEl>
                                        <p:attrNameLst>
                                          <p:attrName>style.visibility</p:attrName>
                                        </p:attrNameLst>
                                      </p:cBhvr>
                                      <p:to>
                                        <p:strVal val="visible"/>
                                      </p:to>
                                    </p:set>
                                  </p:childTnLst>
                                </p:cTn>
                              </p:par>
                              <p:par>
                                <p:cTn id="40" presetID="1" presetClass="entr" presetSubtype="0" fill="hold" grpId="0" nodeType="withEffect">
                                  <p:stCondLst>
                                    <p:cond delay="2000"/>
                                  </p:stCondLst>
                                  <p:childTnLst>
                                    <p:set>
                                      <p:cBhvr>
                                        <p:cTn id="41" dur="1" fill="hold">
                                          <p:stCondLst>
                                            <p:cond delay="0"/>
                                          </p:stCondLst>
                                        </p:cTn>
                                        <p:tgtEl>
                                          <p:spTgt spid="43"/>
                                        </p:tgtEl>
                                        <p:attrNameLst>
                                          <p:attrName>style.visibility</p:attrName>
                                        </p:attrNameLst>
                                      </p:cBhvr>
                                      <p:to>
                                        <p:strVal val="visible"/>
                                      </p:to>
                                    </p:set>
                                  </p:childTnLst>
                                </p:cTn>
                              </p:par>
                              <p:par>
                                <p:cTn id="42" presetID="1" presetClass="entr" presetSubtype="0" fill="hold" grpId="0" nodeType="withEffect">
                                  <p:stCondLst>
                                    <p:cond delay="2000"/>
                                  </p:stCondLst>
                                  <p:childTnLst>
                                    <p:set>
                                      <p:cBhvr>
                                        <p:cTn id="43" dur="1" fill="hold">
                                          <p:stCondLst>
                                            <p:cond delay="0"/>
                                          </p:stCondLst>
                                        </p:cTn>
                                        <p:tgtEl>
                                          <p:spTgt spid="44"/>
                                        </p:tgtEl>
                                        <p:attrNameLst>
                                          <p:attrName>style.visibility</p:attrName>
                                        </p:attrNameLst>
                                      </p:cBhvr>
                                      <p:to>
                                        <p:strVal val="visible"/>
                                      </p:to>
                                    </p:set>
                                  </p:childTnLst>
                                </p:cTn>
                              </p:par>
                              <p:par>
                                <p:cTn id="44" presetID="1" presetClass="entr" presetSubtype="0" fill="hold" grpId="0" nodeType="withEffect">
                                  <p:stCondLst>
                                    <p:cond delay="2000"/>
                                  </p:stCondLst>
                                  <p:childTnLst>
                                    <p:set>
                                      <p:cBhvr>
                                        <p:cTn id="45" dur="1" fill="hold">
                                          <p:stCondLst>
                                            <p:cond delay="0"/>
                                          </p:stCondLst>
                                        </p:cTn>
                                        <p:tgtEl>
                                          <p:spTgt spid="45"/>
                                        </p:tgtEl>
                                        <p:attrNameLst>
                                          <p:attrName>style.visibility</p:attrName>
                                        </p:attrNameLst>
                                      </p:cBhvr>
                                      <p:to>
                                        <p:strVal val="visible"/>
                                      </p:to>
                                    </p:set>
                                  </p:childTnLst>
                                </p:cTn>
                              </p:par>
                              <p:par>
                                <p:cTn id="46" presetID="1" presetClass="entr" presetSubtype="0" fill="hold" grpId="0" nodeType="withEffect">
                                  <p:stCondLst>
                                    <p:cond delay="2000"/>
                                  </p:stCondLst>
                                  <p:childTnLst>
                                    <p:set>
                                      <p:cBhvr>
                                        <p:cTn id="47" dur="1" fill="hold">
                                          <p:stCondLst>
                                            <p:cond delay="0"/>
                                          </p:stCondLst>
                                        </p:cTn>
                                        <p:tgtEl>
                                          <p:spTgt spid="4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3556961"/>
            <a:ext cx="4286250" cy="1015663"/>
          </a:xfrm>
          <a:prstGeom prst="rect">
            <a:avLst/>
          </a:prstGeom>
        </p:spPr>
        <p:txBody>
          <a:bodyPr wrap="square" anchor="b" anchorCtr="0">
            <a:spAutoFit/>
          </a:bodyPr>
          <a:lstStyle/>
          <a:p>
            <a:r>
              <a:rPr lang="en-US" sz="600" b="1" dirty="0">
                <a:solidFill>
                  <a:schemeClr val="bg1"/>
                </a:solidFill>
              </a:rPr>
              <a:t>Disclaimer</a:t>
            </a:r>
          </a:p>
          <a:p>
            <a:r>
              <a:rPr lang="en-US" sz="6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788" dirty="0">
              <a:solidFill>
                <a:schemeClr val="bg1"/>
              </a:solidFill>
              <a:latin typeface="Open Sans" panose="020B0606030504020204" pitchFamily="34" charset="0"/>
            </a:endParaRPr>
          </a:p>
        </p:txBody>
      </p:sp>
      <p:sp>
        <p:nvSpPr>
          <p:cNvPr id="3" name="Title 2">
            <a:extLst>
              <a:ext uri="{FF2B5EF4-FFF2-40B4-BE49-F238E27FC236}">
                <a16:creationId xmlns:a16="http://schemas.microsoft.com/office/drawing/2014/main" id="{9DDEC7C3-FD50-9652-4CE5-B0FABAA0FD6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8260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457200" y="164631"/>
            <a:ext cx="8229600" cy="756578"/>
          </a:xfrm>
          <a:prstGeom prst="rect">
            <a:avLst/>
          </a:prstGeom>
          <a:noFill/>
          <a:ln>
            <a:noFill/>
          </a:ln>
        </p:spPr>
        <p:txBody>
          <a:bodyPr lIns="0" tIns="45700" rIns="45700" bIns="45700" anchor="ctr" anchorCtr="0">
            <a:noAutofit/>
          </a:bodyPr>
          <a:lstStyle/>
          <a:p>
            <a:pPr marL="0" marR="0" lvl="0" indent="0" algn="l" rtl="0">
              <a:lnSpc>
                <a:spcPct val="90000"/>
              </a:lnSpc>
              <a:spcBef>
                <a:spcPts val="0"/>
              </a:spcBef>
              <a:buClr>
                <a:srgbClr val="366092"/>
              </a:buClr>
              <a:buSzPct val="25000"/>
              <a:buFont typeface="Calibri"/>
              <a:buNone/>
            </a:pPr>
            <a:r>
              <a:rPr lang="en-US" sz="2400" b="1" i="0" u="none" strike="noStrike" cap="none" dirty="0">
                <a:solidFill>
                  <a:srgbClr val="366092"/>
                </a:solidFill>
                <a:latin typeface="Calibri"/>
                <a:ea typeface="Calibri"/>
                <a:cs typeface="Calibri"/>
                <a:sym typeface="Calibri"/>
              </a:rPr>
              <a:t>An i</a:t>
            </a:r>
            <a:r>
              <a:rPr lang="en-US" dirty="0">
                <a:solidFill>
                  <a:srgbClr val="366092"/>
                </a:solidFill>
                <a:latin typeface="Calibri"/>
                <a:ea typeface="Calibri"/>
                <a:cs typeface="Calibri"/>
                <a:sym typeface="Calibri"/>
              </a:rPr>
              <a:t>solated compilation environment allows </a:t>
            </a:r>
            <a:r>
              <a:rPr lang="en-US" dirty="0" err="1">
                <a:solidFill>
                  <a:srgbClr val="366092"/>
                </a:solidFill>
                <a:latin typeface="Calibri"/>
                <a:ea typeface="Calibri"/>
                <a:cs typeface="Calibri"/>
                <a:sym typeface="Calibri"/>
              </a:rPr>
              <a:t>Spack</a:t>
            </a:r>
            <a:r>
              <a:rPr lang="en-US" dirty="0">
                <a:solidFill>
                  <a:srgbClr val="366092"/>
                </a:solidFill>
                <a:latin typeface="Calibri"/>
                <a:ea typeface="Calibri"/>
                <a:cs typeface="Calibri"/>
                <a:sym typeface="Calibri"/>
              </a:rPr>
              <a:t> </a:t>
            </a:r>
            <a:br>
              <a:rPr lang="en-US" dirty="0">
                <a:solidFill>
                  <a:srgbClr val="366092"/>
                </a:solidFill>
                <a:latin typeface="Calibri"/>
                <a:ea typeface="Calibri"/>
                <a:cs typeface="Calibri"/>
                <a:sym typeface="Calibri"/>
              </a:rPr>
            </a:br>
            <a:r>
              <a:rPr lang="en-US" dirty="0">
                <a:solidFill>
                  <a:srgbClr val="366092"/>
                </a:solidFill>
                <a:latin typeface="Calibri"/>
                <a:ea typeface="Calibri"/>
                <a:cs typeface="Calibri"/>
                <a:sym typeface="Calibri"/>
              </a:rPr>
              <a:t>to easily swap compilers</a:t>
            </a:r>
            <a:endParaRPr lang="en-US" sz="2400" b="1" i="0" u="none" strike="noStrike" cap="none" dirty="0">
              <a:solidFill>
                <a:srgbClr val="366092"/>
              </a:solidFill>
              <a:latin typeface="Calibri"/>
              <a:ea typeface="Calibri"/>
              <a:cs typeface="Calibri"/>
              <a:sym typeface="Calibri"/>
            </a:endParaRPr>
          </a:p>
        </p:txBody>
      </p:sp>
      <p:sp>
        <p:nvSpPr>
          <p:cNvPr id="486" name="Shape 486"/>
          <p:cNvSpPr/>
          <p:nvPr/>
        </p:nvSpPr>
        <p:spPr>
          <a:xfrm>
            <a:off x="65564" y="1039091"/>
            <a:ext cx="4351958" cy="1105028"/>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Spack</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Process</a:t>
            </a:r>
          </a:p>
        </p:txBody>
      </p:sp>
      <p:sp>
        <p:nvSpPr>
          <p:cNvPr id="487" name="Shape 487"/>
          <p:cNvSpPr/>
          <p:nvPr/>
        </p:nvSpPr>
        <p:spPr>
          <a:xfrm>
            <a:off x="741506" y="2615281"/>
            <a:ext cx="4092505" cy="1413480"/>
          </a:xfrm>
          <a:prstGeom prst="rect">
            <a:avLst/>
          </a:prstGeom>
          <a:gradFill>
            <a:gsLst>
              <a:gs pos="0">
                <a:srgbClr val="972A26"/>
              </a:gs>
              <a:gs pos="55000">
                <a:srgbClr val="B3312F"/>
              </a:gs>
              <a:gs pos="100000">
                <a:srgbClr val="D33B36"/>
              </a:gs>
            </a:gsLst>
            <a:lin ang="16200000" scaled="0"/>
          </a:gradFill>
          <a:ln w="9525" cap="rnd" cmpd="sng">
            <a:solidFill>
              <a:srgbClr val="BD4B48"/>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000" b="1" i="0" u="none" strike="noStrike" kern="1200" cap="none" spc="0" normalizeH="0" baseline="0" noProof="0" dirty="0">
                <a:ln>
                  <a:noFill/>
                </a:ln>
                <a:solidFill>
                  <a:prstClr val="white"/>
                </a:solidFill>
                <a:effectLst/>
                <a:uLnTx/>
                <a:uFillTx/>
                <a:latin typeface="Calibri"/>
                <a:ea typeface="Calibri"/>
                <a:cs typeface="Calibri"/>
                <a:sym typeface="Calibri"/>
              </a:rPr>
              <a:t>Set up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CC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-cc     SPACK_CC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icc</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CXX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spack-c</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    SPACK_CXX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icpc</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F77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/spack-f77    SPACK_F77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ifort</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FC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/spack-f90    SPACK_FC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ifort</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PKG_CONFIG_PATH   = ...      PATH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:$PATH</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CMAKE_PREFIX_PATH =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LIBRARY_PATH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Arial"/>
              <a:ea typeface="Arial"/>
              <a:cs typeface="Arial"/>
              <a:sym typeface="Arial"/>
            </a:endParaRPr>
          </a:p>
        </p:txBody>
      </p:sp>
      <p:sp>
        <p:nvSpPr>
          <p:cNvPr id="488" name="Shape 488"/>
          <p:cNvSpPr/>
          <p:nvPr/>
        </p:nvSpPr>
        <p:spPr>
          <a:xfrm>
            <a:off x="712550" y="1108112"/>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00" b="0" i="0" u="none" strike="noStrike" kern="1200" cap="none" spc="0" normalizeH="0" baseline="0" noProof="0">
                <a:ln>
                  <a:noFill/>
                </a:ln>
                <a:solidFill>
                  <a:prstClr val="white"/>
                </a:solidFill>
                <a:effectLst/>
                <a:uLnTx/>
                <a:uFillTx/>
                <a:latin typeface="Arial"/>
                <a:ea typeface="Arial"/>
                <a:cs typeface="Arial"/>
                <a:sym typeface="Arial"/>
              </a:rPr>
              <a:t>do_install()</a:t>
            </a:r>
          </a:p>
        </p:txBody>
      </p:sp>
      <p:grpSp>
        <p:nvGrpSpPr>
          <p:cNvPr id="489" name="Shape 489"/>
          <p:cNvGrpSpPr/>
          <p:nvPr/>
        </p:nvGrpSpPr>
        <p:grpSpPr>
          <a:xfrm>
            <a:off x="291796" y="1383436"/>
            <a:ext cx="1172998" cy="630981"/>
            <a:chOff x="291796" y="1390264"/>
            <a:chExt cx="1172998" cy="630981"/>
          </a:xfrm>
        </p:grpSpPr>
        <p:cxnSp>
          <p:nvCxnSpPr>
            <p:cNvPr id="490" name="Shape 490"/>
            <p:cNvCxnSpPr>
              <a:stCxn id="488" idx="2"/>
              <a:endCxn id="491" idx="0"/>
            </p:cNvCxnSpPr>
            <p:nvPr/>
          </p:nvCxnSpPr>
          <p:spPr>
            <a:xfrm rot="5400000">
              <a:off x="910699" y="1357714"/>
              <a:ext cx="355800" cy="420900"/>
            </a:xfrm>
            <a:prstGeom prst="bentConnector3">
              <a:avLst>
                <a:gd name="adj1" fmla="val 50000"/>
              </a:avLst>
            </a:prstGeom>
            <a:noFill/>
            <a:ln w="28575" cap="flat" cmpd="sng">
              <a:solidFill>
                <a:srgbClr val="366092"/>
              </a:solidFill>
              <a:prstDash val="solid"/>
              <a:round/>
              <a:headEnd type="none" w="med" len="med"/>
              <a:tailEnd type="stealth" w="lg" len="lg"/>
            </a:ln>
          </p:spPr>
        </p:cxnSp>
        <p:sp>
          <p:nvSpPr>
            <p:cNvPr id="491" name="Shape 491"/>
            <p:cNvSpPr/>
            <p:nvPr/>
          </p:nvSpPr>
          <p:spPr>
            <a:xfrm>
              <a:off x="291796"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dep1</a:t>
              </a:r>
            </a:p>
          </p:txBody>
        </p:sp>
      </p:grpSp>
      <p:grpSp>
        <p:nvGrpSpPr>
          <p:cNvPr id="492" name="Shape 492"/>
          <p:cNvGrpSpPr/>
          <p:nvPr/>
        </p:nvGrpSpPr>
        <p:grpSpPr>
          <a:xfrm>
            <a:off x="1299049" y="1383436"/>
            <a:ext cx="1483130" cy="630981"/>
            <a:chOff x="1981820" y="1390264"/>
            <a:chExt cx="1483130" cy="630981"/>
          </a:xfrm>
        </p:grpSpPr>
        <p:sp>
          <p:nvSpPr>
            <p:cNvPr id="493" name="Shape 493"/>
            <p:cNvSpPr/>
            <p:nvPr/>
          </p:nvSpPr>
          <p:spPr>
            <a:xfrm>
              <a:off x="2291952"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dep2</a:t>
              </a:r>
            </a:p>
          </p:txBody>
        </p:sp>
        <p:cxnSp>
          <p:nvCxnSpPr>
            <p:cNvPr id="494" name="Shape 494"/>
            <p:cNvCxnSpPr>
              <a:stCxn id="488" idx="2"/>
              <a:endCxn id="493" idx="0"/>
            </p:cNvCxnSpPr>
            <p:nvPr/>
          </p:nvCxnSpPr>
          <p:spPr>
            <a:xfrm rot="-5400000" flipH="1">
              <a:off x="2252270" y="1119814"/>
              <a:ext cx="355800" cy="896700"/>
            </a:xfrm>
            <a:prstGeom prst="bentConnector3">
              <a:avLst>
                <a:gd name="adj1" fmla="val 51920"/>
              </a:avLst>
            </a:prstGeom>
            <a:noFill/>
            <a:ln w="28575" cap="flat" cmpd="sng">
              <a:solidFill>
                <a:srgbClr val="366092"/>
              </a:solidFill>
              <a:prstDash val="solid"/>
              <a:round/>
              <a:headEnd type="none" w="med" len="med"/>
              <a:tailEnd type="stealth" w="lg" len="lg"/>
            </a:ln>
          </p:spPr>
        </p:cxnSp>
      </p:grpSp>
      <p:grpSp>
        <p:nvGrpSpPr>
          <p:cNvPr id="495" name="Shape 495"/>
          <p:cNvGrpSpPr/>
          <p:nvPr/>
        </p:nvGrpSpPr>
        <p:grpSpPr>
          <a:xfrm>
            <a:off x="1299049" y="1383436"/>
            <a:ext cx="2954610" cy="630981"/>
            <a:chOff x="2036441" y="1390264"/>
            <a:chExt cx="2954610" cy="630981"/>
          </a:xfrm>
        </p:grpSpPr>
        <p:grpSp>
          <p:nvGrpSpPr>
            <p:cNvPr id="496" name="Shape 496"/>
            <p:cNvGrpSpPr/>
            <p:nvPr/>
          </p:nvGrpSpPr>
          <p:grpSpPr>
            <a:xfrm>
              <a:off x="2036441" y="1390264"/>
              <a:ext cx="2954610" cy="630981"/>
              <a:chOff x="2036441" y="1390264"/>
              <a:chExt cx="2954610" cy="630981"/>
            </a:xfrm>
          </p:grpSpPr>
          <p:sp>
            <p:nvSpPr>
              <p:cNvPr id="497" name="Shape 497"/>
              <p:cNvSpPr/>
              <p:nvPr/>
            </p:nvSpPr>
            <p:spPr>
              <a:xfrm>
                <a:off x="3818053"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package</a:t>
                </a:r>
              </a:p>
            </p:txBody>
          </p:sp>
          <p:cxnSp>
            <p:nvCxnSpPr>
              <p:cNvPr id="498" name="Shape 498"/>
              <p:cNvCxnSpPr>
                <a:stCxn id="488" idx="2"/>
                <a:endCxn id="497" idx="0"/>
              </p:cNvCxnSpPr>
              <p:nvPr/>
            </p:nvCxnSpPr>
            <p:spPr>
              <a:xfrm rot="-5400000" flipH="1">
                <a:off x="3042641" y="384064"/>
                <a:ext cx="355800" cy="2368199"/>
              </a:xfrm>
              <a:prstGeom prst="bentConnector3">
                <a:avLst>
                  <a:gd name="adj1" fmla="val 50000"/>
                </a:avLst>
              </a:prstGeom>
              <a:noFill/>
              <a:ln w="28575" cap="flat" cmpd="sng">
                <a:solidFill>
                  <a:srgbClr val="366092"/>
                </a:solidFill>
                <a:prstDash val="solid"/>
                <a:round/>
                <a:headEnd type="none" w="med" len="med"/>
                <a:tailEnd type="stealth" w="lg" len="lg"/>
              </a:ln>
            </p:spPr>
          </p:cxnSp>
        </p:grpSp>
        <p:sp>
          <p:nvSpPr>
            <p:cNvPr id="499" name="Shape 499"/>
            <p:cNvSpPr txBox="1"/>
            <p:nvPr/>
          </p:nvSpPr>
          <p:spPr>
            <a:xfrm>
              <a:off x="3463039" y="1678180"/>
              <a:ext cx="364202" cy="307777"/>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a:ln>
                    <a:noFill/>
                  </a:ln>
                  <a:solidFill>
                    <a:prstClr val="black"/>
                  </a:solidFill>
                  <a:effectLst/>
                  <a:uLnTx/>
                  <a:uFillTx/>
                  <a:latin typeface="Arial"/>
                  <a:ea typeface="Arial"/>
                  <a:cs typeface="Arial"/>
                  <a:sym typeface="Arial"/>
                </a:rPr>
                <a:t>…</a:t>
              </a:r>
            </a:p>
          </p:txBody>
        </p:sp>
      </p:grpSp>
      <p:grpSp>
        <p:nvGrpSpPr>
          <p:cNvPr id="500" name="Shape 500"/>
          <p:cNvGrpSpPr/>
          <p:nvPr/>
        </p:nvGrpSpPr>
        <p:grpSpPr>
          <a:xfrm>
            <a:off x="65561" y="2014417"/>
            <a:ext cx="5034730" cy="2608416"/>
            <a:chOff x="65561" y="2014417"/>
            <a:chExt cx="5034730" cy="2608416"/>
          </a:xfrm>
        </p:grpSpPr>
        <p:sp>
          <p:nvSpPr>
            <p:cNvPr id="501" name="Shape 501"/>
            <p:cNvSpPr/>
            <p:nvPr/>
          </p:nvSpPr>
          <p:spPr>
            <a:xfrm>
              <a:off x="65561" y="2546997"/>
              <a:ext cx="5034730" cy="2075837"/>
            </a:xfrm>
            <a:prstGeom prst="rect">
              <a:avLst/>
            </a:prstGeom>
            <a:noFill/>
            <a:ln w="12700" cap="flat" cmpd="sng">
              <a:solidFill>
                <a:schemeClr val="accent2"/>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Build </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Process</a:t>
              </a:r>
            </a:p>
          </p:txBody>
        </p:sp>
        <p:sp>
          <p:nvSpPr>
            <p:cNvPr id="502" name="Shape 502"/>
            <p:cNvSpPr txBox="1"/>
            <p:nvPr/>
          </p:nvSpPr>
          <p:spPr>
            <a:xfrm>
              <a:off x="2594526" y="2301175"/>
              <a:ext cx="492442" cy="26160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050" b="1" i="0" u="none" strike="noStrike" kern="1200" cap="none" spc="0" normalizeH="0" baseline="0" noProof="0">
                  <a:ln>
                    <a:noFill/>
                  </a:ln>
                  <a:solidFill>
                    <a:prstClr val="black"/>
                  </a:solidFill>
                  <a:effectLst/>
                  <a:uLnTx/>
                  <a:uFillTx/>
                  <a:latin typeface="Arial"/>
                  <a:ea typeface="Arial"/>
                  <a:cs typeface="Arial"/>
                  <a:sym typeface="Arial"/>
                </a:rPr>
                <a:t>Fork</a:t>
              </a:r>
            </a:p>
          </p:txBody>
        </p:sp>
        <p:cxnSp>
          <p:nvCxnSpPr>
            <p:cNvPr id="503" name="Shape 503"/>
            <p:cNvCxnSpPr>
              <a:stCxn id="493" idx="2"/>
              <a:endCxn id="501" idx="0"/>
            </p:cNvCxnSpPr>
            <p:nvPr/>
          </p:nvCxnSpPr>
          <p:spPr>
            <a:xfrm rot="-5400000" flipH="1">
              <a:off x="2123080" y="2087017"/>
              <a:ext cx="532500" cy="387300"/>
            </a:xfrm>
            <a:prstGeom prst="bentConnector3">
              <a:avLst>
                <a:gd name="adj1" fmla="val 50000"/>
              </a:avLst>
            </a:prstGeom>
            <a:noFill/>
            <a:ln w="28575" cap="flat" cmpd="sng">
              <a:solidFill>
                <a:srgbClr val="366092"/>
              </a:solidFill>
              <a:prstDash val="solid"/>
              <a:round/>
              <a:headEnd type="none" w="med" len="med"/>
              <a:tailEnd type="stealth" w="lg" len="lg"/>
            </a:ln>
          </p:spPr>
        </p:cxnSp>
      </p:grpSp>
      <p:grpSp>
        <p:nvGrpSpPr>
          <p:cNvPr id="504" name="Shape 504"/>
          <p:cNvGrpSpPr/>
          <p:nvPr/>
        </p:nvGrpSpPr>
        <p:grpSpPr>
          <a:xfrm>
            <a:off x="741506" y="4028762"/>
            <a:ext cx="4092505" cy="464331"/>
            <a:chOff x="741506" y="4028762"/>
            <a:chExt cx="4092505" cy="464331"/>
          </a:xfrm>
        </p:grpSpPr>
        <p:sp>
          <p:nvSpPr>
            <p:cNvPr id="505" name="Shape 505"/>
            <p:cNvSpPr/>
            <p:nvPr/>
          </p:nvSpPr>
          <p:spPr>
            <a:xfrm>
              <a:off x="741506" y="4240442"/>
              <a:ext cx="4092505" cy="252650"/>
            </a:xfrm>
            <a:prstGeom prst="rect">
              <a:avLst/>
            </a:prstGeom>
            <a:gradFill>
              <a:gsLst>
                <a:gs pos="0">
                  <a:srgbClr val="972A26"/>
                </a:gs>
                <a:gs pos="55000">
                  <a:srgbClr val="B3312F"/>
                </a:gs>
                <a:gs pos="100000">
                  <a:srgbClr val="D33B36"/>
                </a:gs>
              </a:gsLst>
              <a:lin ang="16200000" scaled="0"/>
            </a:gradFill>
            <a:ln w="9525" cap="rnd" cmpd="sng">
              <a:solidFill>
                <a:srgbClr val="BD4B48"/>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install()</a:t>
              </a:r>
            </a:p>
          </p:txBody>
        </p:sp>
        <p:cxnSp>
          <p:nvCxnSpPr>
            <p:cNvPr id="506" name="Shape 506"/>
            <p:cNvCxnSpPr>
              <a:stCxn id="487" idx="2"/>
              <a:endCxn id="505" idx="0"/>
            </p:cNvCxnSpPr>
            <p:nvPr/>
          </p:nvCxnSpPr>
          <p:spPr>
            <a:xfrm>
              <a:off x="2787759" y="4028762"/>
              <a:ext cx="0" cy="211800"/>
            </a:xfrm>
            <a:prstGeom prst="straightConnector1">
              <a:avLst/>
            </a:prstGeom>
            <a:noFill/>
            <a:ln w="28575" cap="flat" cmpd="sng">
              <a:solidFill>
                <a:srgbClr val="366092"/>
              </a:solidFill>
              <a:prstDash val="solid"/>
              <a:round/>
              <a:headEnd type="none" w="med" len="med"/>
              <a:tailEnd type="stealth" w="lg" len="lg"/>
            </a:ln>
          </p:spPr>
        </p:cxnSp>
      </p:grpSp>
      <p:grpSp>
        <p:nvGrpSpPr>
          <p:cNvPr id="507" name="Shape 507"/>
          <p:cNvGrpSpPr/>
          <p:nvPr/>
        </p:nvGrpSpPr>
        <p:grpSpPr>
          <a:xfrm>
            <a:off x="4834012" y="4213128"/>
            <a:ext cx="1447472" cy="320936"/>
            <a:chOff x="4834012" y="4213128"/>
            <a:chExt cx="1447472" cy="320936"/>
          </a:xfrm>
        </p:grpSpPr>
        <p:cxnSp>
          <p:nvCxnSpPr>
            <p:cNvPr id="508" name="Shape 508"/>
            <p:cNvCxnSpPr>
              <a:stCxn id="505" idx="3"/>
              <a:endCxn id="509" idx="1"/>
            </p:cNvCxnSpPr>
            <p:nvPr/>
          </p:nvCxnSpPr>
          <p:spPr>
            <a:xfrm>
              <a:off x="4834012" y="4366767"/>
              <a:ext cx="532500" cy="6900"/>
            </a:xfrm>
            <a:prstGeom prst="straightConnector1">
              <a:avLst/>
            </a:prstGeom>
            <a:noFill/>
            <a:ln w="28575" cap="flat" cmpd="sng">
              <a:solidFill>
                <a:srgbClr val="366092"/>
              </a:solidFill>
              <a:prstDash val="solid"/>
              <a:round/>
              <a:headEnd type="none" w="med" len="med"/>
              <a:tailEnd type="stealth" w="lg" len="lg"/>
            </a:ln>
          </p:spPr>
        </p:cxnSp>
        <p:sp>
          <p:nvSpPr>
            <p:cNvPr id="509" name="Shape 509"/>
            <p:cNvSpPr/>
            <p:nvPr/>
          </p:nvSpPr>
          <p:spPr>
            <a:xfrm>
              <a:off x="5366573" y="4213128"/>
              <a:ext cx="914911"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configure</a:t>
              </a:r>
            </a:p>
          </p:txBody>
        </p:sp>
      </p:grpSp>
      <p:grpSp>
        <p:nvGrpSpPr>
          <p:cNvPr id="510" name="Shape 510"/>
          <p:cNvGrpSpPr/>
          <p:nvPr/>
        </p:nvGrpSpPr>
        <p:grpSpPr>
          <a:xfrm>
            <a:off x="6281485" y="4213126"/>
            <a:ext cx="914911" cy="320936"/>
            <a:chOff x="6281485" y="4213126"/>
            <a:chExt cx="914911" cy="320936"/>
          </a:xfrm>
        </p:grpSpPr>
        <p:sp>
          <p:nvSpPr>
            <p:cNvPr id="511" name="Shape 511"/>
            <p:cNvSpPr/>
            <p:nvPr/>
          </p:nvSpPr>
          <p:spPr>
            <a:xfrm>
              <a:off x="6575075" y="4213126"/>
              <a:ext cx="621320"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make</a:t>
              </a:r>
            </a:p>
          </p:txBody>
        </p:sp>
        <p:cxnSp>
          <p:nvCxnSpPr>
            <p:cNvPr id="512" name="Shape 512"/>
            <p:cNvCxnSpPr>
              <a:stCxn id="509" idx="3"/>
              <a:endCxn id="511" idx="1"/>
            </p:cNvCxnSpPr>
            <p:nvPr/>
          </p:nvCxnSpPr>
          <p:spPr>
            <a:xfrm>
              <a:off x="6281485" y="4373596"/>
              <a:ext cx="293699" cy="0"/>
            </a:xfrm>
            <a:prstGeom prst="straightConnector1">
              <a:avLst/>
            </a:prstGeom>
            <a:noFill/>
            <a:ln w="28575" cap="flat" cmpd="sng">
              <a:solidFill>
                <a:srgbClr val="366092"/>
              </a:solidFill>
              <a:prstDash val="solid"/>
              <a:round/>
              <a:headEnd type="none" w="med" len="med"/>
              <a:tailEnd type="stealth" w="lg" len="lg"/>
            </a:ln>
          </p:spPr>
        </p:cxnSp>
      </p:grpSp>
      <p:grpSp>
        <p:nvGrpSpPr>
          <p:cNvPr id="513" name="Shape 513"/>
          <p:cNvGrpSpPr/>
          <p:nvPr/>
        </p:nvGrpSpPr>
        <p:grpSpPr>
          <a:xfrm>
            <a:off x="7196396" y="4206298"/>
            <a:ext cx="1345059" cy="320936"/>
            <a:chOff x="7196396" y="4206298"/>
            <a:chExt cx="1345059" cy="320936"/>
          </a:xfrm>
        </p:grpSpPr>
        <p:sp>
          <p:nvSpPr>
            <p:cNvPr id="514" name="Shape 514"/>
            <p:cNvSpPr/>
            <p:nvPr/>
          </p:nvSpPr>
          <p:spPr>
            <a:xfrm>
              <a:off x="7496817" y="4206298"/>
              <a:ext cx="1044638"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make install</a:t>
              </a:r>
            </a:p>
          </p:txBody>
        </p:sp>
        <p:cxnSp>
          <p:nvCxnSpPr>
            <p:cNvPr id="515" name="Shape 515"/>
            <p:cNvCxnSpPr>
              <a:stCxn id="511" idx="3"/>
              <a:endCxn id="514" idx="1"/>
            </p:cNvCxnSpPr>
            <p:nvPr/>
          </p:nvCxnSpPr>
          <p:spPr>
            <a:xfrm rot="10800000" flipH="1">
              <a:off x="7196396" y="4366695"/>
              <a:ext cx="300300" cy="6900"/>
            </a:xfrm>
            <a:prstGeom prst="straightConnector1">
              <a:avLst/>
            </a:prstGeom>
            <a:noFill/>
            <a:ln w="28575" cap="flat" cmpd="sng">
              <a:solidFill>
                <a:srgbClr val="366092"/>
              </a:solidFill>
              <a:prstDash val="solid"/>
              <a:round/>
              <a:headEnd type="none" w="med" len="med"/>
              <a:tailEnd type="stealth" w="lg" len="lg"/>
            </a:ln>
          </p:spPr>
        </p:cxnSp>
      </p:grpSp>
      <p:grpSp>
        <p:nvGrpSpPr>
          <p:cNvPr id="516" name="Shape 516"/>
          <p:cNvGrpSpPr/>
          <p:nvPr/>
        </p:nvGrpSpPr>
        <p:grpSpPr>
          <a:xfrm>
            <a:off x="5520780" y="2789090"/>
            <a:ext cx="3037160" cy="1424037"/>
            <a:chOff x="5513952" y="2717708"/>
            <a:chExt cx="3037160" cy="1235956"/>
          </a:xfrm>
        </p:grpSpPr>
        <p:grpSp>
          <p:nvGrpSpPr>
            <p:cNvPr id="517" name="Shape 517"/>
            <p:cNvGrpSpPr/>
            <p:nvPr/>
          </p:nvGrpSpPr>
          <p:grpSpPr>
            <a:xfrm>
              <a:off x="5513952" y="2717708"/>
              <a:ext cx="3037160" cy="969634"/>
              <a:chOff x="5309121" y="2676738"/>
              <a:chExt cx="3037160" cy="969634"/>
            </a:xfrm>
          </p:grpSpPr>
          <p:sp>
            <p:nvSpPr>
              <p:cNvPr id="518" name="Shape 518"/>
              <p:cNvSpPr/>
              <p:nvPr/>
            </p:nvSpPr>
            <p:spPr>
              <a:xfrm>
                <a:off x="5623307" y="3093925"/>
                <a:ext cx="2399242" cy="436362"/>
              </a:xfrm>
              <a:prstGeom prst="rect">
                <a:avLst/>
              </a:prstGeom>
              <a:gradFill>
                <a:gsLst>
                  <a:gs pos="0">
                    <a:srgbClr val="5A3E7B"/>
                  </a:gs>
                  <a:gs pos="55000">
                    <a:srgbClr val="6B4A91"/>
                  </a:gs>
                  <a:gs pos="100000">
                    <a:srgbClr val="7C57AB"/>
                  </a:gs>
                </a:gsLst>
                <a:lin ang="16200000" scaled="0"/>
              </a:gradFill>
              <a:ln w="9525" cap="rnd" cmpd="sng">
                <a:solidFill>
                  <a:srgbClr val="7C5F9F"/>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-I /dep1-prefix/include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-L /dep1-prefix/lib</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Wl</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rpath</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=/dep1-prefix/lib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p:txBody>
          </p:sp>
          <p:sp>
            <p:nvSpPr>
              <p:cNvPr id="519" name="Shape 519"/>
              <p:cNvSpPr/>
              <p:nvPr/>
            </p:nvSpPr>
            <p:spPr>
              <a:xfrm>
                <a:off x="5309121" y="2676738"/>
                <a:ext cx="3037160" cy="969634"/>
              </a:xfrm>
              <a:prstGeom prst="rect">
                <a:avLst/>
              </a:prstGeom>
              <a:noFill/>
              <a:ln w="12700" cap="flat" cmpd="sng">
                <a:solidFill>
                  <a:schemeClr val="accent4"/>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Compiler wrappers </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a:t>
                </a:r>
                <a:r>
                  <a:rPr kumimoji="0" lang="en-US" sz="1100" b="0" i="0" u="none" strike="noStrike" kern="1200" cap="none" spc="0" normalizeH="0" baseline="0" noProof="0">
                    <a:ln>
                      <a:noFill/>
                    </a:ln>
                    <a:solidFill>
                      <a:srgbClr val="000000"/>
                    </a:solidFill>
                    <a:effectLst/>
                    <a:uLnTx/>
                    <a:uFillTx/>
                    <a:latin typeface="Calibri"/>
                    <a:ea typeface="Calibri"/>
                    <a:cs typeface="Calibri"/>
                    <a:sym typeface="Calibri"/>
                  </a:rPr>
                  <a:t>spack-</a:t>
                </a:r>
                <a:r>
                  <a:rPr kumimoji="0" lang="en-US" sz="900" b="1" i="0" u="none" strike="noStrike" kern="1200" cap="none" spc="0" normalizeH="0" baseline="0" noProof="0">
                    <a:ln>
                      <a:noFill/>
                    </a:ln>
                    <a:solidFill>
                      <a:srgbClr val="000000"/>
                    </a:solidFill>
                    <a:effectLst/>
                    <a:uLnTx/>
                    <a:uFillTx/>
                    <a:latin typeface="Arial"/>
                    <a:ea typeface="Arial"/>
                    <a:cs typeface="Arial"/>
                    <a:sym typeface="Arial"/>
                  </a:rPr>
                  <a:t>cc, spack-c++, spack-f77, spack-f90</a:t>
                </a: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a:t>
                </a:r>
              </a:p>
            </p:txBody>
          </p:sp>
        </p:grpSp>
        <p:cxnSp>
          <p:nvCxnSpPr>
            <p:cNvPr id="520" name="Shape 520"/>
            <p:cNvCxnSpPr>
              <a:stCxn id="509" idx="0"/>
            </p:cNvCxnSpPr>
            <p:nvPr/>
          </p:nvCxnSpPr>
          <p:spPr>
            <a:xfrm rot="10800000">
              <a:off x="5803401" y="3687264"/>
              <a:ext cx="13800" cy="266400"/>
            </a:xfrm>
            <a:prstGeom prst="straightConnector1">
              <a:avLst/>
            </a:prstGeom>
            <a:noFill/>
            <a:ln w="28575" cap="flat" cmpd="sng">
              <a:solidFill>
                <a:srgbClr val="366092"/>
              </a:solidFill>
              <a:prstDash val="solid"/>
              <a:round/>
              <a:headEnd type="none" w="med" len="med"/>
              <a:tailEnd type="stealth" w="lg" len="lg"/>
            </a:ln>
          </p:spPr>
        </p:cxnSp>
        <p:cxnSp>
          <p:nvCxnSpPr>
            <p:cNvPr id="521" name="Shape 521"/>
            <p:cNvCxnSpPr>
              <a:stCxn id="511" idx="0"/>
            </p:cNvCxnSpPr>
            <p:nvPr/>
          </p:nvCxnSpPr>
          <p:spPr>
            <a:xfrm rot="10800000">
              <a:off x="6863908" y="3682463"/>
              <a:ext cx="15000" cy="271200"/>
            </a:xfrm>
            <a:prstGeom prst="straightConnector1">
              <a:avLst/>
            </a:prstGeom>
            <a:noFill/>
            <a:ln w="28575" cap="flat" cmpd="sng">
              <a:solidFill>
                <a:srgbClr val="366092"/>
              </a:solidFill>
              <a:prstDash val="solid"/>
              <a:round/>
              <a:headEnd type="none" w="med" len="med"/>
              <a:tailEnd type="stealth" w="lg" len="lg"/>
            </a:ln>
          </p:spPr>
        </p:cxnSp>
      </p:grpSp>
      <p:grpSp>
        <p:nvGrpSpPr>
          <p:cNvPr id="522" name="Shape 522"/>
          <p:cNvGrpSpPr/>
          <p:nvPr/>
        </p:nvGrpSpPr>
        <p:grpSpPr>
          <a:xfrm>
            <a:off x="5830857" y="2047311"/>
            <a:ext cx="2178036" cy="765501"/>
            <a:chOff x="5837685" y="1679788"/>
            <a:chExt cx="2178036" cy="805736"/>
          </a:xfrm>
        </p:grpSpPr>
        <p:sp>
          <p:nvSpPr>
            <p:cNvPr id="523" name="Shape 523"/>
            <p:cNvSpPr/>
            <p:nvPr/>
          </p:nvSpPr>
          <p:spPr>
            <a:xfrm>
              <a:off x="5837685"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icc</a:t>
              </a:r>
            </a:p>
          </p:txBody>
        </p:sp>
        <p:sp>
          <p:nvSpPr>
            <p:cNvPr id="524" name="Shape 524"/>
            <p:cNvSpPr/>
            <p:nvPr/>
          </p:nvSpPr>
          <p:spPr>
            <a:xfrm>
              <a:off x="6609215"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icpc</a:t>
              </a:r>
            </a:p>
          </p:txBody>
        </p:sp>
        <p:sp>
          <p:nvSpPr>
            <p:cNvPr id="525" name="Shape 525"/>
            <p:cNvSpPr/>
            <p:nvPr/>
          </p:nvSpPr>
          <p:spPr>
            <a:xfrm>
              <a:off x="7455850"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ifort</a:t>
              </a:r>
            </a:p>
          </p:txBody>
        </p:sp>
        <p:cxnSp>
          <p:nvCxnSpPr>
            <p:cNvPr id="526" name="Shape 526"/>
            <p:cNvCxnSpPr>
              <a:endCxn id="523" idx="2"/>
            </p:cNvCxnSpPr>
            <p:nvPr/>
          </p:nvCxnSpPr>
          <p:spPr>
            <a:xfrm rot="10800000">
              <a:off x="6117621" y="2000725"/>
              <a:ext cx="6900" cy="484800"/>
            </a:xfrm>
            <a:prstGeom prst="straightConnector1">
              <a:avLst/>
            </a:prstGeom>
            <a:noFill/>
            <a:ln w="28575" cap="flat" cmpd="sng">
              <a:solidFill>
                <a:srgbClr val="366092"/>
              </a:solidFill>
              <a:prstDash val="solid"/>
              <a:round/>
              <a:headEnd type="none" w="med" len="med"/>
              <a:tailEnd type="stealth" w="lg" len="lg"/>
            </a:ln>
          </p:spPr>
        </p:cxnSp>
        <p:cxnSp>
          <p:nvCxnSpPr>
            <p:cNvPr id="527" name="Shape 527"/>
            <p:cNvCxnSpPr/>
            <p:nvPr/>
          </p:nvCxnSpPr>
          <p:spPr>
            <a:xfrm rot="10800000">
              <a:off x="6898170" y="1996072"/>
              <a:ext cx="6827" cy="484815"/>
            </a:xfrm>
            <a:prstGeom prst="straightConnector1">
              <a:avLst/>
            </a:prstGeom>
            <a:noFill/>
            <a:ln w="28575" cap="flat" cmpd="sng">
              <a:solidFill>
                <a:srgbClr val="366092"/>
              </a:solidFill>
              <a:prstDash val="solid"/>
              <a:round/>
              <a:headEnd type="none" w="med" len="med"/>
              <a:tailEnd type="stealth" w="lg" len="lg"/>
            </a:ln>
          </p:spPr>
        </p:cxnSp>
        <p:cxnSp>
          <p:nvCxnSpPr>
            <p:cNvPr id="528" name="Shape 528"/>
            <p:cNvCxnSpPr/>
            <p:nvPr/>
          </p:nvCxnSpPr>
          <p:spPr>
            <a:xfrm rot="10800000">
              <a:off x="7740168" y="1991418"/>
              <a:ext cx="6827" cy="484815"/>
            </a:xfrm>
            <a:prstGeom prst="straightConnector1">
              <a:avLst/>
            </a:prstGeom>
            <a:noFill/>
            <a:ln w="28575" cap="flat" cmpd="sng">
              <a:solidFill>
                <a:srgbClr val="366092"/>
              </a:solidFill>
              <a:prstDash val="solid"/>
              <a:round/>
              <a:headEnd type="none" w="med" len="med"/>
              <a:tailEnd type="stealth" w="lg" len="lg"/>
            </a:ln>
          </p:spPr>
        </p:cxnSp>
      </p:grpSp>
      <p:sp>
        <p:nvSpPr>
          <p:cNvPr id="529" name="Shape 529"/>
          <p:cNvSpPr txBox="1">
            <a:spLocks noGrp="1"/>
          </p:cNvSpPr>
          <p:nvPr>
            <p:ph type="body" idx="1"/>
          </p:nvPr>
        </p:nvSpPr>
        <p:spPr>
          <a:xfrm>
            <a:off x="4540421" y="1031875"/>
            <a:ext cx="4519938" cy="1039811"/>
          </a:xfrm>
          <a:prstGeom prst="rect">
            <a:avLst/>
          </a:prstGeom>
          <a:noFill/>
          <a:ln>
            <a:noFill/>
          </a:ln>
        </p:spPr>
        <p:txBody>
          <a:bodyPr lIns="0" tIns="0" rIns="0" bIns="0" anchor="t" anchorCtr="0">
            <a:noAutofit/>
          </a:bodyPr>
          <a:lstStyle/>
          <a:p>
            <a:pPr marL="285750" marR="0" lvl="0" indent="-234950" algn="l" rtl="0">
              <a:spcBef>
                <a:spcPts val="0"/>
              </a:spcBef>
              <a:spcAft>
                <a:spcPts val="0"/>
              </a:spcAft>
              <a:buClr>
                <a:srgbClr val="366092"/>
              </a:buClr>
              <a:buSzPct val="90000"/>
              <a:buFont typeface="Noto Sans Symbols"/>
              <a:buChar char="▪"/>
            </a:pPr>
            <a:r>
              <a:rPr lang="en-US" sz="1200" b="1" i="0" u="none" strike="noStrike" cap="none">
                <a:solidFill>
                  <a:schemeClr val="dk1"/>
                </a:solidFill>
                <a:latin typeface="Calibri"/>
                <a:ea typeface="Calibri"/>
                <a:cs typeface="Calibri"/>
                <a:sym typeface="Calibri"/>
              </a:rPr>
              <a:t>Forked build process isolates environment for each build.</a:t>
            </a:r>
            <a:br>
              <a:rPr lang="en-US" sz="1200" b="1" i="0" u="none" strike="noStrike" cap="none">
                <a:solidFill>
                  <a:schemeClr val="dk1"/>
                </a:solidFill>
                <a:latin typeface="Calibri"/>
                <a:ea typeface="Calibri"/>
                <a:cs typeface="Calibri"/>
                <a:sym typeface="Calibri"/>
              </a:rPr>
            </a:br>
            <a:r>
              <a:rPr lang="en-US" sz="1200" b="1" i="0" u="none" strike="noStrike" cap="none">
                <a:solidFill>
                  <a:schemeClr val="dk1"/>
                </a:solidFill>
                <a:latin typeface="Calibri"/>
                <a:ea typeface="Calibri"/>
                <a:cs typeface="Calibri"/>
                <a:sym typeface="Calibri"/>
              </a:rPr>
              <a:t>Uses compiler wrappers to:</a:t>
            </a:r>
          </a:p>
          <a:p>
            <a:pPr marL="628650" marR="0" lvl="1" indent="-285750" algn="l" rtl="0">
              <a:spcBef>
                <a:spcPts val="0"/>
              </a:spcBef>
              <a:spcAft>
                <a:spcPts val="0"/>
              </a:spcAft>
              <a:buClr>
                <a:schemeClr val="dk1"/>
              </a:buClr>
              <a:buSzPct val="90000"/>
              <a:buFont typeface="Calibri"/>
              <a:buChar char="—"/>
            </a:pPr>
            <a:r>
              <a:rPr lang="en-US" sz="1000" b="0" i="0" u="none" strike="noStrike" cap="none">
                <a:solidFill>
                  <a:schemeClr val="dk1"/>
                </a:solidFill>
                <a:latin typeface="Calibri"/>
                <a:ea typeface="Calibri"/>
                <a:cs typeface="Calibri"/>
                <a:sym typeface="Calibri"/>
              </a:rPr>
              <a:t>Add include, lib, and RPATH flags</a:t>
            </a:r>
          </a:p>
          <a:p>
            <a:pPr marL="628650" marR="0" lvl="1" indent="-285750" algn="l" rtl="0">
              <a:spcBef>
                <a:spcPts val="0"/>
              </a:spcBef>
              <a:spcAft>
                <a:spcPts val="0"/>
              </a:spcAft>
              <a:buClr>
                <a:schemeClr val="dk1"/>
              </a:buClr>
              <a:buSzPct val="90000"/>
              <a:buFont typeface="Calibri"/>
              <a:buChar char="—"/>
            </a:pPr>
            <a:r>
              <a:rPr lang="en-US" sz="1100" b="0" i="0" u="none" strike="noStrike" cap="none">
                <a:solidFill>
                  <a:schemeClr val="dk1"/>
                </a:solidFill>
                <a:latin typeface="Calibri"/>
                <a:ea typeface="Calibri"/>
                <a:cs typeface="Calibri"/>
                <a:sym typeface="Calibri"/>
              </a:rPr>
              <a:t>Ensure that dependencies are found automatically</a:t>
            </a:r>
          </a:p>
          <a:p>
            <a:pPr marL="628650" marR="0" lvl="1" indent="-285750" algn="l" rtl="0">
              <a:spcBef>
                <a:spcPts val="0"/>
              </a:spcBef>
              <a:spcAft>
                <a:spcPts val="0"/>
              </a:spcAft>
              <a:buClr>
                <a:schemeClr val="dk1"/>
              </a:buClr>
              <a:buSzPct val="90000"/>
              <a:buFont typeface="Calibri"/>
              <a:buChar char="—"/>
            </a:pPr>
            <a:r>
              <a:rPr lang="en-US" sz="1100" b="0" i="0" u="none" strike="noStrike" cap="none">
                <a:solidFill>
                  <a:schemeClr val="dk1"/>
                </a:solidFill>
                <a:latin typeface="Calibri"/>
                <a:ea typeface="Calibri"/>
                <a:cs typeface="Calibri"/>
                <a:sym typeface="Calibri"/>
              </a:rPr>
              <a:t>Load Cray modules (use right compiler/system deps)</a:t>
            </a:r>
          </a:p>
        </p:txBody>
      </p:sp>
    </p:spTree>
    <p:extLst>
      <p:ext uri="{BB962C8B-B14F-4D97-AF65-F5344CB8AC3E}">
        <p14:creationId xmlns:p14="http://schemas.microsoft.com/office/powerpoint/2010/main" val="3029450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33B828-638C-C092-A7E4-C63467580273}"/>
              </a:ext>
            </a:extLst>
          </p:cNvPr>
          <p:cNvSpPr>
            <a:spLocks noGrp="1"/>
          </p:cNvSpPr>
          <p:nvPr>
            <p:ph type="title"/>
          </p:nvPr>
        </p:nvSpPr>
        <p:spPr/>
        <p:txBody>
          <a:bodyPr/>
          <a:lstStyle/>
          <a:p>
            <a:r>
              <a:rPr lang="en-US" b="1" i="0" dirty="0">
                <a:effectLst/>
                <a:latin typeface="+mn-lt"/>
              </a:rPr>
              <a:t>OCI </a:t>
            </a:r>
            <a:r>
              <a:rPr lang="en-US" b="1" i="0">
                <a:effectLst/>
                <a:latin typeface="+mn-lt"/>
              </a:rPr>
              <a:t>build caches</a:t>
            </a:r>
            <a:endParaRPr lang="en-US" dirty="0">
              <a:solidFill>
                <a:srgbClr val="FF0000"/>
              </a:solidFill>
            </a:endParaRPr>
          </a:p>
        </p:txBody>
      </p:sp>
      <p:sp>
        <p:nvSpPr>
          <p:cNvPr id="11" name="Content Placeholder 10">
            <a:extLst>
              <a:ext uri="{FF2B5EF4-FFF2-40B4-BE49-F238E27FC236}">
                <a16:creationId xmlns:a16="http://schemas.microsoft.com/office/drawing/2014/main" id="{40F7B461-E772-6A71-9B2F-8265A2509367}"/>
              </a:ext>
            </a:extLst>
          </p:cNvPr>
          <p:cNvSpPr>
            <a:spLocks noGrp="1"/>
          </p:cNvSpPr>
          <p:nvPr>
            <p:ph idx="1"/>
          </p:nvPr>
        </p:nvSpPr>
        <p:spPr/>
        <p:txBody>
          <a:bodyPr>
            <a:normAutofit/>
          </a:bodyPr>
          <a:lstStyle/>
          <a:p>
            <a:pPr algn="l"/>
            <a:r>
              <a:rPr lang="en-US" b="0" i="0" dirty="0">
                <a:effectLst/>
                <a:latin typeface="-apple-system"/>
              </a:rPr>
              <a:t>Spack can now use arbitrary OCI registries as </a:t>
            </a:r>
            <a:r>
              <a:rPr lang="en-US" b="0" i="0" dirty="0" err="1">
                <a:effectLst/>
                <a:latin typeface="-apple-system"/>
              </a:rPr>
              <a:t>buildcaches</a:t>
            </a:r>
            <a:endParaRPr lang="en-US" b="0" i="0" dirty="0">
              <a:effectLst/>
              <a:latin typeface="-apple-system"/>
            </a:endParaRPr>
          </a:p>
          <a:p>
            <a:pPr algn="l"/>
            <a:endParaRPr lang="en-US" dirty="0">
              <a:latin typeface="-apple-system"/>
            </a:endParaRPr>
          </a:p>
          <a:p>
            <a:pPr algn="l"/>
            <a:endParaRPr lang="en-US" b="0" i="0" dirty="0">
              <a:effectLst/>
              <a:latin typeface="-apple-system"/>
            </a:endParaRPr>
          </a:p>
          <a:p>
            <a:pPr algn="l"/>
            <a:endParaRPr lang="en-US" b="0" i="0" dirty="0">
              <a:effectLst/>
              <a:latin typeface="-apple-system"/>
            </a:endParaRPr>
          </a:p>
          <a:p>
            <a:pPr algn="l"/>
            <a:r>
              <a:rPr lang="en-US" b="0" i="0" dirty="0">
                <a:effectLst/>
                <a:latin typeface="-apple-system"/>
              </a:rPr>
              <a:t>And you can optionally add a base image to get </a:t>
            </a:r>
            <a:r>
              <a:rPr lang="en-US" b="0" i="1" dirty="0">
                <a:effectLst/>
                <a:latin typeface="-apple-system"/>
              </a:rPr>
              <a:t>runnable</a:t>
            </a:r>
            <a:r>
              <a:rPr lang="en-US" b="0" i="0" dirty="0">
                <a:effectLst/>
                <a:latin typeface="-apple-system"/>
              </a:rPr>
              <a:t> images</a:t>
            </a:r>
          </a:p>
        </p:txBody>
      </p:sp>
      <p:sp>
        <p:nvSpPr>
          <p:cNvPr id="5" name="Content Placeholder 3">
            <a:extLst>
              <a:ext uri="{FF2B5EF4-FFF2-40B4-BE49-F238E27FC236}">
                <a16:creationId xmlns:a16="http://schemas.microsoft.com/office/drawing/2014/main" id="{F05CEC9E-C719-7314-2722-55F4EF90BDC4}"/>
              </a:ext>
            </a:extLst>
          </p:cNvPr>
          <p:cNvSpPr txBox="1">
            <a:spLocks/>
          </p:cNvSpPr>
          <p:nvPr/>
        </p:nvSpPr>
        <p:spPr>
          <a:xfrm>
            <a:off x="457200" y="1604517"/>
            <a:ext cx="8229600" cy="1048446"/>
          </a:xfrm>
          <a:prstGeom prst="rect">
            <a:avLst/>
          </a:prstGeom>
          <a:solidFill>
            <a:schemeClr val="bg1">
              <a:lumMod val="95000"/>
            </a:schemeClr>
          </a:solidFill>
          <a:ln>
            <a:solidFill>
              <a:schemeClr val="tx1"/>
            </a:solidFill>
          </a:ln>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mirror add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my_registry</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oci</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://user/image				   </a:t>
            </a:r>
            <a:r>
              <a:rPr kumimoji="0" lang="en-US" sz="1200" b="0" i="0" u="none" strike="noStrike" kern="1200" cap="none" spc="0" normalizeH="0" baseline="0" noProof="0" dirty="0">
                <a:ln>
                  <a:noFill/>
                </a:ln>
                <a:solidFill>
                  <a:srgbClr val="C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C00000"/>
                </a:solidFill>
                <a:effectLst/>
                <a:uLnTx/>
                <a:uFillTx/>
                <a:latin typeface="Menlo" panose="020B0609030804020204" pitchFamily="49" charset="0"/>
                <a:ea typeface="Menlo" panose="020B0609030804020204" pitchFamily="49" charset="0"/>
                <a:cs typeface="Menlo" panose="020B0609030804020204" pitchFamily="49" charset="0"/>
              </a:rPr>
              <a:t>Dockerhub</a:t>
            </a:r>
            <a:endParaRPr kumimoji="0" lang="en-US" sz="1200" b="0" i="0" u="none" strike="noStrike" kern="1200" cap="none" spc="0" normalizeH="0" baseline="0" noProof="0" dirty="0">
              <a:ln>
                <a:noFill/>
              </a:ln>
              <a:solidFill>
                <a:srgbClr val="C00000"/>
              </a:solidFill>
              <a:effectLst/>
              <a:uLnTx/>
              <a:uFillTx/>
              <a:latin typeface="Menlo" panose="020B0609030804020204" pitchFamily="49" charset="0"/>
              <a:ea typeface="Menlo" panose="020B0609030804020204" pitchFamily="49" charset="0"/>
              <a:cs typeface="Menlo" panose="020B0609030804020204" pitchFamily="49" charset="0"/>
            </a:endParaRP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mirror add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my_registry</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oci</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ghcr.io</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haampie</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-test              </a:t>
            </a:r>
            <a:r>
              <a:rPr kumimoji="0" lang="en-US" sz="1200" b="0" i="0" u="none" strike="noStrike" kern="1200" cap="none" spc="0" normalizeH="0" baseline="0" noProof="0" dirty="0">
                <a:ln>
                  <a:noFill/>
                </a:ln>
                <a:solidFill>
                  <a:srgbClr val="C00000"/>
                </a:solidFill>
                <a:effectLst/>
                <a:uLnTx/>
                <a:uFillTx/>
                <a:latin typeface="Menlo" panose="020B0609030804020204" pitchFamily="49" charset="0"/>
                <a:ea typeface="Menlo" panose="020B0609030804020204" pitchFamily="49" charset="0"/>
                <a:cs typeface="Menlo" panose="020B0609030804020204" pitchFamily="49" charset="0"/>
              </a:rPr>
              <a:t># GHCR</a:t>
            </a: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mirror set --push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oci</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-username ...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oci</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-password ...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my_registry</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C00000"/>
                </a:solidFill>
                <a:effectLst/>
                <a:uLnTx/>
                <a:uFillTx/>
                <a:latin typeface="Menlo" panose="020B0609030804020204" pitchFamily="49" charset="0"/>
                <a:ea typeface="Menlo" panose="020B0609030804020204" pitchFamily="49" charset="0"/>
                <a:cs typeface="Menlo" panose="020B0609030804020204" pitchFamily="49" charset="0"/>
              </a:rPr>
              <a:t># set login</a:t>
            </a: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buildcache</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push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my_registry</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[specs...]$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solve hdf5 ^cmake@3.0.1</a:t>
            </a:r>
          </a:p>
        </p:txBody>
      </p:sp>
      <p:sp>
        <p:nvSpPr>
          <p:cNvPr id="6" name="Content Placeholder 3">
            <a:extLst>
              <a:ext uri="{FF2B5EF4-FFF2-40B4-BE49-F238E27FC236}">
                <a16:creationId xmlns:a16="http://schemas.microsoft.com/office/drawing/2014/main" id="{4E28600B-EB86-0BA2-AD81-374DE2535617}"/>
              </a:ext>
            </a:extLst>
          </p:cNvPr>
          <p:cNvSpPr txBox="1">
            <a:spLocks/>
          </p:cNvSpPr>
          <p:nvPr/>
        </p:nvSpPr>
        <p:spPr>
          <a:xfrm>
            <a:off x="457200" y="3370151"/>
            <a:ext cx="8229600" cy="1048446"/>
          </a:xfrm>
          <a:prstGeom prst="rect">
            <a:avLst/>
          </a:prstGeom>
          <a:solidFill>
            <a:schemeClr val="bg1">
              <a:lumMod val="95000"/>
            </a:schemeClr>
          </a:solidFill>
          <a:ln>
            <a:solidFill>
              <a:schemeClr val="tx1"/>
            </a:solidFill>
          </a:ln>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spack</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buildcache</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push --base-image ubuntu:23.04 </a:t>
            </a:r>
            <a:r>
              <a:rPr kumimoji="0" lang="en-US" sz="1200" b="0" i="0" u="none" strike="noStrike" kern="1200" cap="none" spc="0" normalizeH="0" baseline="0" noProof="0" dirty="0" err="1">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my_registry</a:t>
            </a: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python</a:t>
            </a: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Menlo" panose="020B0609030804020204" pitchFamily="49" charset="0"/>
                <a:ea typeface="Menlo" panose="020B0609030804020204" pitchFamily="49" charset="0"/>
                <a:cs typeface="Menlo" panose="020B0609030804020204" pitchFamily="49" charset="0"/>
              </a:rPr>
              <a:t>Pushed ... as [image]:python-3.11.2-65txfcpqbmpawclvtasuog4yzmxwaoia.spack</a:t>
            </a: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endPar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endParaRPr>
          </a:p>
          <a:p>
            <a:pPr marL="42863" marR="0" lvl="0" indent="0" algn="l" defTabSz="6858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prstClr val="black"/>
                </a:solidFill>
                <a:effectLst/>
                <a:uLnTx/>
                <a:uFillTx/>
                <a:latin typeface="Menlo" panose="020B0609030804020204" pitchFamily="49" charset="0"/>
                <a:ea typeface="Menlo" panose="020B0609030804020204" pitchFamily="49" charset="0"/>
                <a:cs typeface="Menlo" panose="020B0609030804020204" pitchFamily="49" charset="0"/>
              </a:rPr>
              <a:t>$ docker run --rm -it [image]:python-3.11.2-65txfcpqbmpawclvtasuog4yzmxwaoia.spack</a:t>
            </a:r>
          </a:p>
        </p:txBody>
      </p:sp>
    </p:spTree>
    <p:extLst>
      <p:ext uri="{BB962C8B-B14F-4D97-AF65-F5344CB8AC3E}">
        <p14:creationId xmlns:p14="http://schemas.microsoft.com/office/powerpoint/2010/main" val="2212786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33B828-638C-C092-A7E4-C63467580273}"/>
              </a:ext>
            </a:extLst>
          </p:cNvPr>
          <p:cNvSpPr>
            <a:spLocks noGrp="1"/>
          </p:cNvSpPr>
          <p:nvPr>
            <p:ph type="title"/>
          </p:nvPr>
        </p:nvSpPr>
        <p:spPr>
          <a:xfrm>
            <a:off x="457200" y="164631"/>
            <a:ext cx="8570068" cy="756578"/>
          </a:xfrm>
        </p:spPr>
        <p:txBody>
          <a:bodyPr/>
          <a:lstStyle/>
          <a:p>
            <a:pPr algn="l">
              <a:lnSpc>
                <a:spcPct val="70000"/>
              </a:lnSpc>
            </a:pPr>
            <a:r>
              <a:rPr lang="en-US" b="1" i="0" dirty="0">
                <a:effectLst/>
                <a:latin typeface="+mn-lt"/>
              </a:rPr>
              <a:t>ASP has enabled us to improve Spack’s error messages</a:t>
            </a:r>
            <a:endParaRPr lang="en-US" b="0" i="0" dirty="0">
              <a:effectLst/>
              <a:latin typeface="+mn-lt"/>
            </a:endParaRPr>
          </a:p>
        </p:txBody>
      </p:sp>
      <p:sp>
        <p:nvSpPr>
          <p:cNvPr id="4" name="Content Placeholder 3">
            <a:extLst>
              <a:ext uri="{FF2B5EF4-FFF2-40B4-BE49-F238E27FC236}">
                <a16:creationId xmlns:a16="http://schemas.microsoft.com/office/drawing/2014/main" id="{5E4E1748-0481-1B6B-6F5C-EDAC21135186}"/>
              </a:ext>
            </a:extLst>
          </p:cNvPr>
          <p:cNvSpPr>
            <a:spLocks noGrp="1"/>
          </p:cNvSpPr>
          <p:nvPr>
            <p:ph idx="1"/>
          </p:nvPr>
        </p:nvSpPr>
        <p:spPr>
          <a:xfrm>
            <a:off x="457200" y="1044814"/>
            <a:ext cx="8229600" cy="3607868"/>
          </a:xfrm>
          <a:solidFill>
            <a:schemeClr val="bg1"/>
          </a:solidFill>
          <a:ln>
            <a:solidFill>
              <a:schemeClr val="tx1"/>
            </a:solidFill>
          </a:ln>
        </p:spPr>
        <p:txBody>
          <a:bodyPr>
            <a:normAutofit lnSpcReduction="10000"/>
          </a:bodyPr>
          <a:lstStyle/>
          <a:p>
            <a:pPr marL="42863" indent="0">
              <a:lnSpc>
                <a:spcPct val="110000"/>
              </a:lnSpc>
              <a:buNone/>
            </a:pPr>
            <a:r>
              <a:rPr lang="en-US" sz="15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500" dirty="0">
                <a:latin typeface="Menlo" panose="020B0609030804020204" pitchFamily="49" charset="0"/>
                <a:ea typeface="Menlo" panose="020B0609030804020204" pitchFamily="49" charset="0"/>
                <a:cs typeface="Menlo" panose="020B0609030804020204" pitchFamily="49" charset="0"/>
              </a:rPr>
              <a:t> </a:t>
            </a:r>
            <a:r>
              <a:rPr lang="en-US" sz="1500" dirty="0" err="1">
                <a:latin typeface="Menlo" panose="020B0609030804020204" pitchFamily="49" charset="0"/>
                <a:ea typeface="Menlo" panose="020B0609030804020204" pitchFamily="49" charset="0"/>
                <a:cs typeface="Menlo" panose="020B0609030804020204" pitchFamily="49" charset="0"/>
              </a:rPr>
              <a:t>spack</a:t>
            </a:r>
            <a:r>
              <a:rPr lang="en-US" sz="1500" dirty="0">
                <a:latin typeface="Menlo" panose="020B0609030804020204" pitchFamily="49" charset="0"/>
                <a:ea typeface="Menlo" panose="020B0609030804020204" pitchFamily="49" charset="0"/>
                <a:cs typeface="Menlo" panose="020B0609030804020204" pitchFamily="49" charset="0"/>
              </a:rPr>
              <a:t> solve hdf5 ^cmake@3.0.1 </a:t>
            </a:r>
          </a:p>
          <a:p>
            <a:pPr marL="42863" indent="0">
              <a:lnSpc>
                <a:spcPct val="110000"/>
              </a:lnSpc>
              <a:buNone/>
            </a:pPr>
            <a:r>
              <a:rPr lang="en-US" sz="1500" dirty="0">
                <a:solidFill>
                  <a:srgbClr val="C00000"/>
                </a:solidFill>
                <a:latin typeface="Menlo" panose="020B0609030804020204" pitchFamily="49" charset="0"/>
                <a:ea typeface="Menlo" panose="020B0609030804020204" pitchFamily="49" charset="0"/>
                <a:cs typeface="Menlo" panose="020B0609030804020204" pitchFamily="49" charset="0"/>
              </a:rPr>
              <a:t>==&gt;</a:t>
            </a:r>
            <a:r>
              <a:rPr lang="en-US" sz="1500" dirty="0">
                <a:latin typeface="Menlo" panose="020B0609030804020204" pitchFamily="49" charset="0"/>
                <a:ea typeface="Menlo" panose="020B0609030804020204" pitchFamily="49" charset="0"/>
                <a:cs typeface="Menlo" panose="020B0609030804020204" pitchFamily="49" charset="0"/>
              </a:rPr>
              <a:t> Error: concretization failed for the following reasons: </a:t>
            </a:r>
          </a:p>
          <a:p>
            <a:pPr marL="42863" indent="0">
              <a:lnSpc>
                <a:spcPct val="110000"/>
              </a:lnSpc>
              <a:buNone/>
            </a:pPr>
            <a:r>
              <a:rPr lang="en-US" sz="1500" dirty="0">
                <a:latin typeface="Menlo" panose="020B0609030804020204" pitchFamily="49" charset="0"/>
                <a:ea typeface="Menlo" panose="020B0609030804020204" pitchFamily="49" charset="0"/>
                <a:cs typeface="Menlo" panose="020B0609030804020204" pitchFamily="49" charset="0"/>
              </a:rPr>
              <a:t>1. Cannot satisfy 'cmake@3.0.1’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2. Cannot satisfy 'cmake@3.0.1’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^cmake@3.0.1 requested from CLI</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3. Cannot satisfy 'cmake@3.18:' and 'cmake@3.0.1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^cmake@3.0.1 requested from CLI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depends on cmake@3.18: when @1.13: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^cmake@3.0.1 requested from CLI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4. Cannot satisfy 'cmake@3.12:' and 'cmake@3.0.1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depends on cmake@3.12: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^cmake@3.0.1 requested from CLI </a:t>
            </a:r>
            <a:br>
              <a:rPr lang="en-US" sz="1500" dirty="0">
                <a:latin typeface="Menlo" panose="020B0609030804020204" pitchFamily="49" charset="0"/>
                <a:ea typeface="Menlo" panose="020B0609030804020204" pitchFamily="49" charset="0"/>
                <a:cs typeface="Menlo" panose="020B0609030804020204" pitchFamily="49" charset="0"/>
              </a:rPr>
            </a:br>
            <a:r>
              <a:rPr lang="en-US" sz="1500" dirty="0">
                <a:latin typeface="Menlo" panose="020B0609030804020204" pitchFamily="49" charset="0"/>
                <a:ea typeface="Menlo" panose="020B0609030804020204" pitchFamily="49" charset="0"/>
                <a:cs typeface="Menlo" panose="020B0609030804020204" pitchFamily="49" charset="0"/>
              </a:rPr>
              <a:t>        required because hdf5 ^cmake@3.0.1 requested from CLI</a:t>
            </a:r>
          </a:p>
        </p:txBody>
      </p:sp>
    </p:spTree>
    <p:extLst>
      <p:ext uri="{BB962C8B-B14F-4D97-AF65-F5344CB8AC3E}">
        <p14:creationId xmlns:p14="http://schemas.microsoft.com/office/powerpoint/2010/main" val="810987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0">
            <a:extLst>
              <a:ext uri="{FF2B5EF4-FFF2-40B4-BE49-F238E27FC236}">
                <a16:creationId xmlns:a16="http://schemas.microsoft.com/office/drawing/2014/main" id="{7577CFBD-4EC1-E897-E5D6-0551DBAA6B26}"/>
              </a:ext>
            </a:extLst>
          </p:cNvPr>
          <p:cNvSpPr txBox="1">
            <a:spLocks/>
          </p:cNvSpPr>
          <p:nvPr/>
        </p:nvSpPr>
        <p:spPr>
          <a:xfrm>
            <a:off x="457200" y="1081143"/>
            <a:ext cx="8229600" cy="3680167"/>
          </a:xfrm>
          <a:prstGeom prst="rect">
            <a:avLst/>
          </a:prstGeom>
        </p:spPr>
        <p:txBody>
          <a:bodyPr vert="horz" lIns="0" tIns="0" rIns="0" bIns="0" rtlCol="0">
            <a:normAutofit lnSpcReduction="1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ASP rules: when the right side is true, the left is true</a:t>
            </a: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Generalized conditions:</a:t>
            </a:r>
          </a:p>
          <a:p>
            <a:pPr marL="628650" marR="0" lvl="1" indent="-285750" algn="l" defTabSz="685800" rtl="0" eaLnBrk="1" fontAlgn="auto" latinLnBrk="0" hangingPunct="1">
              <a:lnSpc>
                <a:spcPct val="100000"/>
              </a:lnSpc>
              <a:spcBef>
                <a:spcPts val="0"/>
              </a:spcBef>
              <a:spcAft>
                <a:spcPts val="0"/>
              </a:spcAft>
              <a:buClrTx/>
              <a:buSzPct val="90000"/>
              <a:buFont typeface="Calibri" panose="020F050202020403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When condition requirements are True, the condition holds</a:t>
            </a:r>
          </a:p>
          <a:p>
            <a:pPr marL="628650" marR="0" lvl="1" indent="-285750" algn="l" defTabSz="685800" rtl="0" eaLnBrk="1" fontAlgn="auto" latinLnBrk="0" hangingPunct="1">
              <a:lnSpc>
                <a:spcPct val="100000"/>
              </a:lnSpc>
              <a:spcBef>
                <a:spcPts val="0"/>
              </a:spcBef>
              <a:spcAft>
                <a:spcPts val="0"/>
              </a:spcAft>
              <a:buClrTx/>
              <a:buSzPct val="90000"/>
              <a:buFont typeface="Calibri" panose="020F050202020403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When the condition holds, the imposed constraints are attributes of the spec</a:t>
            </a: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28600" algn="l" defTabSz="685800" rtl="0" eaLnBrk="1" fontAlgn="auto" latinLnBrk="0" hangingPunct="1">
              <a:lnSpc>
                <a:spcPct val="100000"/>
              </a:lnSpc>
              <a:spcBef>
                <a:spcPts val="1800"/>
              </a:spcBef>
              <a:spcAft>
                <a:spcPts val="0"/>
              </a:spcAft>
              <a:buClr>
                <a:srgbClr val="4F81BD">
                  <a:lumMod val="75000"/>
                </a:srgbClr>
              </a:buClr>
              <a:buSzPct val="90000"/>
              <a:buFont typeface="Wingdings"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This is how all conditional logic in Spack is implemented</a:t>
            </a:r>
          </a:p>
        </p:txBody>
      </p:sp>
      <p:sp>
        <p:nvSpPr>
          <p:cNvPr id="3" name="Title 2">
            <a:extLst>
              <a:ext uri="{FF2B5EF4-FFF2-40B4-BE49-F238E27FC236}">
                <a16:creationId xmlns:a16="http://schemas.microsoft.com/office/drawing/2014/main" id="{E433B828-638C-C092-A7E4-C63467580273}"/>
              </a:ext>
            </a:extLst>
          </p:cNvPr>
          <p:cNvSpPr>
            <a:spLocks noGrp="1"/>
          </p:cNvSpPr>
          <p:nvPr>
            <p:ph type="title"/>
          </p:nvPr>
        </p:nvSpPr>
        <p:spPr/>
        <p:txBody>
          <a:bodyPr/>
          <a:lstStyle/>
          <a:p>
            <a:pPr algn="l">
              <a:lnSpc>
                <a:spcPct val="70000"/>
              </a:lnSpc>
            </a:pPr>
            <a:r>
              <a:rPr lang="en-US" b="1" i="0" dirty="0" err="1">
                <a:effectLst/>
                <a:latin typeface="+mn-lt"/>
              </a:rPr>
              <a:t>Spack’s</a:t>
            </a:r>
            <a:r>
              <a:rPr lang="en-US" b="1" i="0" dirty="0">
                <a:effectLst/>
                <a:latin typeface="+mn-lt"/>
              </a:rPr>
              <a:t> solver uses “generalized” conditions in ASP</a:t>
            </a:r>
            <a:endParaRPr lang="en-US" b="0" i="0" dirty="0">
              <a:effectLst/>
              <a:latin typeface="+mn-lt"/>
            </a:endParaRPr>
          </a:p>
        </p:txBody>
      </p:sp>
      <p:sp>
        <p:nvSpPr>
          <p:cNvPr id="4" name="Content Placeholder 3">
            <a:extLst>
              <a:ext uri="{FF2B5EF4-FFF2-40B4-BE49-F238E27FC236}">
                <a16:creationId xmlns:a16="http://schemas.microsoft.com/office/drawing/2014/main" id="{5E4E1748-0481-1B6B-6F5C-EDAC21135186}"/>
              </a:ext>
            </a:extLst>
          </p:cNvPr>
          <p:cNvSpPr>
            <a:spLocks noGrp="1"/>
          </p:cNvSpPr>
          <p:nvPr>
            <p:ph idx="1"/>
          </p:nvPr>
        </p:nvSpPr>
        <p:spPr>
          <a:xfrm>
            <a:off x="457200" y="1549711"/>
            <a:ext cx="8229600" cy="300983"/>
          </a:xfrm>
          <a:solidFill>
            <a:schemeClr val="bg1">
              <a:lumMod val="95000"/>
            </a:schemeClr>
          </a:solidFill>
          <a:ln>
            <a:solidFill>
              <a:schemeClr val="tx1"/>
            </a:solidFill>
          </a:ln>
        </p:spPr>
        <p:txBody>
          <a:bodyPr>
            <a:noAutofit/>
          </a:bodyPr>
          <a:lstStyle/>
          <a:p>
            <a:pPr marL="42863" indent="0">
              <a:lnSpc>
                <a:spcPct val="110000"/>
              </a:lnSpc>
              <a:buNone/>
            </a:pPr>
            <a:r>
              <a:rPr lang="en-US" sz="1200" dirty="0" err="1">
                <a:solidFill>
                  <a:schemeClr val="tx2"/>
                </a:solidFill>
                <a:latin typeface="Menlo" panose="020B0609030804020204" pitchFamily="49" charset="0"/>
              </a:rPr>
              <a:t>variant_value</a:t>
            </a:r>
            <a:r>
              <a:rPr lang="en-US" sz="1200" b="1" dirty="0">
                <a:solidFill>
                  <a:schemeClr val="tx2"/>
                </a:solidFill>
                <a:latin typeface="Menlo" panose="020B0609030804020204" pitchFamily="49" charset="0"/>
              </a:rPr>
              <a:t>(</a:t>
            </a:r>
            <a:r>
              <a:rPr lang="en-US" sz="1200" dirty="0">
                <a:solidFill>
                  <a:schemeClr val="accent5"/>
                </a:solidFill>
                <a:latin typeface="Menlo" panose="020B0609030804020204" pitchFamily="49" charset="0"/>
              </a:rPr>
              <a:t>Pkg</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5"/>
                </a:solidFill>
                <a:latin typeface="Menlo" panose="020B0609030804020204" pitchFamily="49" charset="0"/>
              </a:rPr>
              <a:t>Variant</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5"/>
                </a:solidFill>
                <a:latin typeface="Menlo" panose="020B0609030804020204" pitchFamily="49" charset="0"/>
              </a:rPr>
              <a:t>Value</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rPr>
              <a:t> </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chemeClr val="tx2"/>
                </a:solidFill>
                <a:latin typeface="Menlo" panose="020B0609030804020204" pitchFamily="49" charset="0"/>
              </a:rPr>
              <a:t>variant_set</a:t>
            </a:r>
            <a:r>
              <a:rPr lang="en-US" sz="1200" b="1" dirty="0">
                <a:solidFill>
                  <a:schemeClr val="tx2"/>
                </a:solidFill>
                <a:latin typeface="Menlo" panose="020B0609030804020204" pitchFamily="49" charset="0"/>
              </a:rPr>
              <a:t>(</a:t>
            </a:r>
            <a:r>
              <a:rPr lang="en-US" sz="1200" dirty="0">
                <a:solidFill>
                  <a:schemeClr val="accent5"/>
                </a:solidFill>
                <a:latin typeface="Menlo" panose="020B0609030804020204" pitchFamily="49" charset="0"/>
              </a:rPr>
              <a:t>Pkg</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5"/>
                </a:solidFill>
                <a:latin typeface="Menlo" panose="020B0609030804020204" pitchFamily="49" charset="0"/>
              </a:rPr>
              <a:t>Variant</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5"/>
                </a:solidFill>
                <a:latin typeface="Menlo" panose="020B0609030804020204" pitchFamily="49" charset="0"/>
              </a:rPr>
              <a:t>Value</a:t>
            </a:r>
            <a:r>
              <a:rPr lang="en-US" sz="1200" b="1" dirty="0">
                <a:solidFill>
                  <a:schemeClr val="tx2"/>
                </a:solidFill>
                <a:latin typeface="Menlo" panose="020B0609030804020204" pitchFamily="49" charset="0"/>
              </a:rPr>
              <a:t>),</a:t>
            </a:r>
            <a:r>
              <a:rPr lang="en-US" sz="12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1200" dirty="0">
                <a:solidFill>
                  <a:schemeClr val="tx2"/>
                </a:solidFill>
                <a:latin typeface="Menlo" panose="020B0609030804020204" pitchFamily="49" charset="0"/>
              </a:rPr>
              <a:t>node</a:t>
            </a:r>
            <a:r>
              <a:rPr lang="en-US" sz="1200" b="1" dirty="0">
                <a:solidFill>
                  <a:schemeClr val="tx2"/>
                </a:solidFill>
                <a:latin typeface="Menlo" panose="020B0609030804020204" pitchFamily="49" charset="0"/>
              </a:rPr>
              <a:t>(</a:t>
            </a:r>
            <a:r>
              <a:rPr lang="en-US" sz="1200" dirty="0">
                <a:solidFill>
                  <a:schemeClr val="accent5"/>
                </a:solidFill>
                <a:latin typeface="Menlo" panose="020B0609030804020204" pitchFamily="49" charset="0"/>
              </a:rPr>
              <a:t>Pkg</a:t>
            </a:r>
            <a:r>
              <a:rPr lang="en-US" sz="1200" b="1" dirty="0">
                <a:solidFill>
                  <a:schemeClr val="tx2"/>
                </a:solidFill>
                <a:latin typeface="Menlo" panose="020B0609030804020204" pitchFamily="49" charset="0"/>
              </a:rPr>
              <a:t>).</a:t>
            </a:r>
            <a:endParaRPr lang="en-US" sz="1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6" name="Content Placeholder 3">
            <a:extLst>
              <a:ext uri="{FF2B5EF4-FFF2-40B4-BE49-F238E27FC236}">
                <a16:creationId xmlns:a16="http://schemas.microsoft.com/office/drawing/2014/main" id="{0BE12B7F-ACF1-0FCC-8418-8FB4E9C6AC9B}"/>
              </a:ext>
            </a:extLst>
          </p:cNvPr>
          <p:cNvSpPr txBox="1">
            <a:spLocks/>
          </p:cNvSpPr>
          <p:nvPr/>
        </p:nvSpPr>
        <p:spPr>
          <a:xfrm>
            <a:off x="457200" y="2921226"/>
            <a:ext cx="8229600" cy="1091162"/>
          </a:xfrm>
          <a:prstGeom prst="rect">
            <a:avLst/>
          </a:prstGeom>
          <a:solidFill>
            <a:schemeClr val="bg1">
              <a:lumMod val="95000"/>
            </a:schemeClr>
          </a:solidFill>
        </p:spPr>
        <p:txBody>
          <a:bodyPr vert="horz" lIns="0" tIns="0" rIns="0" bIns="0" rtlCol="0">
            <a:no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42863" marR="0" lvl="0" indent="0" algn="l" defTabSz="685800" rtl="0" eaLnBrk="1" fontAlgn="auto" latinLnBrk="0" hangingPunct="1">
              <a:lnSpc>
                <a:spcPct val="11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condition_holds</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1"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ID</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endPar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endParaRPr>
          </a:p>
          <a:p>
            <a:pPr marL="42863" marR="0" lvl="0" indent="0" algn="l" defTabSz="685800" rtl="0" eaLnBrk="1" fontAlgn="auto" latinLnBrk="0" hangingPunct="1">
              <a:lnSpc>
                <a:spcPct val="11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attr</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condition_requirement</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p>
          <a:p>
            <a:pPr marL="42863" marR="0" lvl="0" indent="0" algn="l" defTabSz="685800" rtl="0" eaLnBrk="1" fontAlgn="auto" latinLnBrk="0" hangingPunct="1">
              <a:lnSpc>
                <a:spcPct val="11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attr</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condition_requirement</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endPar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endParaRPr>
          </a:p>
          <a:p>
            <a:pPr marL="42863" marR="0" lvl="0" indent="0" algn="l" defTabSz="685800" rtl="0" eaLnBrk="1" fontAlgn="auto" latinLnBrk="0" hangingPunct="1">
              <a:lnSpc>
                <a:spcPct val="11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attr</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condition_holds</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1"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ID</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imposed_constraint</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1"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ID</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p>
          <a:p>
            <a:pPr marL="42863" marR="0" lvl="0" indent="0" algn="l" defTabSz="685800" rtl="0" eaLnBrk="1" fontAlgn="auto" latinLnBrk="0" hangingPunct="1">
              <a:lnSpc>
                <a:spcPct val="110000"/>
              </a:lnSpc>
              <a:spcBef>
                <a:spcPts val="0"/>
              </a:spcBef>
              <a:spcAft>
                <a:spcPts val="0"/>
              </a:spcAft>
              <a:buClr>
                <a:srgbClr val="4F81BD">
                  <a:lumMod val="75000"/>
                </a:srgbClr>
              </a:buClr>
              <a:buSzPct val="90000"/>
              <a:buFont typeface="Wingdings" charset="2"/>
              <a:buNone/>
              <a:tabLst/>
              <a:defRPr/>
            </a:pP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attr</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condition_holds</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1"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ID</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imposed_constraint</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1"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ID</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200" b="0" i="0" u="none" strike="noStrike" kern="1200" cap="none" spc="0" normalizeH="0" baseline="0" noProof="0" dirty="0">
                <a:ln>
                  <a:noFill/>
                </a:ln>
                <a:solidFill>
                  <a:srgbClr val="1F497D"/>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2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p>
        </p:txBody>
      </p:sp>
    </p:spTree>
    <p:extLst>
      <p:ext uri="{BB962C8B-B14F-4D97-AF65-F5344CB8AC3E}">
        <p14:creationId xmlns:p14="http://schemas.microsoft.com/office/powerpoint/2010/main" val="333074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33B828-638C-C092-A7E4-C63467580273}"/>
              </a:ext>
            </a:extLst>
          </p:cNvPr>
          <p:cNvSpPr>
            <a:spLocks noGrp="1"/>
          </p:cNvSpPr>
          <p:nvPr>
            <p:ph type="title"/>
          </p:nvPr>
        </p:nvSpPr>
        <p:spPr/>
        <p:txBody>
          <a:bodyPr/>
          <a:lstStyle/>
          <a:p>
            <a:pPr marL="42863" indent="0" defTabSz="685800">
              <a:buNone/>
            </a:pPr>
            <a:r>
              <a:rPr lang="en-US" sz="2400" dirty="0"/>
              <a:t>We now build chains of causes and effects from the error message back to other sources of the problem</a:t>
            </a:r>
          </a:p>
        </p:txBody>
      </p:sp>
      <p:sp>
        <p:nvSpPr>
          <p:cNvPr id="4" name="Content Placeholder 3">
            <a:extLst>
              <a:ext uri="{FF2B5EF4-FFF2-40B4-BE49-F238E27FC236}">
                <a16:creationId xmlns:a16="http://schemas.microsoft.com/office/drawing/2014/main" id="{5E4E1748-0481-1B6B-6F5C-EDAC21135186}"/>
              </a:ext>
            </a:extLst>
          </p:cNvPr>
          <p:cNvSpPr>
            <a:spLocks noGrp="1"/>
          </p:cNvSpPr>
          <p:nvPr>
            <p:ph idx="1"/>
          </p:nvPr>
        </p:nvSpPr>
        <p:spPr>
          <a:xfrm>
            <a:off x="71720" y="1192669"/>
            <a:ext cx="8991600" cy="1655589"/>
          </a:xfrm>
          <a:solidFill>
            <a:schemeClr val="bg1">
              <a:lumMod val="95000"/>
            </a:schemeClr>
          </a:solidFill>
        </p:spPr>
        <p:txBody>
          <a:bodyPr>
            <a:normAutofit lnSpcReduction="10000"/>
          </a:bodyPr>
          <a:lstStyle/>
          <a:p>
            <a:pPr marL="42863" indent="0">
              <a:lnSpc>
                <a:spcPct val="120000"/>
              </a:lnSpc>
              <a:spcBef>
                <a:spcPts val="0"/>
              </a:spcBef>
              <a:buNone/>
            </a:pPr>
            <a:r>
              <a:rPr lang="en-US" sz="1600" dirty="0" err="1">
                <a:solidFill>
                  <a:schemeClr val="tx2"/>
                </a:solidFill>
                <a:effectLst/>
                <a:latin typeface="Menlo" panose="020B0609030804020204" pitchFamily="49" charset="0"/>
              </a:rPr>
              <a:t>condition_cause</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Effect</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Cause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p>
          <a:p>
            <a:pPr marL="42863" indent="0">
              <a:lnSpc>
                <a:spcPct val="120000"/>
              </a:lnSpc>
              <a:spcBef>
                <a:spcPts val="0"/>
              </a:spcBef>
              <a:buNone/>
            </a:pPr>
            <a:r>
              <a:rPr lang="en-US" sz="1600" dirty="0">
                <a:solidFill>
                  <a:schemeClr val="tx2"/>
                </a:solidFill>
                <a:effectLst/>
                <a:latin typeface="Menlo" panose="020B0609030804020204" pitchFamily="49" charset="0"/>
              </a:rPr>
              <a:t>  </a:t>
            </a:r>
            <a:r>
              <a:rPr lang="en-US" sz="1600" dirty="0" err="1">
                <a:solidFill>
                  <a:schemeClr val="tx2"/>
                </a:solidFill>
                <a:effectLst/>
                <a:latin typeface="Menlo" panose="020B0609030804020204" pitchFamily="49" charset="0"/>
              </a:rPr>
              <a:t>condition_holds</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Effect</a:t>
            </a:r>
            <a:r>
              <a:rPr lang="en-US" sz="1600" b="1" dirty="0">
                <a:solidFill>
                  <a:schemeClr val="tx2"/>
                </a:solidFill>
                <a:effectLst/>
                <a:latin typeface="Menlo" panose="020B0609030804020204" pitchFamily="49" charset="0"/>
              </a:rPr>
              <a:t>),</a:t>
            </a:r>
          </a:p>
          <a:p>
            <a:pPr marL="42863" indent="0">
              <a:lnSpc>
                <a:spcPct val="120000"/>
              </a:lnSpc>
              <a:spcBef>
                <a:spcPts val="0"/>
              </a:spcBef>
              <a:buNone/>
            </a:pPr>
            <a:r>
              <a:rPr lang="en-US" sz="1600" dirty="0">
                <a:solidFill>
                  <a:schemeClr val="tx2"/>
                </a:solidFill>
                <a:effectLst/>
                <a:latin typeface="Menlo" panose="020B0609030804020204" pitchFamily="49" charset="0"/>
              </a:rPr>
              <a:t>  </a:t>
            </a:r>
            <a:r>
              <a:rPr lang="en-US" sz="1600" dirty="0" err="1">
                <a:solidFill>
                  <a:schemeClr val="tx2"/>
                </a:solidFill>
                <a:effectLst/>
                <a:latin typeface="Menlo" panose="020B0609030804020204" pitchFamily="49" charset="0"/>
              </a:rPr>
              <a:t>condition_holds</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Cause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p>
          <a:p>
            <a:pPr marL="42863" indent="0">
              <a:lnSpc>
                <a:spcPct val="120000"/>
              </a:lnSpc>
              <a:spcBef>
                <a:spcPts val="0"/>
              </a:spcBef>
              <a:buNone/>
            </a:pPr>
            <a:r>
              <a:rPr lang="en-US" sz="1600" dirty="0">
                <a:solidFill>
                  <a:schemeClr val="tx2"/>
                </a:solidFill>
                <a:effectLst/>
                <a:latin typeface="Menlo" panose="020B0609030804020204" pitchFamily="49" charset="0"/>
              </a:rPr>
              <a:t>  </a:t>
            </a:r>
            <a:r>
              <a:rPr lang="en-US" sz="1600" dirty="0" err="1">
                <a:solidFill>
                  <a:schemeClr val="tx2"/>
                </a:solidFill>
                <a:effectLst/>
                <a:latin typeface="Menlo" panose="020B0609030804020204" pitchFamily="49" charset="0"/>
              </a:rPr>
              <a:t>attr</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Name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A1</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p>
          <a:p>
            <a:pPr marL="42863" indent="0">
              <a:lnSpc>
                <a:spcPct val="120000"/>
              </a:lnSpc>
              <a:spcBef>
                <a:spcPts val="0"/>
              </a:spcBef>
              <a:buNone/>
            </a:pPr>
            <a:r>
              <a:rPr lang="en-US" sz="1600" dirty="0">
                <a:solidFill>
                  <a:schemeClr val="tx2"/>
                </a:solidFill>
                <a:effectLst/>
                <a:latin typeface="Menlo" panose="020B0609030804020204" pitchFamily="49" charset="0"/>
              </a:rPr>
              <a:t>  </a:t>
            </a:r>
            <a:r>
              <a:rPr lang="en-US" sz="1600" dirty="0" err="1">
                <a:solidFill>
                  <a:schemeClr val="tx2"/>
                </a:solidFill>
                <a:effectLst/>
                <a:latin typeface="Menlo" panose="020B0609030804020204" pitchFamily="49" charset="0"/>
              </a:rPr>
              <a:t>condition_requirement</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Effect</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Name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A1</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p>
          <a:p>
            <a:pPr marL="42863" indent="0">
              <a:lnSpc>
                <a:spcPct val="120000"/>
              </a:lnSpc>
              <a:spcBef>
                <a:spcPts val="0"/>
              </a:spcBef>
              <a:buNone/>
            </a:pPr>
            <a:r>
              <a:rPr lang="en-US" sz="1600" dirty="0">
                <a:solidFill>
                  <a:schemeClr val="tx2"/>
                </a:solidFill>
                <a:effectLst/>
                <a:latin typeface="Menlo" panose="020B0609030804020204" pitchFamily="49" charset="0"/>
              </a:rPr>
              <a:t>  </a:t>
            </a:r>
            <a:r>
              <a:rPr lang="en-US" sz="1600" dirty="0" err="1">
                <a:solidFill>
                  <a:schemeClr val="tx2"/>
                </a:solidFill>
                <a:effectLst/>
                <a:latin typeface="Menlo" panose="020B0609030804020204" pitchFamily="49" charset="0"/>
              </a:rPr>
              <a:t>imposed_constraint</a:t>
            </a:r>
            <a:r>
              <a:rPr lang="en-US" sz="1600" b="1" dirty="0">
                <a:solidFill>
                  <a:schemeClr val="tx2"/>
                </a:solidFill>
                <a:effectLst/>
                <a:latin typeface="Menlo" panose="020B0609030804020204" pitchFamily="49" charset="0"/>
              </a:rPr>
              <a:t>(</a:t>
            </a:r>
            <a:r>
              <a:rPr lang="en-US" sz="1600" dirty="0">
                <a:solidFill>
                  <a:schemeClr val="accent5"/>
                </a:solidFill>
                <a:effectLst/>
                <a:latin typeface="Menlo" panose="020B0609030804020204" pitchFamily="49" charset="0"/>
              </a:rPr>
              <a:t>Cause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Name</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A1</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r>
              <a:rPr lang="en-US" sz="1600" dirty="0">
                <a:solidFill>
                  <a:schemeClr val="accent5"/>
                </a:solidFill>
                <a:effectLst/>
                <a:latin typeface="Menlo" panose="020B0609030804020204" pitchFamily="49" charset="0"/>
              </a:rPr>
              <a:t>A2</a:t>
            </a:r>
            <a:r>
              <a:rPr lang="en-US" sz="1600" b="1" dirty="0">
                <a:solidFill>
                  <a:schemeClr val="tx2"/>
                </a:solidFill>
                <a:effectLst/>
                <a:latin typeface="Menlo" panose="020B0609030804020204" pitchFamily="49" charset="0"/>
              </a:rPr>
              <a:t>).</a:t>
            </a:r>
            <a:r>
              <a:rPr lang="en-US" sz="1600" dirty="0">
                <a:solidFill>
                  <a:schemeClr val="tx2"/>
                </a:solidFill>
                <a:effectLst/>
                <a:latin typeface="Menlo" panose="020B0609030804020204" pitchFamily="49" charset="0"/>
              </a:rPr>
              <a:t> </a:t>
            </a:r>
          </a:p>
        </p:txBody>
      </p:sp>
      <p:sp>
        <p:nvSpPr>
          <p:cNvPr id="7" name="Content Placeholder 3">
            <a:extLst>
              <a:ext uri="{FF2B5EF4-FFF2-40B4-BE49-F238E27FC236}">
                <a16:creationId xmlns:a16="http://schemas.microsoft.com/office/drawing/2014/main" id="{A5631EF2-B397-8974-05C9-84C0AA21B412}"/>
              </a:ext>
            </a:extLst>
          </p:cNvPr>
          <p:cNvSpPr txBox="1">
            <a:spLocks/>
          </p:cNvSpPr>
          <p:nvPr/>
        </p:nvSpPr>
        <p:spPr>
          <a:xfrm>
            <a:off x="71720" y="2922492"/>
            <a:ext cx="8991600" cy="1655589"/>
          </a:xfrm>
          <a:prstGeom prst="rect">
            <a:avLst/>
          </a:prstGeom>
          <a:solidFill>
            <a:schemeClr val="bg1">
              <a:lumMod val="95000"/>
            </a:schemeClr>
          </a:solidFill>
        </p:spPr>
        <p:txBody>
          <a:bodyPr vert="horz" lIns="0" tIns="0" rIns="0" bIns="0" rtlCol="0">
            <a:normAutofit lnSpcReduction="1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condition_cause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Effect</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Cause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p>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condition_holds</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Effect</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p>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condition_holds</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Cause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p>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attr</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endPar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endParaRPr>
          </a:p>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condition_requirement</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Effect</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p>
          <a:p>
            <a:pPr marL="42863" marR="0" lvl="0" indent="0" algn="l" defTabSz="914400" rtl="0" eaLnBrk="1" fontAlgn="auto" latinLnBrk="0" hangingPunct="1">
              <a:lnSpc>
                <a:spcPct val="120000"/>
              </a:lnSpc>
              <a:spcBef>
                <a:spcPts val="0"/>
              </a:spcBef>
              <a:spcAft>
                <a:spcPts val="0"/>
              </a:spcAft>
              <a:buClr>
                <a:srgbClr val="4F81BD">
                  <a:lumMod val="75000"/>
                </a:srgbClr>
              </a:buClr>
              <a:buSzPct val="90000"/>
              <a:buFont typeface="Wingdings" charset="2"/>
              <a:buNone/>
              <a:tabLst/>
              <a:defRPr/>
            </a:pP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err="1">
                <a:ln>
                  <a:noFill/>
                </a:ln>
                <a:solidFill>
                  <a:srgbClr val="1F497D"/>
                </a:solidFill>
                <a:effectLst/>
                <a:uLnTx/>
                <a:uFillTx/>
                <a:latin typeface="Menlo" panose="020B0609030804020204" pitchFamily="49" charset="0"/>
                <a:ea typeface="+mn-ea"/>
                <a:cs typeface="Calibri" panose="020F0502020204030204" pitchFamily="34" charset="0"/>
              </a:rPr>
              <a:t>imposed_constraint</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Cause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Name</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A1</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r>
              <a:rPr kumimoji="0" lang="en-US" sz="1600" b="0" i="0" u="none" strike="noStrike" kern="1200" cap="none" spc="0" normalizeH="0" baseline="0" noProof="0" dirty="0">
                <a:ln>
                  <a:noFill/>
                </a:ln>
                <a:solidFill>
                  <a:srgbClr val="4BACC6"/>
                </a:solidFill>
                <a:effectLst/>
                <a:uLnTx/>
                <a:uFillTx/>
                <a:latin typeface="Menlo" panose="020B0609030804020204" pitchFamily="49" charset="0"/>
                <a:ea typeface="+mn-ea"/>
                <a:cs typeface="Calibri" panose="020F0502020204030204" pitchFamily="34" charset="0"/>
              </a:rPr>
              <a:t>A2</a:t>
            </a:r>
            <a:r>
              <a:rPr kumimoji="0" lang="en-US" sz="1600" b="1"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a:t>
            </a:r>
            <a:r>
              <a:rPr kumimoji="0" lang="en-US" sz="1600" b="0" i="0" u="none" strike="noStrike" kern="1200" cap="none" spc="0" normalizeH="0" baseline="0" noProof="0" dirty="0">
                <a:ln>
                  <a:noFill/>
                </a:ln>
                <a:solidFill>
                  <a:srgbClr val="1F497D"/>
                </a:solidFill>
                <a:effectLst/>
                <a:uLnTx/>
                <a:uFillTx/>
                <a:latin typeface="Menlo" panose="020B0609030804020204" pitchFamily="49" charset="0"/>
                <a:ea typeface="+mn-ea"/>
                <a:cs typeface="Calibri" panose="020F0502020204030204" pitchFamily="34" charset="0"/>
              </a:rPr>
              <a:t> </a:t>
            </a:r>
          </a:p>
        </p:txBody>
      </p:sp>
      <p:sp>
        <p:nvSpPr>
          <p:cNvPr id="8" name="TextBox 7">
            <a:extLst>
              <a:ext uri="{FF2B5EF4-FFF2-40B4-BE49-F238E27FC236}">
                <a16:creationId xmlns:a16="http://schemas.microsoft.com/office/drawing/2014/main" id="{D21C1805-71B1-4BFB-7495-9E4FA9A0FDCA}"/>
              </a:ext>
            </a:extLst>
          </p:cNvPr>
          <p:cNvSpPr txBox="1"/>
          <p:nvPr/>
        </p:nvSpPr>
        <p:spPr>
          <a:xfrm>
            <a:off x="7377953" y="1835797"/>
            <a:ext cx="9028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Arity 1</a:t>
            </a:r>
          </a:p>
        </p:txBody>
      </p:sp>
      <p:sp>
        <p:nvSpPr>
          <p:cNvPr id="9" name="TextBox 8">
            <a:extLst>
              <a:ext uri="{FF2B5EF4-FFF2-40B4-BE49-F238E27FC236}">
                <a16:creationId xmlns:a16="http://schemas.microsoft.com/office/drawing/2014/main" id="{0BD61C95-375B-4AA8-F920-55D8C119F87E}"/>
              </a:ext>
            </a:extLst>
          </p:cNvPr>
          <p:cNvSpPr txBox="1"/>
          <p:nvPr/>
        </p:nvSpPr>
        <p:spPr>
          <a:xfrm>
            <a:off x="7377952" y="3491386"/>
            <a:ext cx="9028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Arity 2</a:t>
            </a:r>
          </a:p>
        </p:txBody>
      </p:sp>
      <p:sp>
        <p:nvSpPr>
          <p:cNvPr id="10" name="TextBox 9">
            <a:extLst>
              <a:ext uri="{FF2B5EF4-FFF2-40B4-BE49-F238E27FC236}">
                <a16:creationId xmlns:a16="http://schemas.microsoft.com/office/drawing/2014/main" id="{F3359CFA-BAC7-1916-7D5D-5739BFA075B1}"/>
              </a:ext>
            </a:extLst>
          </p:cNvPr>
          <p:cNvSpPr txBox="1"/>
          <p:nvPr/>
        </p:nvSpPr>
        <p:spPr>
          <a:xfrm>
            <a:off x="7454895" y="4244946"/>
            <a:ext cx="5822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etc.</a:t>
            </a:r>
          </a:p>
        </p:txBody>
      </p:sp>
    </p:spTree>
    <p:extLst>
      <p:ext uri="{BB962C8B-B14F-4D97-AF65-F5344CB8AC3E}">
        <p14:creationId xmlns:p14="http://schemas.microsoft.com/office/powerpoint/2010/main" val="378141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does a package managers do to help?</a:t>
            </a:r>
          </a:p>
        </p:txBody>
      </p:sp>
      <p:sp>
        <p:nvSpPr>
          <p:cNvPr id="8" name="Content Placeholder 7"/>
          <p:cNvSpPr>
            <a:spLocks noGrp="1"/>
          </p:cNvSpPr>
          <p:nvPr>
            <p:ph idx="1"/>
          </p:nvPr>
        </p:nvSpPr>
        <p:spPr>
          <a:xfrm>
            <a:off x="0" y="1394298"/>
            <a:ext cx="3712464" cy="3348724"/>
          </a:xfrm>
        </p:spPr>
        <p:txBody>
          <a:bodyPr>
            <a:normAutofit/>
          </a:bodyPr>
          <a:lstStyle/>
          <a:p>
            <a:r>
              <a:rPr lang="en-US" b="1" dirty="0"/>
              <a:t>Does not</a:t>
            </a:r>
            <a:r>
              <a:rPr lang="en-US" dirty="0"/>
              <a:t> a replace </a:t>
            </a:r>
            <a:r>
              <a:rPr lang="en-US" dirty="0" err="1"/>
              <a:t>Cmake</a:t>
            </a:r>
            <a:r>
              <a:rPr lang="en-US" dirty="0"/>
              <a:t>/</a:t>
            </a:r>
            <a:r>
              <a:rPr lang="en-US" dirty="0" err="1"/>
              <a:t>Autotools</a:t>
            </a:r>
            <a:endParaRPr lang="en-US" dirty="0"/>
          </a:p>
          <a:p>
            <a:r>
              <a:rPr lang="en-US" dirty="0"/>
              <a:t>Manages </a:t>
            </a:r>
            <a:r>
              <a:rPr lang="en-US" b="1" i="1" dirty="0"/>
              <a:t>dependencies</a:t>
            </a:r>
            <a:endParaRPr lang="en-US" b="1" dirty="0"/>
          </a:p>
          <a:p>
            <a:pPr lvl="1"/>
            <a:r>
              <a:rPr lang="en-US" dirty="0"/>
              <a:t>Drives package-level build systems</a:t>
            </a:r>
          </a:p>
          <a:p>
            <a:pPr lvl="1"/>
            <a:r>
              <a:rPr lang="en-US" dirty="0"/>
              <a:t>Ensures </a:t>
            </a:r>
            <a:r>
              <a:rPr lang="en-US" b="1" dirty="0"/>
              <a:t>consistency</a:t>
            </a:r>
            <a:r>
              <a:rPr lang="en-US" dirty="0"/>
              <a:t> and </a:t>
            </a:r>
            <a:r>
              <a:rPr lang="en-US" b="1" dirty="0"/>
              <a:t>compatibility</a:t>
            </a:r>
            <a:r>
              <a:rPr lang="en-US" dirty="0"/>
              <a:t> among builds of packages in the ecosystem</a:t>
            </a:r>
          </a:p>
          <a:p>
            <a:r>
              <a:rPr lang="en-US" dirty="0"/>
              <a:t>Stores </a:t>
            </a:r>
            <a:r>
              <a:rPr lang="en-US" b="1" dirty="0"/>
              <a:t>community knowledge</a:t>
            </a:r>
          </a:p>
          <a:p>
            <a:pPr lvl="1"/>
            <a:r>
              <a:rPr lang="en-US" dirty="0"/>
              <a:t>Cache of package build recipes </a:t>
            </a:r>
          </a:p>
          <a:p>
            <a:pPr lvl="1"/>
            <a:r>
              <a:rPr lang="en-US" dirty="0"/>
              <a:t>Determining magic configure lines takes time</a:t>
            </a:r>
          </a:p>
        </p:txBody>
      </p:sp>
      <p:graphicFrame>
        <p:nvGraphicFramePr>
          <p:cNvPr id="9" name="Content Placeholder 6"/>
          <p:cNvGraphicFramePr>
            <a:graphicFrameLocks/>
          </p:cNvGraphicFramePr>
          <p:nvPr>
            <p:extLst>
              <p:ext uri="{D42A27DB-BD31-4B8C-83A1-F6EECF244321}">
                <p14:modId xmlns:p14="http://schemas.microsoft.com/office/powerpoint/2010/main" val="2585996097"/>
              </p:ext>
            </p:extLst>
          </p:nvPr>
        </p:nvGraphicFramePr>
        <p:xfrm>
          <a:off x="3794760" y="1115567"/>
          <a:ext cx="5129784" cy="3432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803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2A42-AD47-BE4C-86DA-8DDEA04E7D6C}"/>
              </a:ext>
            </a:extLst>
          </p:cNvPr>
          <p:cNvSpPr>
            <a:spLocks noGrp="1"/>
          </p:cNvSpPr>
          <p:nvPr>
            <p:ph idx="1"/>
          </p:nvPr>
        </p:nvSpPr>
        <p:spPr>
          <a:xfrm>
            <a:off x="457200" y="1208666"/>
            <a:ext cx="8229600" cy="3247267"/>
          </a:xfrm>
        </p:spPr>
        <p:txBody>
          <a:bodyPr>
            <a:normAutofit/>
          </a:bodyPr>
          <a:lstStyle/>
          <a:p>
            <a:r>
              <a:rPr lang="en-US" sz="2100" b="1" dirty="0"/>
              <a:t>1:1 relationship between source code and binary (per platform)</a:t>
            </a:r>
          </a:p>
          <a:p>
            <a:pPr lvl="1"/>
            <a:r>
              <a:rPr lang="en-US" sz="1800" dirty="0"/>
              <a:t>Good for reproducibility (e.g., Debian)</a:t>
            </a:r>
          </a:p>
          <a:p>
            <a:pPr lvl="1"/>
            <a:r>
              <a:rPr lang="en-US" sz="1800" dirty="0"/>
              <a:t>Bad for performance optimization</a:t>
            </a:r>
          </a:p>
          <a:p>
            <a:r>
              <a:rPr lang="en-US" sz="2100" b="1" dirty="0"/>
              <a:t>Binaries should be as portable as possible</a:t>
            </a:r>
          </a:p>
          <a:p>
            <a:pPr lvl="1"/>
            <a:r>
              <a:rPr lang="en-US" sz="1800" dirty="0"/>
              <a:t>What most distributions do</a:t>
            </a:r>
          </a:p>
          <a:p>
            <a:pPr lvl="1"/>
            <a:r>
              <a:rPr lang="en-US" sz="1800" dirty="0"/>
              <a:t>Again, bad for performance</a:t>
            </a:r>
          </a:p>
          <a:p>
            <a:r>
              <a:rPr lang="en-US" sz="2100" b="1" dirty="0"/>
              <a:t>Toolchain is the same across the ecosystem</a:t>
            </a:r>
          </a:p>
          <a:p>
            <a:pPr lvl="1"/>
            <a:r>
              <a:rPr lang="en-US" sz="1800" dirty="0"/>
              <a:t>One compiler, one set of runtime libraries</a:t>
            </a:r>
          </a:p>
          <a:p>
            <a:pPr lvl="1"/>
            <a:r>
              <a:rPr lang="en-US" sz="1800" dirty="0"/>
              <a:t>Or, no compiler (for interpreted languages) and </a:t>
            </a:r>
            <a:r>
              <a:rPr lang="en-US" sz="1800" i="1" dirty="0"/>
              <a:t>just one language</a:t>
            </a:r>
            <a:endParaRPr lang="en-US" sz="2000" i="1" dirty="0"/>
          </a:p>
        </p:txBody>
      </p:sp>
      <p:sp>
        <p:nvSpPr>
          <p:cNvPr id="3" name="Title 2">
            <a:extLst>
              <a:ext uri="{FF2B5EF4-FFF2-40B4-BE49-F238E27FC236}">
                <a16:creationId xmlns:a16="http://schemas.microsoft.com/office/drawing/2014/main" id="{A5B59718-90BF-1047-BA29-3F5B5E602C42}"/>
              </a:ext>
            </a:extLst>
          </p:cNvPr>
          <p:cNvSpPr>
            <a:spLocks noGrp="1"/>
          </p:cNvSpPr>
          <p:nvPr>
            <p:ph type="title"/>
          </p:nvPr>
        </p:nvSpPr>
        <p:spPr>
          <a:xfrm>
            <a:off x="457200" y="164631"/>
            <a:ext cx="7992894" cy="756578"/>
          </a:xfrm>
        </p:spPr>
        <p:txBody>
          <a:bodyPr/>
          <a:lstStyle/>
          <a:p>
            <a:r>
              <a:rPr lang="en-US" dirty="0"/>
              <a:t>Many package managers (</a:t>
            </a:r>
            <a:r>
              <a:rPr lang="en-US" dirty="0" err="1"/>
              <a:t>conda</a:t>
            </a:r>
            <a:r>
              <a:rPr lang="en-US" dirty="0"/>
              <a:t>, pip, apt, etc.) </a:t>
            </a:r>
            <a:br>
              <a:rPr lang="en-US" dirty="0"/>
            </a:br>
            <a:r>
              <a:rPr lang="en-US" dirty="0"/>
              <a:t>make simplifying assumptions about the software ecosystem</a:t>
            </a:r>
          </a:p>
        </p:txBody>
      </p:sp>
      <p:sp>
        <p:nvSpPr>
          <p:cNvPr id="5" name="Rectangle 7">
            <a:extLst>
              <a:ext uri="{FF2B5EF4-FFF2-40B4-BE49-F238E27FC236}">
                <a16:creationId xmlns:a16="http://schemas.microsoft.com/office/drawing/2014/main" id="{A9194CA2-44F5-0546-B94D-449753588E6C}"/>
              </a:ext>
            </a:extLst>
          </p:cNvPr>
          <p:cNvSpPr>
            <a:spLocks noChangeArrowheads="1"/>
          </p:cNvSpPr>
          <p:nvPr/>
        </p:nvSpPr>
        <p:spPr bwMode="auto">
          <a:xfrm>
            <a:off x="0" y="4743390"/>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b="1" dirty="0">
                <a:solidFill>
                  <a:schemeClr val="bg1"/>
                </a:solidFill>
                <a:latin typeface="Calibri" panose="020F0502020204030204" pitchFamily="34" charset="0"/>
                <a:cs typeface="Calibri" panose="020F0502020204030204" pitchFamily="34" charset="0"/>
              </a:rPr>
              <a:t>Outside these boundaries, users are typically on their own</a:t>
            </a:r>
          </a:p>
        </p:txBody>
      </p:sp>
    </p:spTree>
    <p:extLst>
      <p:ext uri="{BB962C8B-B14F-4D97-AF65-F5344CB8AC3E}">
        <p14:creationId xmlns:p14="http://schemas.microsoft.com/office/powerpoint/2010/main" val="305521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23.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LNL-PPT-UNC-Template-2015-V07.06-2-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LLNL-PPT-UNC-Template-2015-V07.06-2-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5.xml><?xml version="1.0" encoding="utf-8"?>
<a:theme xmlns:a="http://schemas.openxmlformats.org/drawingml/2006/main" name="2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6.xml><?xml version="1.0" encoding="utf-8"?>
<a:theme xmlns:a="http://schemas.openxmlformats.org/drawingml/2006/main" name="3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7.xml><?xml version="1.0" encoding="utf-8"?>
<a:theme xmlns:a="http://schemas.openxmlformats.org/drawingml/2006/main" name="Celestial">
  <a:themeElements>
    <a:clrScheme name="Custom 23">
      <a:dk1>
        <a:srgbClr val="000000"/>
      </a:dk1>
      <a:lt1>
        <a:srgbClr val="FFFFFF"/>
      </a:lt1>
      <a:dk2>
        <a:srgbClr val="2B7974"/>
      </a:dk2>
      <a:lt2>
        <a:srgbClr val="D2E9D2"/>
      </a:lt2>
      <a:accent1>
        <a:srgbClr val="48BEB7"/>
      </a:accent1>
      <a:accent2>
        <a:srgbClr val="17BAD0"/>
      </a:accent2>
      <a:accent3>
        <a:srgbClr val="BE986C"/>
      </a:accent3>
      <a:accent4>
        <a:srgbClr val="80C36E"/>
      </a:accent4>
      <a:accent5>
        <a:srgbClr val="4D9ED9"/>
      </a:accent5>
      <a:accent6>
        <a:srgbClr val="2B7974"/>
      </a:accent6>
      <a:hlink>
        <a:srgbClr val="2B7974"/>
      </a:hlink>
      <a:folHlink>
        <a:srgbClr val="48BEB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8.xml><?xml version="1.0" encoding="utf-8"?>
<a:theme xmlns:a="http://schemas.openxmlformats.org/drawingml/2006/main" name="2_LLNL-PPT-UNC-Template-2015-V07.06-2-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LLNL-PPT-UNC-Template-2015-V07.06-2-16x9</Template>
  <TotalTime>25364</TotalTime>
  <Words>6399</Words>
  <Application>Microsoft Macintosh PowerPoint</Application>
  <PresentationFormat>On-screen Show (16:9)</PresentationFormat>
  <Paragraphs>952</Paragraphs>
  <Slides>75</Slides>
  <Notes>18</Notes>
  <HiddenSlides>0</HiddenSlides>
  <MMClips>0</MMClips>
  <ScaleCrop>false</ScaleCrop>
  <HeadingPairs>
    <vt:vector size="6" baseType="variant">
      <vt:variant>
        <vt:lpstr>Fonts Used</vt:lpstr>
      </vt:variant>
      <vt:variant>
        <vt:i4>24</vt:i4>
      </vt:variant>
      <vt:variant>
        <vt:lpstr>Theme</vt:lpstr>
      </vt:variant>
      <vt:variant>
        <vt:i4>8</vt:i4>
      </vt:variant>
      <vt:variant>
        <vt:lpstr>Slide Titles</vt:lpstr>
      </vt:variant>
      <vt:variant>
        <vt:i4>75</vt:i4>
      </vt:variant>
    </vt:vector>
  </HeadingPairs>
  <TitlesOfParts>
    <vt:vector size="107" baseType="lpstr">
      <vt:lpstr>-apple-system</vt:lpstr>
      <vt:lpstr>Noto Sans Symbols</vt:lpstr>
      <vt:lpstr>Arial</vt:lpstr>
      <vt:lpstr>Arial Black</vt:lpstr>
      <vt:lpstr>Calibri</vt:lpstr>
      <vt:lpstr>Calibri Light</vt:lpstr>
      <vt:lpstr>Century Gothic</vt:lpstr>
      <vt:lpstr>Consolas</vt:lpstr>
      <vt:lpstr>Courier</vt:lpstr>
      <vt:lpstr>Helvetica</vt:lpstr>
      <vt:lpstr>Lucida Grande</vt:lpstr>
      <vt:lpstr>Menlo</vt:lpstr>
      <vt:lpstr>Menlo Bold</vt:lpstr>
      <vt:lpstr>Menlo Regular</vt:lpstr>
      <vt:lpstr>Menlo-Bold</vt:lpstr>
      <vt:lpstr>Menlo-Italic</vt:lpstr>
      <vt:lpstr>Menlo-Regular</vt:lpstr>
      <vt:lpstr>Monaco</vt:lpstr>
      <vt:lpstr>Open Sans</vt:lpstr>
      <vt:lpstr>Open Sans Light</vt:lpstr>
      <vt:lpstr>Times New Roman</vt:lpstr>
      <vt:lpstr>Tw Cen MT</vt:lpstr>
      <vt:lpstr>Wingdings</vt:lpstr>
      <vt:lpstr>Wingdings 2</vt:lpstr>
      <vt:lpstr>LLNL-PPT-UNC-Template-2015-V07.06-2-16x9</vt:lpstr>
      <vt:lpstr>Custom Design</vt:lpstr>
      <vt:lpstr>1_LLNL-PPT-UNC-Template-2015-V07.06-2-16x9</vt:lpstr>
      <vt:lpstr>1_ORNL</vt:lpstr>
      <vt:lpstr>2_ORNL</vt:lpstr>
      <vt:lpstr>3_ORNL</vt:lpstr>
      <vt:lpstr>Celestial</vt:lpstr>
      <vt:lpstr>2_LLNL-PPT-UNC-Template-2015-V07.06-2-16x9</vt:lpstr>
      <vt:lpstr>PowerPoint Presentation</vt:lpstr>
      <vt:lpstr>Background</vt:lpstr>
      <vt:lpstr>We build codes from hundreds of small, complex pieces</vt:lpstr>
      <vt:lpstr>PowerPoint Presentation</vt:lpstr>
      <vt:lpstr>Even proprietary software builds on top of open source</vt:lpstr>
      <vt:lpstr>ECP’s E4S stack is even larger than these codes</vt:lpstr>
      <vt:lpstr>Some history:  How to install software on a supercomputer, circa 2013</vt:lpstr>
      <vt:lpstr>What does a package managers do to help?</vt:lpstr>
      <vt:lpstr>Many package managers (conda, pip, apt, etc.)  make simplifying assumptions about the software ecosystem</vt:lpstr>
      <vt:lpstr>High Performance Computing (HPC)  violates many of these assumptions</vt:lpstr>
      <vt:lpstr>What about containers?</vt:lpstr>
      <vt:lpstr>Overview &amp; Community</vt:lpstr>
      <vt:lpstr>Spack enables Software distribution for HPC</vt:lpstr>
      <vt:lpstr>PowerPoint Presentation</vt:lpstr>
      <vt:lpstr>Spack was critical for ECP’s mission to create a  robust, capable exascale software ecosystem.</vt:lpstr>
      <vt:lpstr>PowerPoint Presentation</vt:lpstr>
      <vt:lpstr>Spack sustains the HPC software ecosystem with the help of many contributors</vt:lpstr>
      <vt:lpstr>Spack users have diverse roles across many types of institutions</vt:lpstr>
      <vt:lpstr>What does the Spack project look like now?</vt:lpstr>
      <vt:lpstr>Spack CI Architecture</vt:lpstr>
      <vt:lpstr>CI enables us to maintain public build caches</vt:lpstr>
      <vt:lpstr>Spack recently became a Linux Foundation Project!</vt:lpstr>
      <vt:lpstr>Spack is not the only HPC/AI/data science package manager out there</vt:lpstr>
      <vt:lpstr>Spack Usage</vt:lpstr>
      <vt:lpstr>Spack provides a spec syntax to describe customized installations</vt:lpstr>
      <vt:lpstr>Spack packages are templates They use a simple Python DSL to define how to build</vt:lpstr>
      <vt:lpstr>PowerPoint Presentation</vt:lpstr>
      <vt:lpstr>PowerPoint Presentation</vt:lpstr>
      <vt:lpstr>PowerPoint Presentation</vt:lpstr>
      <vt:lpstr>PowerPoint Presentation</vt:lpstr>
      <vt:lpstr>Spack environments enable users to build customized stacks from an abstract description</vt:lpstr>
      <vt:lpstr>Environments have enabled us to add build many features to support developer workflows</vt:lpstr>
      <vt:lpstr>spack develop lets developers work on many packages at once</vt:lpstr>
      <vt:lpstr>Teams are building development front-ends top of on Spack</vt:lpstr>
      <vt:lpstr>Solving and Complexity</vt:lpstr>
      <vt:lpstr>The concretizer includes information from packages, configuration, and CLI</vt:lpstr>
      <vt:lpstr>Spack packages use a lot of (declarative) conditional logic</vt:lpstr>
      <vt:lpstr>We reimplemented Spack’s concretizer using Answer Set Programming</vt:lpstr>
      <vt:lpstr>Spack’s concretizer is implemented using Answer Set Programming (ASP)</vt:lpstr>
      <vt:lpstr>Grounding converts a first-order logic program into a propositional logic program, which can be solved.</vt:lpstr>
      <vt:lpstr>ASP searches for stable models of the input program</vt:lpstr>
      <vt:lpstr>Originally, Spack only reuse builds if hashes matched</vt:lpstr>
      <vt:lpstr>--reuse (now the default) was enabled by ASP</vt:lpstr>
      <vt:lpstr>Telling the solver to minimize builds is surprisingly simple in ASP</vt:lpstr>
      <vt:lpstr>With and without --reuse optimization</vt:lpstr>
      <vt:lpstr>Recent Challenges</vt:lpstr>
      <vt:lpstr>Some stats on problem sizes</vt:lpstr>
      <vt:lpstr>We have been working to make our solver more flexible</vt:lpstr>
      <vt:lpstr>Objective: dependency splitting</vt:lpstr>
      <vt:lpstr>We want to dynamically “split” nodes when needed</vt:lpstr>
      <vt:lpstr>Generic package metadata can be used with any duplicate node</vt:lpstr>
      <vt:lpstr>First try at allowing duplicates in a single solve</vt:lpstr>
      <vt:lpstr>It turns out that cycle detection in the solver is expensive</vt:lpstr>
      <vt:lpstr>Unification sets can be expensive too</vt:lpstr>
      <vt:lpstr>Optimizations: Solve Time</vt:lpstr>
      <vt:lpstr>It was not trivial to come up with this model</vt:lpstr>
      <vt:lpstr>Recent Work</vt:lpstr>
      <vt:lpstr>Spack v0.22.0 is out!</vt:lpstr>
      <vt:lpstr>We’ve made a lot of progress on compiler dependencies</vt:lpstr>
      <vt:lpstr>Compilers can now model their own runtimes</vt:lpstr>
      <vt:lpstr>Packages now declare the languages they depend on</vt:lpstr>
      <vt:lpstr>We’ve also added libc as a dependency</vt:lpstr>
      <vt:lpstr>Libc modeling makes for a much better buildcache experience</vt:lpstr>
      <vt:lpstr>Roadmap</vt:lpstr>
      <vt:lpstr>Roadmap for this year</vt:lpstr>
      <vt:lpstr>Autogenerating Python packages</vt:lpstr>
      <vt:lpstr>Generating Python</vt:lpstr>
      <vt:lpstr>When would we go to “Version 1.0”?</vt:lpstr>
      <vt:lpstr>PowerPoint Presentation</vt:lpstr>
      <vt:lpstr>PowerPoint Presentation</vt:lpstr>
      <vt:lpstr>An isolated compilation environment allows Spack  to easily swap compilers</vt:lpstr>
      <vt:lpstr>OCI build caches</vt:lpstr>
      <vt:lpstr>ASP has enabled us to improve Spack’s error messages</vt:lpstr>
      <vt:lpstr>Spack’s solver uses “generalized” conditions in ASP</vt:lpstr>
      <vt:lpstr>We now build chains of causes and effects from the error message back to other sources of the problem</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subject/>
  <dc:creator>Hadley, Kirk Hadley</dc:creator>
  <dc:description/>
  <cp:lastModifiedBy>Gamblin, Todd</cp:lastModifiedBy>
  <cp:revision>1986</cp:revision>
  <cp:lastPrinted>2024-05-12T10:28:55Z</cp:lastPrinted>
  <dcterms:created xsi:type="dcterms:W3CDTF">2015-08-24T17:28:54Z</dcterms:created>
  <dcterms:modified xsi:type="dcterms:W3CDTF">2024-08-02T01:11:04Z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LLNL</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86</vt:i4>
  </property>
</Properties>
</file>